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5" r:id="rId5"/>
    <p:sldId id="306" r:id="rId6"/>
    <p:sldId id="304" r:id="rId7"/>
    <p:sldId id="259" r:id="rId8"/>
    <p:sldId id="301" r:id="rId9"/>
    <p:sldId id="298" r:id="rId10"/>
    <p:sldId id="302" r:id="rId11"/>
    <p:sldId id="300" r:id="rId12"/>
    <p:sldId id="268" r:id="rId13"/>
    <p:sldId id="269" r:id="rId14"/>
    <p:sldId id="260" r:id="rId15"/>
    <p:sldId id="266" r:id="rId16"/>
    <p:sldId id="265" r:id="rId17"/>
    <p:sldId id="267" r:id="rId18"/>
    <p:sldId id="270" r:id="rId19"/>
    <p:sldId id="271" r:id="rId20"/>
    <p:sldId id="272" r:id="rId21"/>
    <p:sldId id="273" r:id="rId22"/>
    <p:sldId id="275" r:id="rId23"/>
    <p:sldId id="274" r:id="rId24"/>
    <p:sldId id="276" r:id="rId25"/>
    <p:sldId id="281" r:id="rId26"/>
    <p:sldId id="290" r:id="rId27"/>
    <p:sldId id="291" r:id="rId28"/>
    <p:sldId id="307" r:id="rId29"/>
    <p:sldId id="277" r:id="rId30"/>
    <p:sldId id="286" r:id="rId31"/>
    <p:sldId id="287" r:id="rId32"/>
    <p:sldId id="288" r:id="rId33"/>
    <p:sldId id="289" r:id="rId34"/>
    <p:sldId id="278" r:id="rId35"/>
    <p:sldId id="282" r:id="rId36"/>
    <p:sldId id="283" r:id="rId37"/>
    <p:sldId id="284" r:id="rId38"/>
    <p:sldId id="285" r:id="rId39"/>
    <p:sldId id="292" r:id="rId40"/>
    <p:sldId id="293" r:id="rId41"/>
    <p:sldId id="279" r:id="rId42"/>
    <p:sldId id="294" r:id="rId43"/>
    <p:sldId id="295" r:id="rId44"/>
    <p:sldId id="280" r:id="rId45"/>
    <p:sldId id="296" r:id="rId46"/>
    <p:sldId id="297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4247BC-5E0C-5693-0952-9D03DE46A8B1}" v="437" dt="2025-01-14T15:31:21.3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3" autoAdjust="0"/>
    <p:restoredTop sz="94660"/>
  </p:normalViewPr>
  <p:slideViewPr>
    <p:cSldViewPr snapToGrid="0">
      <p:cViewPr varScale="1">
        <p:scale>
          <a:sx n="41" d="100"/>
          <a:sy n="41" d="100"/>
        </p:scale>
        <p:origin x="4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7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9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5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0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9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117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9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F6D9-E127-40FC-A14B-43F6D80BD9C6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0A76A-46FB-424A-AB9D-2489391B6A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2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33935" y="2967335"/>
            <a:ext cx="71241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2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600135" y="1941093"/>
            <a:ext cx="64992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i 	 : 1, 2, ... inp</a:t>
            </a:r>
          </a:p>
          <a:p>
            <a:r>
              <a:rPr lang="en-US" altLang="ko-KR" smtClean="0"/>
              <a:t>ls	 : i</a:t>
            </a:r>
          </a:p>
          <a:p>
            <a:r>
              <a:rPr lang="en-US" altLang="ko-KR" smtClean="0"/>
              <a:t>b 	 : 2 * (input - i)</a:t>
            </a:r>
          </a:p>
          <a:p>
            <a:r>
              <a:rPr lang="en-US" altLang="ko-KR" smtClean="0"/>
              <a:t>rs	 : i</a:t>
            </a:r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i 	: 1, 2, ... input – 1</a:t>
            </a:r>
          </a:p>
          <a:p>
            <a:r>
              <a:rPr lang="en-US" altLang="ko-KR" smtClean="0"/>
              <a:t>ls	: input – i</a:t>
            </a:r>
          </a:p>
          <a:p>
            <a:r>
              <a:rPr lang="en-US" altLang="ko-KR" smtClean="0"/>
              <a:t>b	: 2 * i</a:t>
            </a:r>
          </a:p>
          <a:p>
            <a:r>
              <a:rPr lang="en-US" altLang="ko-KR" smtClean="0"/>
              <a:t>rs	: input - 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0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나비를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44" y="1941093"/>
            <a:ext cx="2097655" cy="35793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75583" y="2089710"/>
            <a:ext cx="52876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   	: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1, 2, ...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ls  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  	: 2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(</a:t>
            </a:r>
            <a:r>
              <a:rPr lang="en-US" altLang="ko-KR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rs 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1, 2, ...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inp-1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ls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	: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rs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23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1692" y="932225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시간복잡도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입력데이터의 크기와 연산 수행시간의 상관관계</a:t>
            </a:r>
            <a:endParaRPr lang="en-US" altLang="ko-KR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26" name="Picture 2" descr="https://blog.chulgil.me/content/images/2019/02/Screen-Shot-2019-02-07-at-2.31.54-PM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04805"/>
            <a:ext cx="7924800" cy="525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94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1005671"/>
            <a:ext cx="970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Big O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표기법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8554" y="1587974"/>
            <a:ext cx="10821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(1)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상수 크기에 무관하게 항상 일정한 시간이 걸림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배열 인덱스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데이터가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증가할 때 연산 수가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 씩 늘어나는 형태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입력 개수와 수행시간이 비례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선형검색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*(log2N) 번만큼의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수행시간을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가진다.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증가 스텝이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반복문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(n^2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문제 해결 단계 수가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입력값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ex)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이중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for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버블정렬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삽입정렬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C^n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증가 할 때 마다 걸리는 시간이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 증가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81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2364637"/>
            <a:ext cx="11183816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최대공약수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(Greatest Common Devisor)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2"/>
            <a:r>
              <a:rPr lang="en-US" altLang="ko-KR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    :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개 이상의 자연수의 공통된 약수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 :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공약수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중 </a:t>
            </a:r>
            <a:r>
              <a:rPr lang="en-US" altLang="ko-KR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큰 수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2"/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12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4,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12</a:t>
            </a:r>
          </a:p>
          <a:p>
            <a:pPr lvl="2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18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약수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1, 2, 3,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9, 18</a:t>
            </a:r>
          </a:p>
          <a:p>
            <a:pPr lvl="2"/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최대공약수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6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6E43B-8DB3-7E41-B580-A1EF80BB695D}"/>
              </a:ext>
            </a:extLst>
          </p:cNvPr>
          <p:cNvSpPr txBox="1"/>
          <p:nvPr/>
        </p:nvSpPr>
        <p:spPr>
          <a:xfrm>
            <a:off x="633046" y="4956686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최소공배수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(Least Common Multiple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두 </a:t>
            </a:r>
            <a:r>
              <a:rPr 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이상의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자연수의 공통된 배수 중 가장 작은 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3046" y="1092679"/>
            <a:ext cx="1118381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(Prime Number</a:t>
            </a:r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자신만을 약수로 가지는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253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48906"/>
            <a:ext cx="11183816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F</a:t>
            </a:r>
            <a:r>
              <a:rPr lang="ko-KR" sz="2400" b="1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+mn-lt"/>
              </a:rPr>
              <a:t>actorial</a:t>
            </a:r>
            <a:endParaRPr lang="ko-KR" altLang="en-US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/>
              <a:t>	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: 1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부터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n까지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모든 자연수를 곱한 값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lvl="1"/>
            <a:endParaRPr lang="en-US" altLang="ko-KR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1 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lvl="1"/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	= 	2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	3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 * 1</a:t>
            </a:r>
          </a:p>
          <a:p>
            <a:pPr lvl="1"/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en-US" altLang="ko-KR" sz="20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= 	4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3 * 2 * 1</a:t>
            </a:r>
          </a:p>
          <a:p>
            <a:pPr lvl="1"/>
            <a:r>
              <a:rPr lang="en-US" altLang="ko-KR" sz="2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</a:p>
          <a:p>
            <a:pPr lvl="1"/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n! = n * (n-1)!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9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63283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피보나치 수열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  <a:p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각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항이 바로 앞의 두 항의 합으로 이루어진 수열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</a:p>
        </p:txBody>
      </p:sp>
      <p:pic>
        <p:nvPicPr>
          <p:cNvPr id="1026" name="Picture 2" descr="자연과 디자인에서 찾을 수 있는 '피보나치 수열'에 숨은 황금비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r="9503"/>
          <a:stretch/>
        </p:blipFill>
        <p:spPr bwMode="auto">
          <a:xfrm>
            <a:off x="471268" y="2469984"/>
            <a:ext cx="5753686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63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902551"/>
            <a:ext cx="1118381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 List : </a:t>
            </a:r>
          </a:p>
          <a:p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데이터를 저장하고 있는 노드 들의 </a:t>
            </a:r>
            <a:r>
              <a:rPr lang="ko-KR" altLang="en-US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 참조를 링크해 체인처럼 데이터를 관리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3029" y="2926798"/>
            <a:ext cx="5413968" cy="2818041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759071" y="3041433"/>
            <a:ext cx="1042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8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Heap</a:t>
            </a:r>
            <a:endParaRPr lang="ko-KR" altLang="en-US" sz="1800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70155" y="3623688"/>
            <a:ext cx="4992389" cy="1528762"/>
          </a:xfrm>
          <a:prstGeom prst="round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1200355" y="3658613"/>
            <a:ext cx="2573338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  <a:defRPr/>
            </a:pPr>
            <a:r>
              <a:rPr lang="en-US" altLang="ko-KR" sz="1100" err="1">
                <a:latin typeface="+mn-ea"/>
                <a:ea typeface="+mn-ea"/>
              </a:rPr>
              <a:t>LinkedList</a:t>
            </a:r>
            <a:endParaRPr lang="ko-KR" altLang="en-US" sz="1100">
              <a:latin typeface="+mn-ea"/>
              <a:ea typeface="+mn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933479"/>
              </p:ext>
            </p:extLst>
          </p:nvPr>
        </p:nvGraphicFramePr>
        <p:xfrm>
          <a:off x="1335293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타원 10"/>
          <p:cNvSpPr/>
          <p:nvPr/>
        </p:nvSpPr>
        <p:spPr>
          <a:xfrm>
            <a:off x="1253664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2" name="타원 11"/>
          <p:cNvSpPr/>
          <p:nvPr/>
        </p:nvSpPr>
        <p:spPr>
          <a:xfrm>
            <a:off x="2142753" y="5338188"/>
            <a:ext cx="792162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3" name="타원 12"/>
          <p:cNvSpPr/>
          <p:nvPr/>
        </p:nvSpPr>
        <p:spPr>
          <a:xfrm>
            <a:off x="3040441" y="5338188"/>
            <a:ext cx="790575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sp>
        <p:nvSpPr>
          <p:cNvPr id="14" name="타원 13"/>
          <p:cNvSpPr/>
          <p:nvPr/>
        </p:nvSpPr>
        <p:spPr>
          <a:xfrm>
            <a:off x="4755853" y="5338188"/>
            <a:ext cx="792163" cy="287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  <a:latin typeface="+mn-ea"/>
              </a:rPr>
              <a:t>객체</a:t>
            </a:r>
          </a:p>
        </p:txBody>
      </p:sp>
      <p:cxnSp>
        <p:nvCxnSpPr>
          <p:cNvPr id="15" name="직선 화살표 연결선 14"/>
          <p:cNvCxnSpPr>
            <a:cxnSpLocks/>
          </p:cNvCxnSpPr>
          <p:nvPr/>
        </p:nvCxnSpPr>
        <p:spPr>
          <a:xfrm flipH="1">
            <a:off x="1649746" y="5012750"/>
            <a:ext cx="12572" cy="325438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cxnSpLocks/>
          </p:cNvCxnSpPr>
          <p:nvPr/>
        </p:nvCxnSpPr>
        <p:spPr>
          <a:xfrm flipH="1">
            <a:off x="2538834" y="5012750"/>
            <a:ext cx="1378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cxnSpLocks/>
          </p:cNvCxnSpPr>
          <p:nvPr/>
        </p:nvCxnSpPr>
        <p:spPr>
          <a:xfrm flipH="1">
            <a:off x="3435729" y="5012750"/>
            <a:ext cx="1162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cxnSpLocks/>
          </p:cNvCxnSpPr>
          <p:nvPr/>
        </p:nvCxnSpPr>
        <p:spPr>
          <a:xfrm>
            <a:off x="5150640" y="5012750"/>
            <a:ext cx="1295" cy="181664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01992"/>
              </p:ext>
            </p:extLst>
          </p:nvPr>
        </p:nvGraphicFramePr>
        <p:xfrm>
          <a:off x="2224798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866933"/>
              </p:ext>
            </p:extLst>
          </p:nvPr>
        </p:nvGraphicFramePr>
        <p:xfrm>
          <a:off x="3109866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097316"/>
              </p:ext>
            </p:extLst>
          </p:nvPr>
        </p:nvGraphicFramePr>
        <p:xfrm>
          <a:off x="3972211" y="401103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13503"/>
              </p:ext>
            </p:extLst>
          </p:nvPr>
        </p:nvGraphicFramePr>
        <p:xfrm>
          <a:off x="4823615" y="401103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직선 화살표 연결선 22"/>
          <p:cNvCxnSpPr/>
          <p:nvPr/>
        </p:nvCxnSpPr>
        <p:spPr>
          <a:xfrm>
            <a:off x="1851983" y="443172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1841705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>
            <a:off x="2704223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H="1">
            <a:off x="359881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>
            <a:off x="4445287" y="414438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710238" y="4439747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520359" y="4447769"/>
            <a:ext cx="54677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42776" y="445579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931859"/>
              </p:ext>
            </p:extLst>
          </p:nvPr>
        </p:nvGraphicFramePr>
        <p:xfrm>
          <a:off x="6593687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75500"/>
              </p:ext>
            </p:extLst>
          </p:nvPr>
        </p:nvGraphicFramePr>
        <p:xfrm>
          <a:off x="7483192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91847"/>
              </p:ext>
            </p:extLst>
          </p:nvPr>
        </p:nvGraphicFramePr>
        <p:xfrm>
          <a:off x="8390534" y="3996250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26016"/>
              </p:ext>
            </p:extLst>
          </p:nvPr>
        </p:nvGraphicFramePr>
        <p:xfrm>
          <a:off x="9230605" y="2926798"/>
          <a:ext cx="655637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616" marR="91616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679449"/>
              </p:ext>
            </p:extLst>
          </p:nvPr>
        </p:nvGraphicFramePr>
        <p:xfrm>
          <a:off x="10082009" y="2926798"/>
          <a:ext cx="654050" cy="100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6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91394" marR="91394" marT="45647" marB="456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" name="직선 화살표 연결선 35"/>
          <p:cNvCxnSpPr/>
          <p:nvPr/>
        </p:nvCxnSpPr>
        <p:spPr>
          <a:xfrm>
            <a:off x="7046209" y="3347485"/>
            <a:ext cx="482600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7100099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>
            <a:off x="7970151" y="3060148"/>
            <a:ext cx="1423502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9703681" y="3060148"/>
            <a:ext cx="443449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7968632" y="3355507"/>
            <a:ext cx="1425021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9701170" y="3371551"/>
            <a:ext cx="569536" cy="0"/>
          </a:xfrm>
          <a:prstGeom prst="straightConnector1">
            <a:avLst/>
          </a:prstGeom>
          <a:ln>
            <a:headEnd type="oval" w="sm" len="med"/>
            <a:tailEnd type="triangle" w="med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47662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삭제 과정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3028" y="2540481"/>
            <a:ext cx="395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LinkedList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메모리 구조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33wubrfki0l68.cloudfront.net/87075beeda9ac5cf3bc104aaca45d231ef42aaea/56f14/img/blog/data-structures/hash-tables/hash-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96" y="2226338"/>
            <a:ext cx="6969007" cy="39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155511"/>
            <a:ext cx="11183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임의의 길이의 데이터를 수학적 연산을 통해 고정된 길이의 데이터로 매핑하는 함수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 함수로 얻은 해시를 키로 활용하여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사용하고 해당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데이터를 저장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96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155511"/>
            <a:ext cx="11183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key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동일한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hash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갖는 현상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2400" b="1" dirty="0"/>
              <a:t>	</a:t>
            </a:r>
          </a:p>
          <a:p>
            <a:endParaRPr lang="en-US" altLang="ko-KR" sz="2400" b="1" dirty="0"/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해결방법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Chaining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중복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있는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활용해 데이터를 저장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  </a:t>
            </a:r>
          </a:p>
          <a:p>
            <a:pPr lvl="1"/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Open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Addressing 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 발생 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해시값이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아닌 다른 곳에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</a:t>
            </a:r>
            <a:endParaRPr lang="en-US" altLang="ko-KR" sz="2400" b="1" dirty="0"/>
          </a:p>
        </p:txBody>
      </p:sp>
      <p:pic>
        <p:nvPicPr>
          <p:cNvPr id="3074" name="Picture 2" descr="해슁에서의 충동해결(Collision Resoluti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65" y="3486435"/>
            <a:ext cx="3250079" cy="30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geeksforgeeks.org/wp-content/cdn-uploads/gq/2015/08/openAddressi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185" y="3234520"/>
            <a:ext cx="43624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8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2077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카드의 한쪽에는 알파벳이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쪽에는 숫자가 써 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 면이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이면 반대 면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은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주장이 사실인지 확인하기 위해 뒤집어 확인해야 하는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카드를 모두 고르시오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0213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D</a:t>
            </a:r>
            <a:endParaRPr lang="ko-KR" altLang="en-US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219997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F</a:t>
            </a:r>
            <a:endParaRPr lang="ko-KR" altLang="en-US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599781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3</a:t>
            </a:r>
            <a:endParaRPr lang="ko-KR" altLang="en-US" sz="72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79565" y="2996464"/>
            <a:ext cx="1875692" cy="2766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b="1" dirty="0"/>
              <a:t>7</a:t>
            </a:r>
            <a:endParaRPr lang="ko-KR" altLang="en-US" b="1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54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Hash Table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문자열에서 가장 많이 반복되는 문자 찾기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3046" y="1857445"/>
            <a:ext cx="10347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문자열에서 가장 많이 반복되는 문자를 찾아 배열에 담아 반환하는 함수를 작성하시오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847854"/>
              </p:ext>
            </p:extLst>
          </p:nvPr>
        </p:nvGraphicFramePr>
        <p:xfrm>
          <a:off x="1240021" y="2603523"/>
          <a:ext cx="9711958" cy="257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5979">
                  <a:extLst>
                    <a:ext uri="{9D8B030D-6E8A-4147-A177-3AD203B41FA5}">
                      <a16:colId xmlns:a16="http://schemas.microsoft.com/office/drawing/2014/main" val="2403901328"/>
                    </a:ext>
                  </a:extLst>
                </a:gridCol>
                <a:gridCol w="4855979">
                  <a:extLst>
                    <a:ext uri="{9D8B030D-6E8A-4147-A177-3AD203B41FA5}">
                      <a16:colId xmlns:a16="http://schemas.microsoft.com/office/drawing/2014/main" val="3351751609"/>
                    </a:ext>
                  </a:extLst>
                </a:gridCol>
              </a:tblGrid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출력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888055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hashtable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[‘h’, ‘a’]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470848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samsung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[‘s’]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971326"/>
                  </a:ext>
                </a:extLst>
              </a:tr>
              <a:tr h="644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aabb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[‘a’, ‘b’]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328828"/>
                  </a:ext>
                </a:extLst>
              </a:tr>
            </a:tbl>
          </a:graphicData>
        </a:graphic>
      </p:graphicFrame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4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493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tack</a:t>
            </a:r>
            <a:r>
              <a:rPr lang="en-US" altLang="ko-KR" sz="2400" b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</a:t>
            </a:r>
            <a:endParaRPr lang="en-US" altLang="ko-KR" sz="2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400" b="1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쪽 끝에서만 자료를 넣고 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있는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LIFO(Last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396" y="1046325"/>
            <a:ext cx="5114753" cy="367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550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Stack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괄호 짝 찾기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797366"/>
            <a:ext cx="100748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(), {}, []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가지 괄호가 알맞게 열리고 닫혔는지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판단하는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isPair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isPair(“{}()[]”)  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t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isPair(“{()[]()}”) 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true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isPair(“{([}])}”)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  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=&gt;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Times New Roman" panose="02020603050405020304" pitchFamily="18" charset="0"/>
              </a:rPr>
              <a:t>	false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7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pic>
        <p:nvPicPr>
          <p:cNvPr id="2050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63" y="2070224"/>
            <a:ext cx="6114196" cy="400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3046" y="1046325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: </a:t>
            </a:r>
            <a:r>
              <a:rPr lang="en-US" altLang="ko-KR" sz="24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먼저 집어 넣은 데이터가 먼저 나오는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FIFO(First In First Out)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형식의 자료 구조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5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카드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3046" y="1583820"/>
            <a:ext cx="1102222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부터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까지 번호가 부여된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장의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카드가 </a:t>
            </a:r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위로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N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마지막에 오도록 번호 순서대로 놓여있다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위에 있는 카드를 바닥에 버리고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위에 있는 카드를 제일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과정을 반복했을 때 버린 카드들을 순서대로 출력하고 마지막에 남게 되는 카드를 출력하는 프로그램을 작성하시오</a:t>
            </a:r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4</a:t>
            </a:r>
          </a:p>
          <a:p>
            <a:endParaRPr lang="en-US" altLang="ko-KR" sz="140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카드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:  1,2,3,4</a:t>
            </a:r>
          </a:p>
          <a:p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2,3,4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</a:t>
            </a:r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ko-KR" altLang="en-US" sz="14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3,4,2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4,2</a:t>
            </a: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 제일 위의 한 장을 밑으로 옮긴다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2,4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위의 한 장을 버린다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 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1,3,2, card: 4</a:t>
            </a:r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7   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1, 3, 5, 7, 4, 2, card: 6</a:t>
            </a:r>
          </a:p>
          <a:p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 = 10			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trash: 1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3, 5, 7, 9, 2, 6, 10, 8, </a:t>
            </a:r>
            <a:r>
              <a:rPr lang="en-US" altLang="ko-KR" sz="1400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card</a:t>
            </a:r>
            <a:r>
              <a:rPr lang="en-US" altLang="ko-KR" sz="1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4</a:t>
            </a:r>
            <a:endParaRPr lang="ko-KR" altLang="en-US" sz="1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19034"/>
            <a:ext cx="11183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Queue Quiz : </a:t>
            </a:r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요세푸스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순열 문제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886" y="1837038"/>
            <a:ext cx="1102222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번까지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명의 사람이 원을 이루면서 앉아있고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양의 정수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K(≤ N)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 주어진다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번부터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사람이 있는 방향으로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사람을 순차적으로 제거한다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모든 사람이 제거되었을 때 제거되는 사람의 순서를 담은 배열을 반환 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</a:t>
            </a:r>
            <a:r>
              <a:rPr lang="en-US" altLang="ko-KR" sz="14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N 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7, K = 3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en-US" altLang="ko-KR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4, 5, 6, 7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1, 2, 4, 5,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4, 5, 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</a:t>
            </a:r>
          </a:p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1, 4,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</a:p>
          <a:p>
            <a:endParaRPr lang="en-US" altLang="ko-KR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출력 </a:t>
            </a: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3, 6, 2, 7, 5, 1, 4</a:t>
            </a:r>
            <a:endParaRPr lang="ko-KR" altLang="en-US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3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  <a:r>
              <a:rPr lang="en-US" altLang="ko-KR" sz="24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endParaRPr lang="en-US" altLang="ko-KR" sz="2400" b="1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결합한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고려</a:t>
            </a:r>
          </a:p>
        </p:txBody>
      </p:sp>
      <p:sp>
        <p:nvSpPr>
          <p:cNvPr id="8" name="타원 7"/>
          <p:cNvSpPr/>
          <p:nvPr/>
        </p:nvSpPr>
        <p:spPr>
          <a:xfrm>
            <a:off x="5668119" y="2785229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225151" y="3435197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756513" y="4052326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67838" y="3428752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6629248" y="4052326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25863" y="3903512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leaf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307406" y="4746748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3838768" y="5363877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5350093" y="4740303"/>
            <a:ext cx="531223" cy="531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5711503" y="5363877"/>
            <a:ext cx="687977" cy="6879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1883945" y="3414015"/>
            <a:ext cx="2460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왼쪽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작은 값을 지닌 노드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398780" y="3414015"/>
            <a:ext cx="2411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노드의 오른쪽 서브트리에는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노드보다 큰 값을 지닌 노드 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39880" y="2541336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root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4427" y="5192369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leaf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14410" y="5179211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leaf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3468" y="3888240"/>
            <a:ext cx="214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internal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78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3046" y="1046325"/>
            <a:ext cx="11183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이진탐색트리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: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en-US" altLang="ko-KR" sz="2400" b="1"/>
              <a:t>	</a:t>
            </a:r>
            <a:r>
              <a:rPr lang="en-US" altLang="ko-KR" sz="2400" b="1" smtClean="0"/>
              <a:t>	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(binary search)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연결리스트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(linked list)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결합한 자료구조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이진탐색의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탐색 능력과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linked list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추가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 능력을 함께 고려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5421" y="2871819"/>
            <a:ext cx="7558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부모노드를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탐색하기 때문에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 구조 복사에 유리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8 – 3 – 1 – 6 – 4 – 7 – 10 – 14 - 13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이진트리에서 노드의 값이 오름차순으로 정렬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3 – 4 – 6 – 7 – 8 – 10 – 13 – 14 </a:t>
            </a: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후위 순회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트리의 노드 삭제 등 </a:t>
            </a:r>
            <a:r>
              <a:rPr lang="ko-KR" altLang="en-US" sz="1600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자식노드를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먼저 처리해야할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사용</a:t>
            </a:r>
            <a:endParaRPr lang="en-US" altLang="ko-KR" sz="1600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en-US" altLang="ko-KR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</a:t>
            </a:r>
            <a:r>
              <a:rPr lang="ko-KR" altLang="en-US" sz="16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오른쪽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-&gt;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</a:t>
            </a:r>
            <a:r>
              <a:rPr lang="ko-KR" altLang="en-US" sz="160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</a:t>
            </a:r>
            <a:r>
              <a:rPr lang="en-US" altLang="ko-KR" sz="1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 – 4 – 7 – 6 – 3 – 13 – 14 – 10 - 8</a:t>
            </a:r>
            <a:endParaRPr lang="ko-KR" altLang="en-US" sz="16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https://blog.kakaocdn.net/dn/1SKLn/btrdlyE54uc/36rW6xek2pLkvCihKOFLj1/im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05" y="2967318"/>
            <a:ext cx="3132230" cy="2609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75249" y="226490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DFS (Depth-first search) : </a:t>
            </a:r>
            <a:r>
              <a:rPr lang="ko-KR" altLang="en-US" b="1" smtClean="0"/>
              <a:t>깊이 우선 탐색</a:t>
            </a:r>
            <a:r>
              <a:rPr lang="en-US" altLang="ko-KR" b="1" smtClean="0"/>
              <a:t>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370187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.kakaocdn.net/dna/ceyKLy/btsdegvX1Jv/AAAAAAAAAAAAAAAAAAAAAEfID6dGSco-2qP-Kp8prAwcmqdLACY4tpAs7nGjp89Z/img.png?credential=yqXZFxpELC7KVnFOS48ylbz2pIh7yKj8&amp;expires=1756652399&amp;allow_ip=&amp;allow_referer=&amp;signature=HWl85MoKk6R1h4M%2BQ9%2FnK343buc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30948"/>
            <a:ext cx="9753600" cy="478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04717" y="959104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mtClean="0"/>
              <a:t>BFS (Breadth-first search) : </a:t>
            </a:r>
            <a:r>
              <a:rPr lang="ko-KR" altLang="en-US" b="1" smtClean="0"/>
              <a:t>너비 우선 탐색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273963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 force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무식한 방법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완전 탐색 알고리즘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가능한 모든 경우의 수를 탐색하면서 요구조건에 충족되는 결과를 찾음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순차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깊이 우선 탐색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너비 우선 탐색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주어진 문제를 선형 구조로 구조화 하는 능력이 필요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3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54" y="1137651"/>
            <a:ext cx="108321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술집에서 네 사람이 시간을 보내고 있다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세 이하인 사람은 맥주를 마실 수 없다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중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확인이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필요한 사람은 누구인가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6154" y="2953904"/>
            <a:ext cx="2355376" cy="2513694"/>
            <a:chOff x="708984" y="3293429"/>
            <a:chExt cx="2355376" cy="2513694"/>
          </a:xfrm>
        </p:grpSpPr>
        <p:pic>
          <p:nvPicPr>
            <p:cNvPr id="6" name="그림 5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19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840659" y="2953904"/>
            <a:ext cx="2355376" cy="2513694"/>
            <a:chOff x="708984" y="3293429"/>
            <a:chExt cx="2355376" cy="2513694"/>
          </a:xfrm>
        </p:grpSpPr>
        <p:pic>
          <p:nvPicPr>
            <p:cNvPr id="11" name="그림 10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31</a:t>
              </a:r>
              <a:r>
                <a:rPr lang="ko-KR" altLang="en-US" b="1" dirty="0"/>
                <a:t>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095164" y="2953904"/>
            <a:ext cx="2355376" cy="2513694"/>
            <a:chOff x="708984" y="3293429"/>
            <a:chExt cx="2355376" cy="2513694"/>
          </a:xfrm>
        </p:grpSpPr>
        <p:pic>
          <p:nvPicPr>
            <p:cNvPr id="20" name="그림 19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콜라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349669" y="2953904"/>
            <a:ext cx="2355376" cy="2513694"/>
            <a:chOff x="708984" y="3293429"/>
            <a:chExt cx="2355376" cy="2513694"/>
          </a:xfrm>
        </p:grpSpPr>
        <p:pic>
          <p:nvPicPr>
            <p:cNvPr id="23" name="그림 22" descr="비즈니스 &lt;strong&gt;사람&lt;/strong&gt; 남자 · Pixabay의 무료 이미지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984" y="3451747"/>
              <a:ext cx="2355376" cy="2355376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2586" y="3293429"/>
              <a:ext cx="219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맥주</a:t>
              </a: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1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Bubble </a:t>
            </a:r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</a:t>
            </a:r>
            <a:r>
              <a:rPr lang="ko-KR" altLang="en-US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  <a:p>
            <a:endParaRPr lang="en-US" altLang="ko-KR" b="1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인접한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배열의 두 수를 선택해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 두 수가 정렬되어 있지 않다면 두 수를 정렬하는 방식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pic>
        <p:nvPicPr>
          <p:cNvPr id="1026" name="Picture 2" descr="C# - Bubble 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99675"/>
            <a:ext cx="7081248" cy="420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"/>
          <p:cNvSpPr>
            <a:spLocks noChangeAspect="1" noChangeArrowheads="1"/>
          </p:cNvSpPr>
          <p:nvPr/>
        </p:nvSpPr>
        <p:spPr bwMode="auto">
          <a:xfrm>
            <a:off x="8747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5" descr="b"/>
          <p:cNvSpPr>
            <a:spLocks noChangeAspect="1" noChangeArrowheads="1"/>
          </p:cNvSpPr>
          <p:nvPr/>
        </p:nvSpPr>
        <p:spPr bwMode="auto">
          <a:xfrm>
            <a:off x="104616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1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4" y="1133475"/>
            <a:ext cx="10860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Selection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Sort 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순차적으로 가장 작은 값을 탐색하여 배열의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번 인덱스 부터 마지막 인덱스까지 채워 넣는 정렬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050" name="Picture 2" descr="Selection Sort Tutorials &amp; Notes | Algorithms | Hacker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4" y="2279209"/>
            <a:ext cx="5835923" cy="34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20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7562" y="1831787"/>
            <a:ext cx="11099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수란 어떤 수에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적어도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 이상 연속으로 들어가는 수를 말한다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제일 작은 종말의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666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다음으로 큰 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1666, 2666, 3666, 4666 .... 6660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6661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 6666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번째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종말의 수를 구하는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함수를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하시오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033" y="1133475"/>
            <a:ext cx="10860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종말의 수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565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4033" y="1133475"/>
            <a:ext cx="108609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brute_force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일곱 난쟁이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일과를 마치고 아홉 명의 난쟁이가 돌아왔다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명의 난쟁이는 모두 자신이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 공주와 일곱 난쟁이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＂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주인공이라고 주장했다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다행스럽게도 일곱 난쟁이의 키의 합이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100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됨을 기억해 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아홉 난쟁이의 키가 주어졌을 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백설공주를 도와 일곱 난쟁이를 찾는 프로그램을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b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정답이 복수일 경우 가장 먼저 찾은 난쟁이 조합을 </a:t>
            </a:r>
            <a:r>
              <a:rPr lang="ko-KR" altLang="en-US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출력한다</a:t>
            </a:r>
            <a:r>
              <a:rPr lang="en-US" altLang="ko-KR" b="1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409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문제의 사례를 둘 이상의 충분히 작은 사례로 분할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사례를 각각 정복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필요하면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작은 사례의 해답을 통합해 원래 사례의 해답을 도출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65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분할정복</a:t>
            </a:r>
            <a:r>
              <a:rPr lang="en-US" altLang="ko-KR" sz="2400" b="1" dirty="0"/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Merge Sort</a:t>
            </a:r>
          </a:p>
          <a:p>
            <a:endParaRPr lang="en-US" altLang="ko-KR" sz="20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원소가 𝑛개인 𝑆를 𝑛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원소를 가진 두 개의 리스트로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합병 정렬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각각 정렬된 두 개의 리스트를 정렬된 하나의 리스트로 합병하여 리턴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50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 </a:t>
            </a:r>
            <a:r>
              <a:rPr lang="en-US" altLang="ko-KR" sz="24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Merge Sort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520476"/>
            <a:ext cx="6338863" cy="392328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8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Quick Sort </a:t>
            </a:r>
          </a:p>
          <a:p>
            <a:endParaRPr lang="en-US" altLang="ko-KR" sz="2000" b="1" dirty="0"/>
          </a:p>
          <a:p>
            <a:r>
              <a:rPr lang="ko-KR" altLang="en-US" sz="2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내부 정렬 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inplace</a:t>
            </a:r>
            <a:r>
              <a:rPr lang="en-US" altLang="ko-KR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sort) : </a:t>
            </a: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추가적인 배열을 사용하지 않는 정렬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분할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 원소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(pivot)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정해서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기준원소를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기준으로 좌우로 분할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정복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왼쪽의 리스트와 오른쪽의 리스트를 각각 재귀적으로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퀵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정렬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통합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정렬된 리스트를 리턴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2000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99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93866"/>
            <a:ext cx="6813126" cy="3725404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14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5325" y="2500838"/>
            <a:ext cx="5991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= </a:t>
            </a:r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low 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 =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high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arr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[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26,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5, 37, 1, 61, 11, 59, 15, 48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19, 26] 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26, 5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1, 61, 11, 59, 15, 48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b="1" smtClean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19  </a:t>
            </a:r>
            <a:r>
              <a:rPr lang="en-US" altLang="ko-KR" smtClean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26]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3, 11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5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19, 1,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11, 59,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15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48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26]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8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5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19, 1, 15, </a:t>
            </a:r>
            <a:r>
              <a:rPr lang="en-US" altLang="ko-KR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b="1" dirty="0">
                <a:solidFill>
                  <a:srgbClr val="0070C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59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61, 48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26]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6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[26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11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5, 19, 1, 15, 26, 59, 61, 48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37,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26]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5325" y="1133475"/>
            <a:ext cx="102203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(Divide and conquer)</a:t>
            </a:r>
          </a:p>
          <a:p>
            <a:endParaRPr lang="en-US" altLang="ko-KR" sz="2400" b="1" dirty="0"/>
          </a:p>
          <a:p>
            <a:r>
              <a:rPr lang="en-US" altLang="ko-KR" sz="2000" b="1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58897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6154" y="1120771"/>
            <a:ext cx="108321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모든 카드의 한쪽에는 알파벳이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다른 쪽에는 숫자가 써 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주장 </a:t>
            </a:r>
            <a:r>
              <a:rPr lang="en-US" altLang="ko-KR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앞이 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 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이면 </a:t>
            </a:r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뒤는 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 </a:t>
            </a:r>
            <a:r>
              <a:rPr lang="ko-KR" altLang="en-US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이다</a:t>
            </a:r>
            <a:r>
              <a:rPr lang="en-US" altLang="ko-KR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endParaRPr lang="en-US" altLang="ko-KR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역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뒤가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이면 앞은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이다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앞이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아니면 뒤는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아니다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대우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뒤가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아니면 앞은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아니다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77440" y="4009292"/>
            <a:ext cx="7962314" cy="260252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430129" y="4382085"/>
            <a:ext cx="1856936" cy="185693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6002215" y="4914313"/>
            <a:ext cx="792480" cy="792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A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32598" y="4463721"/>
            <a:ext cx="11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solidFill>
                  <a:schemeClr val="bg1"/>
                </a:solidFill>
              </a:rPr>
              <a:t>B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4033" y="1133475"/>
            <a:ext cx="108609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분할정복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거듭제곱 최적화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A, 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받아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의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제곱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값을 반환하는 함수를 작성하시오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함수의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시간복잡도는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O(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logN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짝수 일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홀수 일 경우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A^B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 * A ^ (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B/2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</a:t>
            </a:r>
            <a:endParaRPr lang="en-US" altLang="ko-KR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084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6" y="1133475"/>
            <a:ext cx="7393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탐욕법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(The Greedy </a:t>
            </a:r>
            <a:r>
              <a:rPr lang="en-US" altLang="ko-KR" sz="2000" b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Approach</a:t>
            </a:r>
            <a:r>
              <a:rPr lang="en-US" altLang="ko-KR" sz="2000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endParaRPr lang="en-US" altLang="ko-KR" sz="2400" b="1" smtClean="0"/>
          </a:p>
          <a:p>
            <a:endParaRPr lang="en-US" altLang="ko-KR" sz="2400" b="1"/>
          </a:p>
          <a:p>
            <a:endParaRPr lang="en-US" altLang="ko-KR" sz="2400" b="1" smtClean="0"/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 순간의 최적의 선택이 문제에 대한 최적의 선택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최적 부분 구조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en-US" altLang="ko-KR" b="1"/>
          </a:p>
          <a:p>
            <a:endParaRPr lang="en-US" altLang="ko-KR" b="1" dirty="0"/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최종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해답을 찾기 위해서 각 단계마다 하나의 답을 고름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단계에서 답을 고를 때 가장 좋아 보이는 답을 선택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선택이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선택과 무관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해야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87" y="1133475"/>
            <a:ext cx="2963322" cy="4530346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62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매개변수로 금액을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전달하면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개수를 최소화 할 수 있는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조합을 구하는 함수를 작성하시오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동전 종류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500, 100, 50, 10,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3465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 {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500: 6, 100: 4, 50: 1, 10: 1, 1: 5}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65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6848" y="1143650"/>
            <a:ext cx="578022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Greedy Quiz</a:t>
            </a:r>
          </a:p>
          <a:p>
            <a:endParaRPr lang="en-US" altLang="ko-KR" sz="28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 개의 회의실이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이를 사용하고자 하는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회의들에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대하여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사용표를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만들려고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대해 시작 시간과 끝나는 시간이 주어져 있고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회의가 겹치지 않게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하면서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회의실을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사용할 수 있는 최대수의 회의를 찾아라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회의는 한번 시작하면 중간에 중단될 수 없으며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회의가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끝나는 것과 동시에 다음 회의가 시작될 수 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799311" y="2447738"/>
            <a:ext cx="34126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회의 정보가 다음과 같이 입력될 때,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sz="1400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[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 {'idx':1,  'start':1,  'end':10}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,{'idx':2,  'start':5,  'end':6}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,{'idx':3,  'start':13, 'end':15}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,{'idx':4,  'start':14, 'end':17}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,{'idx':5,  'start':8,   'end':14}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     ,{'idx':6,  'start':3,   'end':12}</a:t>
            </a:r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]</a:t>
            </a:r>
          </a:p>
          <a:p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2번 회의 - 5번 회의 - 4번 회의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641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문제를 작은 문제로 분할한다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가장 작은 입력 사례의 해답을 테이블에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저장하고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필요할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때 연산에 활용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Memoization)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하여 문제를 해결한다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221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정수로 이루어진 임의의 수열이 주어진다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우리는 이 중 연속된 몇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개의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수를 선택해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구할 수 있는 합 중 가장 큰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합을 </a:t>
            </a: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구하려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한다</a:t>
            </a:r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수는 한 개 이상 선택해야 한다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입력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[10, -4, 3, 1, 5, 6, -35, 12, 21, -1 ]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33</a:t>
            </a:r>
            <a:endParaRPr lang="en-US" altLang="ko-KR" sz="24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14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5" y="1133475"/>
            <a:ext cx="10220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동적프로그래밍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(Dynamic Programing)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74053"/>
              </p:ext>
            </p:extLst>
          </p:nvPr>
        </p:nvGraphicFramePr>
        <p:xfrm>
          <a:off x="940981" y="2086327"/>
          <a:ext cx="10877980" cy="1573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798">
                  <a:extLst>
                    <a:ext uri="{9D8B030D-6E8A-4147-A177-3AD203B41FA5}">
                      <a16:colId xmlns:a16="http://schemas.microsoft.com/office/drawing/2014/main" val="389322400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514963911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124379932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4255411646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166374889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354380737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467405805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705838460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668874027"/>
                    </a:ext>
                  </a:extLst>
                </a:gridCol>
                <a:gridCol w="1087798">
                  <a:extLst>
                    <a:ext uri="{9D8B030D-6E8A-4147-A177-3AD203B41FA5}">
                      <a16:colId xmlns:a16="http://schemas.microsoft.com/office/drawing/2014/main" val="2228033562"/>
                    </a:ext>
                  </a:extLst>
                </a:gridCol>
              </a:tblGrid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8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57650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-35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34487"/>
                  </a:ext>
                </a:extLst>
              </a:tr>
              <a:tr h="524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21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-14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33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32</a:t>
                      </a:r>
                      <a:endParaRPr lang="ko-KR" altLang="en-US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23452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002" y="2716745"/>
            <a:ext cx="49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arr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8785" y="3253382"/>
            <a:ext cx="73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sum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15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a/bf41kj/btrMIvUbIae/AAAAAAAAAAAAAAAAAAAAAAloFt5G0qhVDH3IAcR3MyHxEzgNWaDAeOfMa8N2rUo6/img.jpg?credential=yqXZFxpELC7KVnFOS48ylbz2pIh7yKj8&amp;expires=1756652399&amp;allow_ip=&amp;allow_referer=&amp;signature=1G8W7MgA%2B1kgvHadRhszOuYUXKY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77" y="1192652"/>
            <a:ext cx="5626247" cy="56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6" y="272956"/>
            <a:ext cx="629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b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bitwise operation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www.e4ds.com/news_thumb/DNX3D45O06D9SL6WZTC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41" y="2209799"/>
            <a:ext cx="11653536" cy="22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5249" y="4079631"/>
            <a:ext cx="10874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(A – B) </a:t>
            </a:r>
            <a:r>
              <a:rPr lang="ko-KR" altLang="en-US" smtClean="0"/>
              <a:t>∪ </a:t>
            </a:r>
            <a:r>
              <a:rPr lang="en-US" altLang="ko-KR" smtClean="0"/>
              <a:t>(B – A)</a:t>
            </a:r>
          </a:p>
          <a:p>
            <a:endParaRPr lang="en-US" altLang="ko-KR" smtClean="0"/>
          </a:p>
          <a:p>
            <a:r>
              <a:rPr lang="en-US" altLang="ko-KR" smtClean="0"/>
              <a:t>((</a:t>
            </a:r>
            <a:r>
              <a:rPr lang="en-US" altLang="ko-KR"/>
              <a:t>A – B) </a:t>
            </a:r>
            <a:r>
              <a:rPr lang="ko-KR" altLang="en-US"/>
              <a:t>∪ </a:t>
            </a:r>
            <a:r>
              <a:rPr lang="en-US" altLang="ko-KR"/>
              <a:t>(B – A</a:t>
            </a:r>
            <a:r>
              <a:rPr lang="en-US" altLang="ko-KR" smtClean="0"/>
              <a:t>)) xor B</a:t>
            </a:r>
          </a:p>
          <a:p>
            <a:endParaRPr lang="en-US" altLang="ko-KR"/>
          </a:p>
          <a:p>
            <a:r>
              <a:rPr lang="en-US" altLang="ko-KR"/>
              <a:t>((A – B) </a:t>
            </a:r>
            <a:r>
              <a:rPr lang="ko-KR" altLang="en-US"/>
              <a:t>∪ </a:t>
            </a:r>
            <a:r>
              <a:rPr lang="en-US" altLang="ko-KR"/>
              <a:t>(B – A</a:t>
            </a:r>
            <a:r>
              <a:rPr lang="en-US" altLang="ko-KR" smtClean="0"/>
              <a:t>)) – B </a:t>
            </a:r>
            <a:r>
              <a:rPr lang="ko-KR" altLang="en-US" smtClean="0"/>
              <a:t>∪ </a:t>
            </a:r>
            <a:r>
              <a:rPr lang="en-US" altLang="ko-KR" smtClean="0"/>
              <a:t>B - </a:t>
            </a:r>
            <a:r>
              <a:rPr lang="en-US" altLang="ko-KR"/>
              <a:t>((A – B) </a:t>
            </a:r>
            <a:r>
              <a:rPr lang="ko-KR" altLang="en-US"/>
              <a:t>∪ </a:t>
            </a:r>
            <a:r>
              <a:rPr lang="en-US" altLang="ko-KR"/>
              <a:t>(B – A))</a:t>
            </a:r>
            <a:r>
              <a:rPr lang="en-US" altLang="ko-KR" smtClean="0"/>
              <a:t>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9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- 개론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8554" y="3239352"/>
            <a:ext cx="970670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증명 가능 한 것</a:t>
            </a:r>
            <a:endParaRPr 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수식</a:t>
            </a:r>
            <a:endParaRPr lang="en-US" altLang="ko-KR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명제 : 참 또는 거짓으로 판단할 수 있는 문장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8554" y="1120690"/>
            <a:ext cx="970670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직관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일상생활에서 판단을 내릴 때 사용하는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Soft Logic</a:t>
            </a: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경험과 지식 축적의 결과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단점은 정확하지 않으며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맞다는 착각을 불러일으킴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82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961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4717" y="272956"/>
            <a:ext cx="251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알고리즘 </a:t>
            </a:r>
            <a:r>
              <a:rPr lang="en-US" altLang="ko-KR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–</a:t>
            </a:r>
            <a:r>
              <a:rPr lang="ko-KR" altLang="en-US" b="1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별 찍기</a:t>
            </a:r>
            <a:endParaRPr lang="ko-KR" altLang="en-US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702366"/>
            <a:ext cx="12192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17" y="1855777"/>
            <a:ext cx="2221865" cy="3988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4717" y="915923"/>
            <a:ext cx="8481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사용자가 입력한 크기를 한 변의 길이로 가지는 마름모를 그려주세요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717" y="1312416"/>
            <a:ext cx="18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Ex) input = 5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38330" y="1855777"/>
            <a:ext cx="7540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		: 1, 2, … input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input –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 2 *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– 1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: 1, 2, ... input – 1</a:t>
            </a: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공백의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endParaRPr lang="en-US" altLang="ko-KR" dirty="0" smtClean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별의 개수 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: 2 * (input - </a:t>
            </a:r>
            <a:r>
              <a:rPr lang="en-US" altLang="ko-KR" dirty="0" err="1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</a:t>
            </a:r>
            <a:r>
              <a:rPr lang="en-US" altLang="ko-KR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- 1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137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9585</TotalTime>
  <Words>1508</Words>
  <Application>Microsoft Office PowerPoint</Application>
  <PresentationFormat>와이드스크린</PresentationFormat>
  <Paragraphs>499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G마켓 산스 TTF Bold</vt:lpstr>
      <vt:lpstr>G마켓 산스 TTF Light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azi</dc:creator>
  <cp:lastModifiedBy>USER</cp:lastModifiedBy>
  <cp:revision>323</cp:revision>
  <dcterms:created xsi:type="dcterms:W3CDTF">2023-08-28T16:43:03Z</dcterms:created>
  <dcterms:modified xsi:type="dcterms:W3CDTF">2025-08-21T17:53:48Z</dcterms:modified>
</cp:coreProperties>
</file>