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8" r:id="rId6"/>
    <p:sldId id="300" r:id="rId7"/>
    <p:sldId id="268" r:id="rId8"/>
    <p:sldId id="269" r:id="rId9"/>
    <p:sldId id="260" r:id="rId10"/>
    <p:sldId id="266" r:id="rId11"/>
    <p:sldId id="265" r:id="rId12"/>
    <p:sldId id="267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81" r:id="rId21"/>
    <p:sldId id="290" r:id="rId22"/>
    <p:sldId id="291" r:id="rId23"/>
    <p:sldId id="277" r:id="rId24"/>
    <p:sldId id="286" r:id="rId25"/>
    <p:sldId id="287" r:id="rId26"/>
    <p:sldId id="288" r:id="rId27"/>
    <p:sldId id="289" r:id="rId28"/>
    <p:sldId id="278" r:id="rId29"/>
    <p:sldId id="282" r:id="rId30"/>
    <p:sldId id="283" r:id="rId31"/>
    <p:sldId id="284" r:id="rId32"/>
    <p:sldId id="285" r:id="rId33"/>
    <p:sldId id="292" r:id="rId34"/>
    <p:sldId id="293" r:id="rId35"/>
    <p:sldId id="279" r:id="rId36"/>
    <p:sldId id="294" r:id="rId37"/>
    <p:sldId id="295" r:id="rId38"/>
    <p:sldId id="280" r:id="rId39"/>
    <p:sldId id="296" r:id="rId40"/>
    <p:sldId id="29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47BC-5E0C-5693-0952-9D03DE46A8B1}" v="437" dt="2025-01-14T15:31:2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6D9-E127-40FC-A14B-43F6D80BD9C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935" y="2967335"/>
            <a:ext cx="712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맑은 고딕"/>
                <a:ea typeface="맑은 고딕"/>
              </a:rPr>
              <a:t>알고리즘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 smtClean="0">
                <a:ea typeface="맑은 고딕"/>
              </a:rPr>
              <a:t>알고리즘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3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48906"/>
            <a:ext cx="111838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smtClean="0">
                <a:latin typeface="+mj-lt"/>
                <a:ea typeface="+mn-lt"/>
                <a:cs typeface="+mn-lt"/>
              </a:rPr>
              <a:t>F</a:t>
            </a:r>
            <a:r>
              <a:rPr lang="ko-KR" sz="2400" b="1" dirty="0" err="1" smtClean="0">
                <a:latin typeface="+mj-lt"/>
                <a:ea typeface="+mn-lt"/>
                <a:cs typeface="+mn-lt"/>
              </a:rPr>
              <a:t>actorial</a:t>
            </a:r>
            <a:endParaRPr lang="ko-KR" altLang="en-US" sz="2400" b="1" dirty="0">
              <a:latin typeface="+mj-lt"/>
              <a:ea typeface="맑은 고딕"/>
            </a:endParaRPr>
          </a:p>
          <a:p>
            <a:r>
              <a:rPr lang="en-US" altLang="ko-KR" sz="2000" dirty="0"/>
              <a:t>	</a:t>
            </a:r>
          </a:p>
          <a:p>
            <a:pPr lvl="1"/>
            <a:r>
              <a:rPr lang="en-US" altLang="ko-KR" dirty="0" smtClean="0">
                <a:ea typeface="맑은 고딕"/>
              </a:rPr>
              <a:t>n! : 1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n까지</a:t>
            </a:r>
            <a:r>
              <a:rPr lang="ko-KR" altLang="en-US" dirty="0">
                <a:ea typeface="맑은 고딕"/>
              </a:rPr>
              <a:t> 모든 자연수를 곱한 값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sz="2400" dirty="0"/>
          </a:p>
          <a:p>
            <a:pPr lvl="1"/>
            <a:r>
              <a:rPr lang="en-US" altLang="ko-KR" sz="2000" dirty="0" smtClean="0"/>
              <a:t>0</a:t>
            </a:r>
            <a:r>
              <a:rPr lang="en-US" altLang="ko-KR" sz="2000" dirty="0"/>
              <a:t>! = </a:t>
            </a:r>
            <a:r>
              <a:rPr lang="en-US" altLang="ko-KR" sz="2000" dirty="0" smtClean="0"/>
              <a:t>1</a:t>
            </a:r>
            <a:endParaRPr lang="en-US" altLang="ko-KR" sz="2000" dirty="0"/>
          </a:p>
          <a:p>
            <a:pPr lvl="1"/>
            <a:r>
              <a:rPr lang="en-US" altLang="ko-KR" sz="2000" dirty="0"/>
              <a:t>1! = </a:t>
            </a:r>
            <a:r>
              <a:rPr lang="en-US" altLang="ko-KR" sz="2000" dirty="0" smtClean="0"/>
              <a:t>1 </a:t>
            </a:r>
            <a:endParaRPr lang="en-US" altLang="ko-KR" sz="2000" dirty="0"/>
          </a:p>
          <a:p>
            <a:pPr lvl="1"/>
            <a:r>
              <a:rPr lang="en-US" altLang="ko-KR" sz="2000" dirty="0"/>
              <a:t>2! = 2 * 1</a:t>
            </a:r>
          </a:p>
          <a:p>
            <a:pPr lvl="1"/>
            <a:r>
              <a:rPr lang="en-US" altLang="ko-KR" sz="2000" dirty="0"/>
              <a:t>3! = 3 * 2 * 1</a:t>
            </a:r>
          </a:p>
          <a:p>
            <a:pPr lvl="1"/>
            <a:r>
              <a:rPr lang="en-US" altLang="ko-KR" sz="2000" dirty="0"/>
              <a:t>4! = 4 * 3 * 2 * 1</a:t>
            </a:r>
          </a:p>
          <a:p>
            <a:pPr lvl="1"/>
            <a:r>
              <a:rPr lang="en-US" altLang="ko-KR" sz="2400" dirty="0" smtClean="0"/>
              <a:t>…</a:t>
            </a:r>
          </a:p>
          <a:p>
            <a:pPr lvl="1"/>
            <a:r>
              <a:rPr lang="en-US" altLang="ko-KR" sz="2400" dirty="0" smtClean="0"/>
              <a:t>n! = n * (n-1)!</a:t>
            </a:r>
            <a:r>
              <a:rPr lang="en-US" altLang="ko-KR" sz="2400" dirty="0"/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63283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피보나치 수열</a:t>
            </a:r>
            <a:endParaRPr lang="en-US" altLang="ko-KR" sz="2400" dirty="0"/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</a:t>
            </a:r>
            <a:r>
              <a:rPr lang="ko-KR" altLang="en-US" dirty="0" smtClean="0"/>
              <a:t>각 </a:t>
            </a:r>
            <a:r>
              <a:rPr lang="ko-KR" altLang="en-US" dirty="0"/>
              <a:t>항이 바로 앞의 두 항의 합으로 이루어진 수열</a:t>
            </a:r>
            <a:r>
              <a:rPr lang="en-US" altLang="ko-KR" sz="2400" dirty="0"/>
              <a:t>	</a:t>
            </a:r>
          </a:p>
        </p:txBody>
      </p:sp>
      <p:pic>
        <p:nvPicPr>
          <p:cNvPr id="1026" name="Picture 2" descr="자연과 디자인에서 찾을 수 있는 '피보나치 수열'에 숨은 황금비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2202697"/>
            <a:ext cx="7810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02551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Linked List : </a:t>
            </a:r>
          </a:p>
          <a:p>
            <a:endParaRPr lang="en-US" altLang="ko-KR" sz="2400" b="1" dirty="0"/>
          </a:p>
          <a:p>
            <a:r>
              <a:rPr lang="ko-KR" altLang="en-US" dirty="0"/>
              <a:t>데이터를 저장하고 있는 노드 들의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인접 참조를 링크해 체인처럼 데이터를 관리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84728" y="3194084"/>
            <a:ext cx="5413968" cy="2818041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80770" y="3308719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n-ea"/>
                <a:ea typeface="+mn-ea"/>
              </a:rPr>
              <a:t>Heap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1854" y="3890974"/>
            <a:ext cx="4992389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22054" y="3925899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>
                <a:latin typeface="+mn-ea"/>
                <a:ea typeface="+mn-ea"/>
              </a:rPr>
              <a:t>LinkedList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00145"/>
              </p:ext>
            </p:extLst>
          </p:nvPr>
        </p:nvGraphicFramePr>
        <p:xfrm>
          <a:off x="856992" y="4278324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775363" y="5605474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타원 11"/>
          <p:cNvSpPr/>
          <p:nvPr/>
        </p:nvSpPr>
        <p:spPr>
          <a:xfrm>
            <a:off x="1664452" y="5605474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3" name="타원 12"/>
          <p:cNvSpPr/>
          <p:nvPr/>
        </p:nvSpPr>
        <p:spPr>
          <a:xfrm>
            <a:off x="2562140" y="5605474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4" name="타원 13"/>
          <p:cNvSpPr/>
          <p:nvPr/>
        </p:nvSpPr>
        <p:spPr>
          <a:xfrm>
            <a:off x="4277552" y="5605474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1171445" y="5280036"/>
            <a:ext cx="12572" cy="32543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2060533" y="5280036"/>
            <a:ext cx="1378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2957428" y="5280036"/>
            <a:ext cx="116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4672339" y="5280036"/>
            <a:ext cx="1295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03390"/>
              </p:ext>
            </p:extLst>
          </p:nvPr>
        </p:nvGraphicFramePr>
        <p:xfrm>
          <a:off x="1746497" y="4278324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27814"/>
              </p:ext>
            </p:extLst>
          </p:nvPr>
        </p:nvGraphicFramePr>
        <p:xfrm>
          <a:off x="2631565" y="4278324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34128"/>
              </p:ext>
            </p:extLst>
          </p:nvPr>
        </p:nvGraphicFramePr>
        <p:xfrm>
          <a:off x="3493910" y="4278324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23238"/>
              </p:ext>
            </p:extLst>
          </p:nvPr>
        </p:nvGraphicFramePr>
        <p:xfrm>
          <a:off x="4345314" y="4278324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1373682" y="4699011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363404" y="4411674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225922" y="4411674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120516" y="4411674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3966986" y="4411674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231937" y="4707033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042058" y="4715055"/>
            <a:ext cx="54677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964475" y="4723077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02708"/>
              </p:ext>
            </p:extLst>
          </p:nvPr>
        </p:nvGraphicFramePr>
        <p:xfrm>
          <a:off x="6552581" y="3549349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0872"/>
              </p:ext>
            </p:extLst>
          </p:nvPr>
        </p:nvGraphicFramePr>
        <p:xfrm>
          <a:off x="7442086" y="3549349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76216"/>
              </p:ext>
            </p:extLst>
          </p:nvPr>
        </p:nvGraphicFramePr>
        <p:xfrm>
          <a:off x="8349428" y="4618801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87792"/>
              </p:ext>
            </p:extLst>
          </p:nvPr>
        </p:nvGraphicFramePr>
        <p:xfrm>
          <a:off x="9189499" y="3549349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5791"/>
              </p:ext>
            </p:extLst>
          </p:nvPr>
        </p:nvGraphicFramePr>
        <p:xfrm>
          <a:off x="10040903" y="3549349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7005103" y="3970036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058993" y="3682699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929045" y="3682699"/>
            <a:ext cx="1423502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662575" y="3682699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27526" y="3978058"/>
            <a:ext cx="1425021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660064" y="3994102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69361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LinkedList</a:t>
            </a:r>
            <a:r>
              <a:rPr lang="ko-KR" altLang="en-US" b="1"/>
              <a:t>의 삭제 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727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LinkedList</a:t>
            </a:r>
            <a:r>
              <a:rPr lang="ko-KR" altLang="en-US" b="1"/>
              <a:t>의 메모리 구조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3wubrfki0l68.cloudfront.net/87075beeda9ac5cf3bc104aaca45d231ef42aaea/56f14/img/blog/data-structures/hash-tables/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7" y="2662437"/>
            <a:ext cx="6969007" cy="39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155511"/>
            <a:ext cx="1118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Hash 		: </a:t>
            </a:r>
            <a:r>
              <a:rPr lang="ko-KR" altLang="en-US" dirty="0"/>
              <a:t>임의의 길이의 데이터를 수학적 연산을 통해 고정된 길이의 데이터로 매핑하는 함수</a:t>
            </a:r>
            <a:endParaRPr lang="en-US" altLang="ko-KR" dirty="0"/>
          </a:p>
          <a:p>
            <a:r>
              <a:rPr lang="en-US" altLang="ko-KR" sz="2400" b="1" dirty="0"/>
              <a:t>Hash Table 	: </a:t>
            </a:r>
            <a:r>
              <a:rPr lang="ko-KR" altLang="en-US" dirty="0"/>
              <a:t>해시 함수로 얻은 해시를 키로 활용하여 </a:t>
            </a:r>
            <a:r>
              <a:rPr lang="en-US" altLang="ko-KR" dirty="0"/>
              <a:t>index</a:t>
            </a:r>
            <a:r>
              <a:rPr lang="ko-KR" altLang="en-US" dirty="0"/>
              <a:t>로 사용하고 해당 </a:t>
            </a:r>
            <a:r>
              <a:rPr lang="en-US" altLang="ko-KR" dirty="0"/>
              <a:t>index</a:t>
            </a:r>
            <a:r>
              <a:rPr lang="ko-KR" altLang="en-US" dirty="0"/>
              <a:t>에 데이터를 저장</a:t>
            </a:r>
            <a:endParaRPr lang="en-US" altLang="ko-KR" dirty="0"/>
          </a:p>
          <a:p>
            <a:r>
              <a:rPr lang="en-US" altLang="ko-KR" sz="2400" b="1" dirty="0"/>
              <a:t>Hash </a:t>
            </a:r>
            <a:r>
              <a:rPr lang="ko-KR" altLang="en-US" sz="2400" b="1" dirty="0"/>
              <a:t>충돌 </a:t>
            </a:r>
            <a:r>
              <a:rPr lang="en-US" altLang="ko-KR" sz="2400" b="1" dirty="0"/>
              <a:t>	: </a:t>
            </a:r>
            <a:r>
              <a:rPr lang="ko-KR" altLang="en-US" dirty="0"/>
              <a:t>다른 </a:t>
            </a:r>
            <a:r>
              <a:rPr lang="en-US" altLang="ko-KR" dirty="0"/>
              <a:t>key</a:t>
            </a:r>
            <a:r>
              <a:rPr lang="ko-KR" altLang="en-US" dirty="0"/>
              <a:t>가 동일한 </a:t>
            </a:r>
            <a:r>
              <a:rPr lang="en-US" altLang="ko-KR" dirty="0"/>
              <a:t>hash </a:t>
            </a:r>
            <a:r>
              <a:rPr lang="ko-KR" altLang="en-US" dirty="0"/>
              <a:t>값을 갖는 현상</a:t>
            </a:r>
            <a:r>
              <a:rPr lang="en-US" altLang="ko-KR" sz="2400" b="1" dirty="0"/>
              <a:t>	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155511"/>
            <a:ext cx="11183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Hash </a:t>
            </a:r>
            <a:r>
              <a:rPr lang="ko-KR" altLang="en-US" sz="2400" b="1" dirty="0"/>
              <a:t>충돌 </a:t>
            </a:r>
            <a:r>
              <a:rPr lang="en-US" altLang="ko-KR" sz="2400" b="1" dirty="0"/>
              <a:t>	: </a:t>
            </a:r>
            <a:r>
              <a:rPr lang="ko-KR" altLang="en-US" dirty="0"/>
              <a:t>다른 </a:t>
            </a:r>
            <a:r>
              <a:rPr lang="en-US" altLang="ko-KR" dirty="0"/>
              <a:t>key</a:t>
            </a:r>
            <a:r>
              <a:rPr lang="ko-KR" altLang="en-US" dirty="0"/>
              <a:t>가 동일한 </a:t>
            </a:r>
            <a:r>
              <a:rPr lang="en-US" altLang="ko-KR" dirty="0"/>
              <a:t>hash </a:t>
            </a:r>
            <a:r>
              <a:rPr lang="ko-KR" altLang="en-US" dirty="0"/>
              <a:t>값을 갖는 현상</a:t>
            </a:r>
            <a:r>
              <a:rPr lang="en-US" altLang="ko-KR" sz="2400" b="1" dirty="0"/>
              <a:t>		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해결방법</a:t>
            </a:r>
            <a:r>
              <a:rPr lang="en-US" altLang="ko-KR" sz="2400" b="1" dirty="0"/>
              <a:t>	: </a:t>
            </a:r>
            <a:r>
              <a:rPr lang="en-US" altLang="ko-KR" dirty="0"/>
              <a:t>Chaining : </a:t>
            </a:r>
            <a:r>
              <a:rPr lang="ko-KR" altLang="en-US" dirty="0"/>
              <a:t>중복 </a:t>
            </a:r>
            <a:r>
              <a:rPr lang="ko-KR" altLang="en-US" dirty="0" err="1"/>
              <a:t>해시값이</a:t>
            </a:r>
            <a:r>
              <a:rPr lang="ko-KR" altLang="en-US" dirty="0"/>
              <a:t> 있는 경우 </a:t>
            </a:r>
            <a:r>
              <a:rPr lang="en-US" altLang="ko-KR" dirty="0"/>
              <a:t>Linked List</a:t>
            </a:r>
            <a:r>
              <a:rPr lang="ko-KR" altLang="en-US" dirty="0"/>
              <a:t>를 활용해 데이터를 저장</a:t>
            </a:r>
            <a:r>
              <a:rPr lang="en-US" altLang="ko-KR" sz="2400" b="1" dirty="0"/>
              <a:t>		  </a:t>
            </a:r>
          </a:p>
          <a:p>
            <a:r>
              <a:rPr lang="en-US" altLang="ko-KR" sz="2400" b="1" dirty="0"/>
              <a:t>		  </a:t>
            </a:r>
            <a:r>
              <a:rPr lang="en-US" altLang="ko-KR" dirty="0"/>
              <a:t>Open Addressing : </a:t>
            </a:r>
            <a:r>
              <a:rPr lang="ko-KR" altLang="en-US" dirty="0"/>
              <a:t>충돌 발생 시 </a:t>
            </a:r>
            <a:r>
              <a:rPr lang="ko-KR" altLang="en-US" dirty="0" err="1"/>
              <a:t>해시값이</a:t>
            </a:r>
            <a:r>
              <a:rPr lang="ko-KR" altLang="en-US" dirty="0"/>
              <a:t> 아닌 다른 곳에 데이터 저장</a:t>
            </a:r>
            <a:endParaRPr lang="en-US" altLang="ko-KR" dirty="0"/>
          </a:p>
          <a:p>
            <a:endParaRPr lang="en-US" altLang="ko-KR" sz="2400" b="1" dirty="0"/>
          </a:p>
        </p:txBody>
      </p:sp>
      <p:pic>
        <p:nvPicPr>
          <p:cNvPr id="3074" name="Picture 2" descr="해슁에서의 충동해결(Collision Resol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5" y="3234520"/>
            <a:ext cx="3250079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cdn-uploads/gq/2015/08/openAddress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634" y="2982605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Hash Table Quiz : </a:t>
            </a:r>
            <a:r>
              <a:rPr lang="ko-KR" altLang="en-US" sz="2400" b="1" dirty="0"/>
              <a:t>문자열에서 가장 많이 반복되는 문자 찾기</a:t>
            </a:r>
            <a:endParaRPr lang="en-US" altLang="ko-KR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633046" y="1857445"/>
            <a:ext cx="1034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주어진 문자열에서 가장 많이 반복되는 문자를 찾아 배열에 담아 반환하는 함수를 작성하시오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37647"/>
              </p:ext>
            </p:extLst>
          </p:nvPr>
        </p:nvGraphicFramePr>
        <p:xfrm>
          <a:off x="1240021" y="3139827"/>
          <a:ext cx="9711958" cy="25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979">
                  <a:extLst>
                    <a:ext uri="{9D8B030D-6E8A-4147-A177-3AD203B41FA5}">
                      <a16:colId xmlns:a16="http://schemas.microsoft.com/office/drawing/2014/main" val="2403901328"/>
                    </a:ext>
                  </a:extLst>
                </a:gridCol>
                <a:gridCol w="4855979">
                  <a:extLst>
                    <a:ext uri="{9D8B030D-6E8A-4147-A177-3AD203B41FA5}">
                      <a16:colId xmlns:a16="http://schemas.microsoft.com/office/drawing/2014/main" val="3351751609"/>
                    </a:ext>
                  </a:extLst>
                </a:gridCol>
              </a:tblGrid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88055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hashtable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[‘h’, ‘a’]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70848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samsung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[‘s’]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71326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aabb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[‘a’, ‘b’]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32882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4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 :  </a:t>
            </a:r>
            <a:r>
              <a:rPr lang="ko-KR" altLang="en-US" dirty="0"/>
              <a:t>한 쪽 끝에서만 자료를 넣고 뺄 수 있는 </a:t>
            </a:r>
            <a:r>
              <a:rPr lang="en-US" altLang="ko-KR" dirty="0"/>
              <a:t>LIFO(Last In First Out) </a:t>
            </a:r>
            <a:r>
              <a:rPr lang="ko-KR" altLang="en-US" dirty="0"/>
              <a:t>형식의 자료 구조</a:t>
            </a:r>
            <a:endParaRPr lang="en-US" altLang="ko-KR" sz="2400" b="1" dirty="0"/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23" y="2949181"/>
            <a:ext cx="5114753" cy="3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Stack Quiz : </a:t>
            </a:r>
            <a:r>
              <a:rPr lang="ko-KR" altLang="en-US" sz="2400" b="1" dirty="0"/>
              <a:t>괄호 짝 찾기 문제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5016" y="1837038"/>
            <a:ext cx="100748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(), {}, [] </a:t>
            </a:r>
            <a:r>
              <a:rPr lang="ko-KR" altLang="en-US" dirty="0"/>
              <a:t>세 가지 괄호가 알맞게 열리고 닫혔는지 판단하는 </a:t>
            </a:r>
            <a:r>
              <a:rPr lang="en-US" altLang="ko-KR" dirty="0" err="1"/>
              <a:t>is_pair</a:t>
            </a:r>
            <a:r>
              <a:rPr lang="en-US" altLang="ko-KR" dirty="0"/>
              <a:t> </a:t>
            </a:r>
            <a:r>
              <a:rPr lang="ko-KR" altLang="en-US" dirty="0"/>
              <a:t>함수를 작성하시오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is_pair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(‘{}()[]’)    =&gt; 	True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is_pair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(‘{()[]()}’)  =&gt; 	True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is_pair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(‘{([}])}’)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=&gt; False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7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2070224"/>
            <a:ext cx="6114196" cy="4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queue :  </a:t>
            </a:r>
            <a:r>
              <a:rPr lang="ko-KR" altLang="en-US" dirty="0"/>
              <a:t>먼저 집어 넣은 데이터가 먼저 나오는 </a:t>
            </a:r>
            <a:r>
              <a:rPr lang="en-US" altLang="ko-KR" dirty="0"/>
              <a:t>FIFO(First In First Out) </a:t>
            </a:r>
            <a:r>
              <a:rPr lang="ko-KR" altLang="en-US" dirty="0"/>
              <a:t>형식의 자료 구조</a:t>
            </a:r>
            <a:endParaRPr lang="en-US" altLang="ko-KR" sz="24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Queue Quiz : </a:t>
            </a:r>
            <a:r>
              <a:rPr lang="ko-KR" altLang="en-US" sz="2400" b="1" dirty="0"/>
              <a:t>카드 문제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N</a:t>
            </a:r>
            <a:r>
              <a:rPr lang="ko-KR" altLang="en-US" sz="1400" dirty="0"/>
              <a:t>까지 번호가 부여된 </a:t>
            </a:r>
            <a:r>
              <a:rPr lang="en-US" altLang="ko-KR" sz="1400" dirty="0"/>
              <a:t>N</a:t>
            </a:r>
            <a:r>
              <a:rPr lang="ko-KR" altLang="en-US" sz="1400" dirty="0"/>
              <a:t>장의 카드가 </a:t>
            </a:r>
            <a:r>
              <a:rPr lang="en-US" altLang="ko-KR" sz="1400" dirty="0"/>
              <a:t>1</a:t>
            </a:r>
            <a:r>
              <a:rPr lang="ko-KR" altLang="en-US" sz="1400" dirty="0"/>
              <a:t>이 위로</a:t>
            </a:r>
            <a:r>
              <a:rPr lang="en-US" altLang="ko-KR" sz="1400" dirty="0"/>
              <a:t>, N</a:t>
            </a:r>
            <a:r>
              <a:rPr lang="ko-KR" altLang="en-US" sz="1400" dirty="0"/>
              <a:t>이 마지막에 오도록 번호 순서대로 놓여있다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제일 위에 있는 카드를 바닥에 버리고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다음 제일 위에 있는 카드를 제일 밑으로 옮긴다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과정을 반복했을 때 버린 카드들을 순서대로 출력하고 마지막에 남게 되는 카드를 출력하는 프로그램을 작성하시오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 = 4</a:t>
            </a:r>
          </a:p>
          <a:p>
            <a:r>
              <a:rPr lang="ko-KR" altLang="en-US" sz="1400" dirty="0"/>
              <a:t>카드 </a:t>
            </a:r>
            <a:r>
              <a:rPr lang="en-US" altLang="ko-KR" sz="1400" dirty="0"/>
              <a:t>				:  1,2,3,4</a:t>
            </a:r>
          </a:p>
          <a:p>
            <a:r>
              <a:rPr lang="ko-KR" altLang="en-US" sz="1400" dirty="0"/>
              <a:t>제일 위의 한 장을 버린다</a:t>
            </a:r>
            <a:r>
              <a:rPr lang="en-US" altLang="ko-KR" sz="1400" dirty="0"/>
              <a:t>		:  2,3,4</a:t>
            </a:r>
          </a:p>
          <a:p>
            <a:r>
              <a:rPr lang="ko-KR" altLang="en-US" sz="1400" dirty="0"/>
              <a:t>그 다음 제일 위의 한 장을 밑으로 옮긴다</a:t>
            </a:r>
            <a:r>
              <a:rPr lang="en-US" altLang="ko-KR" sz="1400" dirty="0"/>
              <a:t>	:  3,4,2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제일 위의 한 장을 버린다</a:t>
            </a:r>
            <a:r>
              <a:rPr lang="en-US" altLang="ko-KR" sz="1400" dirty="0"/>
              <a:t>		:  4,2</a:t>
            </a:r>
          </a:p>
          <a:p>
            <a:r>
              <a:rPr lang="ko-KR" altLang="en-US" sz="1400" dirty="0"/>
              <a:t>그 다음 제일 위의 한 장을 밑으로 옮긴다</a:t>
            </a:r>
            <a:r>
              <a:rPr lang="en-US" altLang="ko-KR" sz="1400" dirty="0"/>
              <a:t>	:  2,4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제일 위의 한 장을 버린다</a:t>
            </a:r>
            <a:r>
              <a:rPr lang="en-US" altLang="ko-KR" sz="1400" dirty="0"/>
              <a:t>		:  4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출력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trash: 1,3,2, card: 4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N = 7   			</a:t>
            </a:r>
            <a:r>
              <a:rPr lang="en-US" altLang="ko-KR" sz="1400" b="1" dirty="0" smtClean="0"/>
              <a:t>trash</a:t>
            </a:r>
            <a:r>
              <a:rPr lang="en-US" altLang="ko-KR" sz="1400" b="1" dirty="0"/>
              <a:t>: 1</a:t>
            </a:r>
            <a:r>
              <a:rPr lang="en-US" altLang="ko-KR" sz="1400" b="1" dirty="0"/>
              <a:t>, 3, 5, 7, 4, 2, </a:t>
            </a:r>
            <a:r>
              <a:rPr lang="en-US" altLang="ko-KR" sz="1400" b="1" dirty="0"/>
              <a:t>card: 6</a:t>
            </a:r>
            <a:endParaRPr lang="en-US" altLang="ko-KR" sz="1400" b="1" dirty="0"/>
          </a:p>
          <a:p>
            <a:r>
              <a:rPr lang="en-US" altLang="ko-KR" sz="1400" b="1" dirty="0"/>
              <a:t>N = 10			</a:t>
            </a:r>
            <a:r>
              <a:rPr lang="en-US" altLang="ko-KR" sz="1400" b="1" dirty="0" smtClean="0"/>
              <a:t>trash: </a:t>
            </a:r>
            <a:r>
              <a:rPr lang="en-US" altLang="ko-KR" sz="1400" b="1" dirty="0" smtClean="0"/>
              <a:t>1</a:t>
            </a:r>
            <a:r>
              <a:rPr lang="en-US" altLang="ko-KR" sz="1400" b="1" dirty="0"/>
              <a:t>, 3, 5, 7, 9, 2, 6, 10, 8, </a:t>
            </a:r>
            <a:r>
              <a:rPr lang="en-US" altLang="ko-KR" sz="1400" b="1" dirty="0" smtClean="0"/>
              <a:t> card: 4</a:t>
            </a:r>
            <a:endParaRPr lang="en-US" altLang="ko-KR" sz="1400" b="1" dirty="0"/>
          </a:p>
          <a:p>
            <a:endParaRPr lang="ko-KR" altLang="en-US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>
                <a:ea typeface="맑은 고딕"/>
              </a:rPr>
              <a:t>알고리즘 - 개론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</a:t>
            </a:r>
            <a:r>
              <a:rPr lang="en-US" altLang="ko-KR" dirty="0"/>
              <a:t>: </a:t>
            </a:r>
            <a:r>
              <a:rPr lang="ko-KR" altLang="en-US" dirty="0"/>
              <a:t>모든 카드의 한쪽에는 알파벳이</a:t>
            </a:r>
            <a:r>
              <a:rPr lang="en-US" altLang="ko-KR" dirty="0"/>
              <a:t>, </a:t>
            </a:r>
            <a:r>
              <a:rPr lang="ko-KR" altLang="en-US" dirty="0"/>
              <a:t>다른 쪽에는 숫자가 써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주장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 면이 </a:t>
            </a:r>
            <a:r>
              <a:rPr lang="en-US" altLang="ko-KR" dirty="0"/>
              <a:t>D </a:t>
            </a:r>
            <a:r>
              <a:rPr lang="ko-KR" altLang="en-US" dirty="0"/>
              <a:t>이면 반대 면</a:t>
            </a:r>
            <a:r>
              <a:rPr lang="ko-KR" altLang="en-US" dirty="0" smtClean="0"/>
              <a:t>은 </a:t>
            </a:r>
            <a:r>
              <a:rPr lang="en-US" altLang="ko-KR" dirty="0"/>
              <a:t>3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주장이 사실인지 확인하기 위해 뒤집어 확인해야 하는 </a:t>
            </a:r>
            <a:r>
              <a:rPr lang="ko-KR" altLang="en-US" dirty="0" smtClean="0"/>
              <a:t>카드를 모두 고르시오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Queue Quiz : </a:t>
            </a:r>
            <a:r>
              <a:rPr lang="ko-KR" altLang="en-US" sz="2400" b="1" dirty="0" err="1"/>
              <a:t>요세푸스</a:t>
            </a:r>
            <a:r>
              <a:rPr lang="ko-KR" altLang="en-US" sz="2400" b="1" dirty="0"/>
              <a:t> 순열 문제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N</a:t>
            </a:r>
            <a:r>
              <a:rPr lang="ko-KR" altLang="en-US" dirty="0"/>
              <a:t>번까지 </a:t>
            </a:r>
            <a:r>
              <a:rPr lang="en-US" altLang="ko-KR" dirty="0"/>
              <a:t>N</a:t>
            </a:r>
            <a:r>
              <a:rPr lang="ko-KR" altLang="en-US" dirty="0"/>
              <a:t>명의 사람이 원을 이루면서 앉아있고</a:t>
            </a:r>
            <a:r>
              <a:rPr lang="en-US" altLang="ko-KR" dirty="0"/>
              <a:t>, </a:t>
            </a:r>
            <a:r>
              <a:rPr lang="ko-KR" altLang="en-US" dirty="0"/>
              <a:t>양의 정수 </a:t>
            </a:r>
            <a:r>
              <a:rPr lang="en-US" altLang="ko-KR" dirty="0"/>
              <a:t>K(≤ N)</a:t>
            </a:r>
            <a:r>
              <a:rPr lang="ko-KR" altLang="en-US" dirty="0"/>
              <a:t>가 주어진다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N</a:t>
            </a:r>
            <a:r>
              <a:rPr lang="ko-KR" altLang="en-US" dirty="0"/>
              <a:t>번 사람이 있는 방향으로 </a:t>
            </a:r>
            <a:r>
              <a:rPr lang="en-US" altLang="ko-KR" dirty="0"/>
              <a:t>K</a:t>
            </a:r>
            <a:r>
              <a:rPr lang="ko-KR" altLang="en-US" dirty="0"/>
              <a:t>번째 사람을 순차적으로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사람이 제거되었을 때 제거되는 사람의 순서를 담은 배열을 반환 하시오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 = 7, K = 3</a:t>
            </a:r>
          </a:p>
          <a:p>
            <a:endParaRPr lang="en-US" altLang="ko-KR" sz="1400" dirty="0"/>
          </a:p>
          <a:p>
            <a:r>
              <a:rPr lang="en-US" altLang="ko-KR" sz="1400" dirty="0"/>
              <a:t>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sz="1400" dirty="0"/>
              <a:t> 4, 5, 6, 7</a:t>
            </a:r>
          </a:p>
          <a:p>
            <a:r>
              <a:rPr lang="en-US" altLang="ko-KR" sz="1400" dirty="0"/>
              <a:t>1, 2, 4, 5,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en-US" altLang="ko-KR" sz="1400" dirty="0"/>
              <a:t>, 7</a:t>
            </a:r>
          </a:p>
          <a:p>
            <a:r>
              <a:rPr lang="en-US" altLang="ko-KR" sz="1400" dirty="0"/>
              <a:t>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, 4, 5, 7</a:t>
            </a:r>
          </a:p>
          <a:p>
            <a:r>
              <a:rPr lang="en-US" altLang="ko-KR" sz="1400" dirty="0"/>
              <a:t>1, 4, 5,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</a:p>
          <a:p>
            <a:r>
              <a:rPr lang="en-US" altLang="ko-KR" sz="1400" dirty="0"/>
              <a:t>1, 4,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4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출력 </a:t>
            </a:r>
            <a:r>
              <a:rPr lang="en-US" altLang="ko-KR" sz="1400" b="1" dirty="0"/>
              <a:t>: 3, 6, 2, 7, 5, 1, 4</a:t>
            </a:r>
            <a:endParaRPr lang="ko-KR" altLang="en-US" sz="1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 err="1">
                <a:ea typeface="맑은 고딕"/>
              </a:rPr>
              <a:t>이진탐색트리</a:t>
            </a:r>
            <a:r>
              <a:rPr lang="en-US" altLang="ko-KR" sz="2000" b="1" dirty="0">
                <a:ea typeface="맑은 고딕"/>
              </a:rPr>
              <a:t> :</a:t>
            </a:r>
            <a:r>
              <a:rPr lang="en-US" altLang="ko-KR" sz="2400" b="1" dirty="0">
                <a:ea typeface="맑은 고딕"/>
              </a:rPr>
              <a:t>  </a:t>
            </a:r>
            <a:r>
              <a:rPr lang="ko-KR" altLang="en-US" sz="2000" dirty="0">
                <a:ea typeface="맑은 고딕"/>
              </a:rPr>
              <a:t>이진탐색</a:t>
            </a:r>
            <a:r>
              <a:rPr lang="en-US" altLang="ko-KR" sz="2000" dirty="0">
                <a:ea typeface="맑은 고딕"/>
              </a:rPr>
              <a:t>(binary search)</a:t>
            </a:r>
            <a:r>
              <a:rPr lang="ko-KR" altLang="en-US" sz="2000" dirty="0">
                <a:ea typeface="맑은 고딕"/>
              </a:rPr>
              <a:t>과 연결리스트</a:t>
            </a:r>
            <a:r>
              <a:rPr lang="en-US" altLang="ko-KR" sz="2000" dirty="0">
                <a:ea typeface="맑은 고딕"/>
              </a:rPr>
              <a:t>(linked list)</a:t>
            </a:r>
            <a:r>
              <a:rPr lang="ko-KR" altLang="en-US" sz="2000" dirty="0" err="1">
                <a:ea typeface="맑은 고딕"/>
              </a:rPr>
              <a:t>를</a:t>
            </a:r>
            <a:r>
              <a:rPr lang="ko-KR" altLang="en-US" sz="2000" dirty="0">
                <a:ea typeface="맑은 고딕"/>
              </a:rPr>
              <a:t> 결합한 자료구조</a:t>
            </a:r>
            <a:endParaRPr lang="en-US" altLang="ko-KR" sz="2000" dirty="0">
              <a:ea typeface="맑은 고딕"/>
            </a:endParaRPr>
          </a:p>
          <a:p>
            <a:r>
              <a:rPr lang="en-US" altLang="ko-KR" sz="2000" dirty="0">
                <a:ea typeface="맑은 고딕"/>
              </a:rPr>
              <a:t>	</a:t>
            </a:r>
            <a:r>
              <a:rPr lang="ko-KR" altLang="en-US" sz="2000" dirty="0">
                <a:ea typeface="맑은 고딕"/>
              </a:rPr>
              <a:t>   이진탐색의 탐색 능력과 </a:t>
            </a:r>
            <a:r>
              <a:rPr lang="en-US" altLang="ko-KR" sz="2000" dirty="0">
                <a:ea typeface="맑은 고딕"/>
              </a:rPr>
              <a:t>linked list</a:t>
            </a:r>
            <a:r>
              <a:rPr lang="ko-KR" altLang="en-US" sz="2000" dirty="0">
                <a:ea typeface="맑은 고딕"/>
              </a:rPr>
              <a:t>의 추가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삭제 능력을 함께 고려</a:t>
            </a:r>
            <a:r>
              <a:rPr lang="en-US" altLang="ko-KR" dirty="0">
                <a:ea typeface="맑은 고딕"/>
              </a:rPr>
              <a:t>	</a:t>
            </a:r>
          </a:p>
        </p:txBody>
      </p:sp>
      <p:sp>
        <p:nvSpPr>
          <p:cNvPr id="8" name="타원 7"/>
          <p:cNvSpPr/>
          <p:nvPr/>
        </p:nvSpPr>
        <p:spPr>
          <a:xfrm>
            <a:off x="5668119" y="2546079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25151" y="3196047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56513" y="381317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67838" y="3189602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29248" y="381317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95104" y="1953497"/>
            <a:ext cx="83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Root</a:t>
            </a:r>
          </a:p>
          <a:p>
            <a:pPr algn="ctr"/>
            <a:r>
              <a:rPr lang="en-US" altLang="ko-KR" b="1" dirty="0"/>
              <a:t>Node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26745" y="3713237"/>
            <a:ext cx="116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sub tree</a:t>
            </a:r>
            <a:endParaRPr lang="ko-KR" altLang="en-US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307406" y="4507598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38768" y="512472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50093" y="4501153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11503" y="512472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901829" y="3786992"/>
            <a:ext cx="2589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노드의 왼쪽 서브트리에는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노드보다 작은 값을 지닌 노드</a:t>
            </a:r>
            <a:endParaRPr lang="en-US" altLang="ko-KR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632864" y="3786992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노드의 오른쪽 서브트리에는 </a:t>
            </a:r>
            <a:endParaRPr lang="en-US" altLang="ko-KR" sz="1400" dirty="0"/>
          </a:p>
          <a:p>
            <a:r>
              <a:rPr lang="ko-KR" altLang="en-US" sz="1400" dirty="0"/>
              <a:t>노드보다 큰 값을 지닌 노드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8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이진탐색트리</a:t>
            </a:r>
            <a:r>
              <a:rPr lang="en-US" altLang="ko-KR" sz="2000" b="1" dirty="0"/>
              <a:t> :</a:t>
            </a:r>
            <a:r>
              <a:rPr lang="en-US" altLang="ko-KR" sz="2400" b="1" dirty="0"/>
              <a:t>  	</a:t>
            </a:r>
            <a:r>
              <a:rPr lang="ko-KR" altLang="en-US" dirty="0" err="1"/>
              <a:t>이진탐색</a:t>
            </a:r>
            <a:r>
              <a:rPr lang="en-US" altLang="ko-KR" dirty="0"/>
              <a:t>(binary search)</a:t>
            </a:r>
            <a:r>
              <a:rPr lang="ko-KR" altLang="en-US" dirty="0"/>
              <a:t>과 </a:t>
            </a:r>
            <a:r>
              <a:rPr lang="ko-KR" altLang="en-US" dirty="0" err="1"/>
              <a:t>연결리스트</a:t>
            </a:r>
            <a:r>
              <a:rPr lang="en-US" altLang="ko-KR" dirty="0"/>
              <a:t>(linked list)</a:t>
            </a:r>
            <a:r>
              <a:rPr lang="ko-KR" altLang="en-US" dirty="0"/>
              <a:t>를 결합한 자료구조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 err="1"/>
              <a:t>이진탐색의</a:t>
            </a:r>
            <a:r>
              <a:rPr lang="ko-KR" altLang="en-US" dirty="0"/>
              <a:t> 탐색 능력과 </a:t>
            </a:r>
            <a:r>
              <a:rPr lang="en-US" altLang="ko-KR" dirty="0"/>
              <a:t>linked list</a:t>
            </a:r>
            <a:r>
              <a:rPr lang="ko-KR" altLang="en-US" dirty="0"/>
              <a:t>의 추가</a:t>
            </a:r>
            <a:r>
              <a:rPr lang="en-US" altLang="ko-KR" dirty="0"/>
              <a:t>, </a:t>
            </a:r>
            <a:r>
              <a:rPr lang="ko-KR" altLang="en-US" dirty="0"/>
              <a:t>삭제 능력을 함께 고려</a:t>
            </a:r>
            <a:r>
              <a:rPr lang="en-US" altLang="ko-KR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4238" y="2291051"/>
            <a:ext cx="8310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전위 순회 </a:t>
            </a:r>
            <a:r>
              <a:rPr lang="en-US" altLang="ko-KR" sz="1600" dirty="0"/>
              <a:t>: 	</a:t>
            </a:r>
            <a:r>
              <a:rPr lang="ko-KR" altLang="en-US" sz="1600" dirty="0" err="1" smtClean="0"/>
              <a:t>부모노드를</a:t>
            </a:r>
            <a:r>
              <a:rPr lang="ko-KR" altLang="en-US" sz="1600" dirty="0" smtClean="0"/>
              <a:t> 먼저 탐색하기 때문에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트리 구조 복사에 유리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현재 </a:t>
            </a:r>
            <a:r>
              <a:rPr lang="ko-KR" altLang="en-US" sz="1600" dirty="0"/>
              <a:t>노드 출력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왼쪽 노드 방문 </a:t>
            </a:r>
            <a:r>
              <a:rPr lang="en-US" altLang="ko-KR" sz="1600" dirty="0"/>
              <a:t>-&gt; </a:t>
            </a:r>
            <a:r>
              <a:rPr lang="ko-KR" altLang="en-US" sz="1600" dirty="0"/>
              <a:t>오른쪽 노드 방문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en-US" altLang="ko-KR" sz="1600" b="1" dirty="0"/>
              <a:t>8 – 3 – 1 – 6 – 4 – 7 – 10 – 14 - 13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중위 순회 </a:t>
            </a:r>
            <a:r>
              <a:rPr lang="en-US" altLang="ko-KR" sz="1600" dirty="0"/>
              <a:t>: 	</a:t>
            </a:r>
            <a:r>
              <a:rPr lang="ko-KR" altLang="en-US" sz="1600" dirty="0" smtClean="0"/>
              <a:t>이진트리에서 노드의 값이 오름차순으로 정렬</a:t>
            </a:r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왼쪽 </a:t>
            </a:r>
            <a:r>
              <a:rPr lang="ko-KR" altLang="en-US" sz="1600" dirty="0"/>
              <a:t>노드 방문 </a:t>
            </a:r>
            <a:r>
              <a:rPr lang="en-US" altLang="ko-KR" sz="1600" dirty="0"/>
              <a:t>-&gt; </a:t>
            </a:r>
            <a:r>
              <a:rPr lang="ko-KR" altLang="en-US" sz="1600" dirty="0"/>
              <a:t>현재 노드 출력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오른쪽 노드 방문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en-US" altLang="ko-KR" sz="1600" b="1" dirty="0"/>
              <a:t>1 – 3 – 4 – 6 – 7 – 8 – 10 – 13 – 14 </a:t>
            </a:r>
          </a:p>
          <a:p>
            <a:endParaRPr lang="en-US" altLang="ko-KR" sz="1600" dirty="0"/>
          </a:p>
          <a:p>
            <a:r>
              <a:rPr lang="ko-KR" altLang="en-US" sz="1600" dirty="0"/>
              <a:t>후위 순회 </a:t>
            </a:r>
            <a:r>
              <a:rPr lang="en-US" altLang="ko-KR" sz="1600" dirty="0"/>
              <a:t>: 	</a:t>
            </a:r>
            <a:r>
              <a:rPr lang="ko-KR" altLang="en-US" sz="1600" dirty="0" smtClean="0"/>
              <a:t>트리의 노드 삭제 등 </a:t>
            </a:r>
            <a:r>
              <a:rPr lang="ko-KR" altLang="en-US" sz="1600" dirty="0" err="1" smtClean="0"/>
              <a:t>자식노드를</a:t>
            </a:r>
            <a:r>
              <a:rPr lang="ko-KR" altLang="en-US" sz="1600" dirty="0" smtClean="0"/>
              <a:t> 먼저 처리해야할 때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왼쪽 </a:t>
            </a:r>
            <a:r>
              <a:rPr lang="ko-KR" altLang="en-US" sz="1600" dirty="0"/>
              <a:t>노드 방문 </a:t>
            </a:r>
            <a:r>
              <a:rPr lang="en-US" altLang="ko-KR" sz="1600" dirty="0"/>
              <a:t>-&gt; </a:t>
            </a:r>
            <a:r>
              <a:rPr lang="ko-KR" altLang="en-US" sz="1600" dirty="0"/>
              <a:t>오른쪽 노드 방문 </a:t>
            </a:r>
            <a:r>
              <a:rPr lang="en-US" altLang="ko-KR" sz="1600" dirty="0"/>
              <a:t>-&gt; </a:t>
            </a:r>
            <a:r>
              <a:rPr lang="ko-KR" altLang="en-US" sz="1600" dirty="0"/>
              <a:t>현재 노드 출력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en-US" altLang="ko-KR" sz="1600" b="1" dirty="0"/>
              <a:t>1 – 4 – 7 – 6 – 3 – 13 – 14 – 10 - 8</a:t>
            </a:r>
            <a:endParaRPr lang="ko-KR" altLang="en-US" sz="1600" b="1" dirty="0"/>
          </a:p>
        </p:txBody>
      </p:sp>
      <p:pic>
        <p:nvPicPr>
          <p:cNvPr id="2050" name="Picture 2" descr="https://blog.kakaocdn.net/dn/1SKLn/btrdlyE54uc/36rW6xek2pLkvCihKOFLj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2534194"/>
            <a:ext cx="3132230" cy="2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브루트</a:t>
            </a:r>
            <a:r>
              <a:rPr lang="ko-KR" altLang="en-US" sz="2400" b="1" dirty="0"/>
              <a:t> 포스 </a:t>
            </a:r>
            <a:r>
              <a:rPr lang="en-US" altLang="ko-KR" sz="2400" b="1" dirty="0"/>
              <a:t>(brute force)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무식한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완전 탐색 알고리즘 </a:t>
            </a:r>
            <a:r>
              <a:rPr lang="en-US" altLang="ko-KR" dirty="0"/>
              <a:t>: </a:t>
            </a:r>
            <a:r>
              <a:rPr lang="ko-KR" altLang="en-US" dirty="0"/>
              <a:t>가능한 모든 경우의 수를 탐색하면서 요구조건에 충족되는 결과를 찾음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순차 탐색</a:t>
            </a:r>
            <a:r>
              <a:rPr lang="en-US" altLang="ko-KR" dirty="0"/>
              <a:t>, </a:t>
            </a:r>
            <a:r>
              <a:rPr lang="ko-KR" altLang="en-US" dirty="0"/>
              <a:t>깊이 우선 탐색</a:t>
            </a:r>
            <a:r>
              <a:rPr lang="en-US" altLang="ko-KR" dirty="0"/>
              <a:t>, </a:t>
            </a:r>
            <a:r>
              <a:rPr lang="ko-KR" altLang="en-US" dirty="0"/>
              <a:t>너비 우선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주어진 문제를 선형 구조로 구조화 하는 능력이 필요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Bubble Sort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인접한 배열의 두 수를 선택해</a:t>
            </a:r>
            <a:r>
              <a:rPr lang="en-US" altLang="ko-KR" b="1" dirty="0"/>
              <a:t>, </a:t>
            </a:r>
            <a:r>
              <a:rPr lang="ko-KR" altLang="en-US" b="1" dirty="0"/>
              <a:t>그 두 수가 정렬되어 있지 않다면 두 수를 정렬하는 방식</a:t>
            </a:r>
            <a:r>
              <a:rPr lang="en-US" altLang="ko-KR" b="1" dirty="0"/>
              <a:t> </a:t>
            </a:r>
          </a:p>
        </p:txBody>
      </p:sp>
      <p:pic>
        <p:nvPicPr>
          <p:cNvPr id="1026" name="Picture 2" descr="C# - Bubbl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76" y="2127820"/>
            <a:ext cx="7081248" cy="4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"/>
          <p:cNvSpPr>
            <a:spLocks noChangeAspect="1" noChangeArrowheads="1"/>
          </p:cNvSpPr>
          <p:nvPr/>
        </p:nvSpPr>
        <p:spPr bwMode="auto">
          <a:xfrm>
            <a:off x="874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104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Selection Sort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</a:p>
          <a:p>
            <a:endParaRPr lang="en-US" altLang="ko-KR" b="1" dirty="0"/>
          </a:p>
          <a:p>
            <a:r>
              <a:rPr lang="ko-KR" altLang="en-US" b="1" dirty="0"/>
              <a:t>순차적으로 가장 작은 값을 탐색하여 배열의 </a:t>
            </a:r>
            <a:r>
              <a:rPr lang="en-US" altLang="ko-KR" b="1" dirty="0"/>
              <a:t>0</a:t>
            </a:r>
            <a:r>
              <a:rPr lang="ko-KR" altLang="en-US" b="1" dirty="0"/>
              <a:t>번 인덱스 부터 마지막 인덱스까지 채워 넣는 정렬</a:t>
            </a:r>
            <a:endParaRPr lang="en-US" altLang="ko-KR" b="1" dirty="0"/>
          </a:p>
        </p:txBody>
      </p:sp>
      <p:pic>
        <p:nvPicPr>
          <p:cNvPr id="2050" name="Picture 2" descr="Selection Sort Tutorials &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8" y="2532427"/>
            <a:ext cx="5835923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562" y="1831787"/>
            <a:ext cx="11099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종말의 수란 어떤 수에 </a:t>
            </a:r>
            <a:r>
              <a:rPr lang="en-US" altLang="ko-KR" dirty="0"/>
              <a:t>6</a:t>
            </a:r>
            <a:r>
              <a:rPr lang="ko-KR" altLang="en-US" dirty="0"/>
              <a:t>이 적어도 </a:t>
            </a:r>
            <a:r>
              <a:rPr lang="en-US" altLang="ko-KR" dirty="0"/>
              <a:t>3</a:t>
            </a:r>
            <a:r>
              <a:rPr lang="ko-KR" altLang="en-US" dirty="0"/>
              <a:t>개 이상 연속으로 들어가는 수를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제일 작은 종말의 수는 </a:t>
            </a:r>
            <a:r>
              <a:rPr lang="en-US" altLang="ko-KR" dirty="0"/>
              <a:t>666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그 다음으로 큰 수는 </a:t>
            </a:r>
            <a:r>
              <a:rPr lang="en-US" altLang="ko-KR" dirty="0"/>
              <a:t>1666, 2666, 3666, 4666 .... 6660,6661…6666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사용자로부터 전달받은 </a:t>
            </a:r>
            <a:r>
              <a:rPr lang="en-US" altLang="ko-KR" dirty="0"/>
              <a:t>N</a:t>
            </a:r>
            <a:r>
              <a:rPr lang="ko-KR" altLang="en-US" dirty="0"/>
              <a:t>번째에 해당하는 종말의 수를 구하는 </a:t>
            </a:r>
            <a:r>
              <a:rPr lang="en-US" altLang="ko-KR" dirty="0" err="1"/>
              <a:t>doom_day</a:t>
            </a:r>
            <a:r>
              <a:rPr lang="en-US" altLang="ko-KR" dirty="0"/>
              <a:t> </a:t>
            </a:r>
            <a:r>
              <a:rPr lang="ko-KR" altLang="en-US" dirty="0"/>
              <a:t>함수를 구현 하시오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33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brute_force</a:t>
            </a:r>
            <a:r>
              <a:rPr lang="en-US" altLang="ko-KR" b="1" dirty="0"/>
              <a:t> </a:t>
            </a: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종말의 수</a:t>
            </a:r>
            <a:r>
              <a:rPr lang="en-US" altLang="ko-KR" b="1" dirty="0"/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33" y="1133475"/>
            <a:ext cx="10860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brute_force</a:t>
            </a:r>
            <a:r>
              <a:rPr lang="en-US" altLang="ko-KR" b="1" dirty="0"/>
              <a:t> </a:t>
            </a: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일곱 난쟁이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일과를 마치고 아홉 명의 난쟁이가 돌아왔다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아홉 명의 난쟁이는 모두 자신이 </a:t>
            </a:r>
            <a:r>
              <a:rPr lang="en-US" altLang="ko-KR" dirty="0"/>
              <a:t>＂</a:t>
            </a:r>
            <a:r>
              <a:rPr lang="ko-KR" altLang="en-US" dirty="0"/>
              <a:t>백설 공주와 일곱 난쟁이</a:t>
            </a:r>
            <a:r>
              <a:rPr lang="en-US" altLang="ko-KR" dirty="0"/>
              <a:t>＂</a:t>
            </a:r>
            <a:r>
              <a:rPr lang="ko-KR" altLang="en-US" dirty="0"/>
              <a:t>의 주인공이라고 주장했다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백설공주는</a:t>
            </a:r>
            <a:r>
              <a:rPr lang="en-US" altLang="ko-KR" dirty="0"/>
              <a:t>, </a:t>
            </a:r>
            <a:r>
              <a:rPr lang="ko-KR" altLang="en-US" dirty="0"/>
              <a:t>다행스럽게도 일곱 난쟁이의 키의 합이 </a:t>
            </a:r>
            <a:r>
              <a:rPr lang="en-US" altLang="ko-KR" dirty="0"/>
              <a:t>100</a:t>
            </a:r>
            <a:r>
              <a:rPr lang="ko-KR" altLang="en-US" dirty="0"/>
              <a:t>이 됨을 기억해 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아홉 난쟁이의 키가 주어졌을 때</a:t>
            </a:r>
            <a:r>
              <a:rPr lang="en-US" altLang="ko-KR" dirty="0"/>
              <a:t>, </a:t>
            </a:r>
            <a:r>
              <a:rPr lang="ko-KR" altLang="en-US" dirty="0"/>
              <a:t>백설공주를 도와 일곱 난쟁이를 찾는 프로그램을 작성하시오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dirty="0"/>
              <a:t>분할 </a:t>
            </a:r>
            <a:r>
              <a:rPr lang="en-US" altLang="ko-KR" dirty="0"/>
              <a:t>:  </a:t>
            </a:r>
            <a:r>
              <a:rPr lang="ko-KR" altLang="en-US" dirty="0"/>
              <a:t>문제의 사례를 둘 이상의 충분히 작은 사례로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정복 </a:t>
            </a:r>
            <a:r>
              <a:rPr lang="en-US" altLang="ko-KR" dirty="0"/>
              <a:t>: </a:t>
            </a:r>
            <a:r>
              <a:rPr lang="ko-KR" altLang="en-US" dirty="0"/>
              <a:t>작은 사례를 각각 정복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 </a:t>
            </a:r>
            <a:r>
              <a:rPr lang="en-US" altLang="ko-KR" dirty="0"/>
              <a:t>: </a:t>
            </a:r>
            <a:r>
              <a:rPr lang="ko-KR" altLang="en-US" dirty="0"/>
              <a:t>필요하면</a:t>
            </a:r>
            <a:r>
              <a:rPr lang="en-US" altLang="ko-KR" dirty="0"/>
              <a:t>, </a:t>
            </a:r>
            <a:r>
              <a:rPr lang="ko-KR" altLang="en-US" dirty="0"/>
              <a:t>작은 사례의 해답을 통합해 원래 사례의 해답을 도출</a:t>
            </a:r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  <a:p>
            <a:endParaRPr lang="en-US" altLang="ko-KR" sz="2000" b="1" dirty="0"/>
          </a:p>
          <a:p>
            <a:r>
              <a:rPr lang="ko-KR" altLang="en-US" sz="2000" dirty="0"/>
              <a:t>분할 </a:t>
            </a:r>
            <a:r>
              <a:rPr lang="en-US" altLang="ko-KR" sz="2000" dirty="0"/>
              <a:t>: </a:t>
            </a:r>
            <a:r>
              <a:rPr lang="ko-KR" altLang="en-US" sz="2000" dirty="0"/>
              <a:t>원소가 𝑛개인 𝑆를 𝑛</a:t>
            </a:r>
            <a:r>
              <a:rPr lang="en-US" altLang="ko-KR" sz="2000" dirty="0"/>
              <a:t>/2</a:t>
            </a:r>
            <a:r>
              <a:rPr lang="ko-KR" altLang="en-US" sz="2000" dirty="0"/>
              <a:t>개의 원소를 가진 두 개의 리스트로 분할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정복 </a:t>
            </a:r>
            <a:r>
              <a:rPr lang="en-US" altLang="ko-KR" sz="2000" dirty="0"/>
              <a:t>: </a:t>
            </a:r>
            <a:r>
              <a:rPr lang="ko-KR" altLang="en-US" sz="2000" dirty="0"/>
              <a:t>왼쪽의 리스트와 오른쪽의 리스트를 각각 재귀적으로 합병 정렬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통합 </a:t>
            </a:r>
            <a:r>
              <a:rPr lang="en-US" altLang="ko-KR" sz="2000" dirty="0"/>
              <a:t>: </a:t>
            </a:r>
            <a:r>
              <a:rPr lang="ko-KR" altLang="en-US" sz="2000" dirty="0"/>
              <a:t>각각 정렬된 두 개의 리스트를 정렬된 하나의 리스트로 합병하여 리턴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>
                <a:ea typeface="맑은 고딕"/>
              </a:rPr>
              <a:t>알고리즘 - 개론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술집에서 네 사람이 시간을 보내고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</a:t>
            </a:r>
            <a:r>
              <a:rPr lang="ko-KR" altLang="en-US" dirty="0"/>
              <a:t>세 이하인 사람은 맥주를 마실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명 중 </a:t>
            </a:r>
            <a:r>
              <a:rPr lang="ko-KR" altLang="en-US" dirty="0" smtClean="0"/>
              <a:t>확인이 </a:t>
            </a:r>
            <a:r>
              <a:rPr lang="ko-KR" altLang="en-US" dirty="0"/>
              <a:t>필요한 사람은 누구인가</a:t>
            </a:r>
            <a:r>
              <a:rPr lang="en-US" altLang="ko-KR" dirty="0"/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69" y="2520768"/>
            <a:ext cx="6338863" cy="39232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8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 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* </a:t>
            </a:r>
            <a:r>
              <a:rPr lang="ko-KR" altLang="en-US" sz="2000" b="1" dirty="0"/>
              <a:t>내부 정렬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inplace</a:t>
            </a:r>
            <a:r>
              <a:rPr lang="en-US" altLang="ko-KR" sz="2000" b="1" dirty="0"/>
              <a:t> sort) : </a:t>
            </a:r>
            <a:r>
              <a:rPr lang="ko-KR" altLang="en-US" sz="2000" b="1" dirty="0"/>
              <a:t>추가적인 배열을 사용하지 않는 정렬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분할 </a:t>
            </a:r>
            <a:r>
              <a:rPr lang="en-US" altLang="ko-KR" sz="2000" dirty="0"/>
              <a:t>: </a:t>
            </a:r>
            <a:r>
              <a:rPr lang="ko-KR" altLang="en-US" sz="2000" dirty="0"/>
              <a:t>기준 원소</a:t>
            </a:r>
            <a:r>
              <a:rPr lang="en-US" altLang="ko-KR" sz="2000" dirty="0"/>
              <a:t>(pivot)</a:t>
            </a:r>
            <a:r>
              <a:rPr lang="ko-KR" altLang="en-US" sz="2000" dirty="0"/>
              <a:t>를 정해서 </a:t>
            </a:r>
            <a:r>
              <a:rPr lang="ko-KR" altLang="en-US" sz="2000" dirty="0" err="1"/>
              <a:t>기준원소를</a:t>
            </a:r>
            <a:r>
              <a:rPr lang="ko-KR" altLang="en-US" sz="2000" dirty="0"/>
              <a:t> 기준으로 좌우로 분할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정복 </a:t>
            </a:r>
            <a:r>
              <a:rPr lang="en-US" altLang="ko-KR" sz="2000" dirty="0"/>
              <a:t>: </a:t>
            </a:r>
            <a:r>
              <a:rPr lang="ko-KR" altLang="en-US" sz="2000" dirty="0"/>
              <a:t>왼쪽의 리스트와 오른쪽의 리스트를 각각 재귀적으로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통합 </a:t>
            </a:r>
            <a:r>
              <a:rPr lang="en-US" altLang="ko-KR" sz="2000" dirty="0"/>
              <a:t>: </a:t>
            </a:r>
            <a:r>
              <a:rPr lang="ko-KR" altLang="en-US" sz="2000" dirty="0"/>
              <a:t>정렬된 리스트를 리턴</a:t>
            </a:r>
            <a:endParaRPr lang="en-US" altLang="ko-KR" sz="2000" dirty="0"/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9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37" y="2531675"/>
            <a:ext cx="6813126" cy="37254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6354" y="2641515"/>
            <a:ext cx="599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low + 1</a:t>
            </a:r>
          </a:p>
          <a:p>
            <a:r>
              <a:rPr lang="en-US" altLang="ko-KR" dirty="0"/>
              <a:t>j = high</a:t>
            </a:r>
          </a:p>
          <a:p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 = [26, 5, 37, 1, 61, 11, 59, 15, 48, 19] </a:t>
            </a:r>
          </a:p>
          <a:p>
            <a:endParaRPr lang="en-US" altLang="ko-KR" dirty="0"/>
          </a:p>
          <a:p>
            <a:r>
              <a:rPr lang="en-US" altLang="ko-KR" dirty="0"/>
              <a:t>[26, 5, </a:t>
            </a:r>
            <a:r>
              <a:rPr lang="en-US" altLang="ko-KR" b="1" dirty="0">
                <a:solidFill>
                  <a:srgbClr val="0070C0"/>
                </a:solidFill>
              </a:rPr>
              <a:t>37</a:t>
            </a:r>
            <a:r>
              <a:rPr lang="en-US" altLang="ko-KR" dirty="0"/>
              <a:t>, 1, 61, 11, 59, 15, 48, </a:t>
            </a:r>
            <a:r>
              <a:rPr lang="en-US" altLang="ko-KR" b="1" dirty="0">
                <a:solidFill>
                  <a:srgbClr val="FF0000"/>
                </a:solidFill>
              </a:rPr>
              <a:t>19</a:t>
            </a:r>
            <a:r>
              <a:rPr lang="en-US" altLang="ko-KR" dirty="0"/>
              <a:t>]: 2, 9 </a:t>
            </a:r>
          </a:p>
          <a:p>
            <a:endParaRPr lang="en-US" altLang="ko-KR" dirty="0"/>
          </a:p>
          <a:p>
            <a:r>
              <a:rPr lang="en-US" altLang="ko-KR" dirty="0"/>
              <a:t>[26, 5, 19, 1, </a:t>
            </a:r>
            <a:r>
              <a:rPr lang="en-US" altLang="ko-KR" b="1" dirty="0">
                <a:solidFill>
                  <a:srgbClr val="0070C0"/>
                </a:solidFill>
              </a:rPr>
              <a:t>61</a:t>
            </a:r>
            <a:r>
              <a:rPr lang="en-US" altLang="ko-KR" dirty="0"/>
              <a:t>, 11, 59,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en-US" altLang="ko-KR" dirty="0"/>
              <a:t>, 48, 37]: 4, 7 </a:t>
            </a:r>
          </a:p>
          <a:p>
            <a:endParaRPr lang="en-US" altLang="ko-KR" dirty="0"/>
          </a:p>
          <a:p>
            <a:r>
              <a:rPr lang="en-US" altLang="ko-KR" dirty="0"/>
              <a:t>[26, 5, 19, 1, 15, </a:t>
            </a:r>
            <a:r>
              <a:rPr lang="en-US" altLang="ko-KR" b="1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59</a:t>
            </a:r>
            <a:r>
              <a:rPr lang="en-US" altLang="ko-KR" dirty="0"/>
              <a:t>, 61, 48, 37]: 6, 5 </a:t>
            </a:r>
          </a:p>
          <a:p>
            <a:endParaRPr lang="en-US" altLang="ko-KR" dirty="0"/>
          </a:p>
          <a:p>
            <a:r>
              <a:rPr lang="en-US" altLang="ko-KR" dirty="0"/>
              <a:t>[11, 5, 19, 1, 15, 26, 59, 61, 48, 37]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7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33" y="1133475"/>
            <a:ext cx="108609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분할정복</a:t>
            </a:r>
            <a:r>
              <a:rPr lang="en-US" altLang="ko-KR" b="1" dirty="0"/>
              <a:t> </a:t>
            </a:r>
            <a:r>
              <a:rPr lang="ko-KR" altLang="en-US" b="1" dirty="0"/>
              <a:t>문제 </a:t>
            </a:r>
            <a:r>
              <a:rPr lang="en-US" altLang="ko-KR" b="1" dirty="0"/>
              <a:t>: </a:t>
            </a:r>
            <a:r>
              <a:rPr lang="ko-KR" altLang="en-US" b="1" dirty="0"/>
              <a:t>거듭제곱 최적화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매개변수 </a:t>
            </a:r>
            <a:r>
              <a:rPr lang="en-US" altLang="ko-KR" b="1" dirty="0"/>
              <a:t>A, B</a:t>
            </a:r>
            <a:r>
              <a:rPr lang="ko-KR" altLang="en-US" b="1" dirty="0"/>
              <a:t>를 받아 </a:t>
            </a:r>
            <a:r>
              <a:rPr lang="en-US" altLang="ko-KR" b="1" dirty="0"/>
              <a:t>A</a:t>
            </a:r>
            <a:r>
              <a:rPr lang="ko-KR" altLang="en-US" b="1" dirty="0"/>
              <a:t>를 </a:t>
            </a:r>
            <a:r>
              <a:rPr lang="en-US" altLang="ko-KR" b="1" dirty="0"/>
              <a:t>B</a:t>
            </a:r>
            <a:r>
              <a:rPr lang="ko-KR" altLang="en-US" b="1" dirty="0"/>
              <a:t>번 곱한 값을 반환하는 함수를 작성하시오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해당 함수의 시간복잡도는 </a:t>
            </a:r>
            <a:r>
              <a:rPr lang="en-US" altLang="ko-KR" b="1" dirty="0"/>
              <a:t>O(</a:t>
            </a:r>
            <a:r>
              <a:rPr lang="en-US" altLang="ko-KR" b="1" dirty="0" err="1"/>
              <a:t>logN</a:t>
            </a:r>
            <a:r>
              <a:rPr lang="en-US" altLang="ko-KR" b="1" dirty="0"/>
              <a:t>)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B</a:t>
            </a:r>
            <a:r>
              <a:rPr lang="ko-KR" altLang="en-US" b="1" dirty="0"/>
              <a:t>가 짝수 일 경우</a:t>
            </a:r>
            <a:endParaRPr lang="en-US" altLang="ko-KR" b="1" dirty="0"/>
          </a:p>
          <a:p>
            <a:r>
              <a:rPr lang="en-US" altLang="ko-KR" b="1" dirty="0"/>
              <a:t>A^B =  A ^ (B//2)  * A ^ (B//2)</a:t>
            </a:r>
          </a:p>
          <a:p>
            <a:endParaRPr lang="en-US" altLang="ko-KR" b="1" dirty="0"/>
          </a:p>
          <a:p>
            <a:r>
              <a:rPr lang="en-US" altLang="ko-KR" b="1" dirty="0"/>
              <a:t>B</a:t>
            </a:r>
            <a:r>
              <a:rPr lang="ko-KR" altLang="en-US" b="1" dirty="0"/>
              <a:t>가 홀수 일 경우</a:t>
            </a:r>
            <a:endParaRPr lang="en-US" altLang="ko-KR" b="1" dirty="0"/>
          </a:p>
          <a:p>
            <a:r>
              <a:rPr lang="en-US" altLang="ko-KR" b="1" dirty="0"/>
              <a:t>A^B = A ^ (B//2)  * A ^ (B//2) * A</a:t>
            </a:r>
          </a:p>
          <a:p>
            <a:endParaRPr lang="en-US" altLang="ko-KR" b="1" dirty="0"/>
          </a:p>
          <a:p>
            <a:r>
              <a:rPr lang="ko-KR" altLang="en-US" b="1" dirty="0"/>
              <a:t>로 나타낼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탐욕법</a:t>
            </a:r>
            <a:r>
              <a:rPr lang="en-US" altLang="ko-KR" sz="2400" b="1" dirty="0"/>
              <a:t>(The Greedy Approach)</a:t>
            </a:r>
          </a:p>
          <a:p>
            <a:endParaRPr lang="en-US" altLang="ko-KR" sz="2400" b="1" dirty="0"/>
          </a:p>
          <a:p>
            <a:r>
              <a:rPr lang="ko-KR" altLang="en-US" dirty="0"/>
              <a:t>최종 해답을 찾기 위해서 각 단계마다 하나의 답을 고름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각 단계에서 답을 고를 때 가장 좋아 보이는 답을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한번의 선택이 다음 선택과 무관 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 순간의 최적의 선택이 문제에 대한 최적의 선택 </a:t>
            </a:r>
            <a:r>
              <a:rPr lang="en-US" altLang="ko-KR" dirty="0"/>
              <a:t>(</a:t>
            </a:r>
            <a:r>
              <a:rPr lang="ko-KR" altLang="en-US" dirty="0"/>
              <a:t>최적 부분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각 단계의 최적의 답이 최종 해답에서도 최적이라는 것을 보장하지 않음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14" y="1256306"/>
            <a:ext cx="2963322" cy="453034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Greedy Quiz</a:t>
            </a:r>
          </a:p>
          <a:p>
            <a:endParaRPr lang="en-US" altLang="ko-KR" sz="2400" b="1" dirty="0"/>
          </a:p>
          <a:p>
            <a:r>
              <a:rPr lang="ko-KR" altLang="en-US" dirty="0"/>
              <a:t>매개변수로 금액을 전달하면 해당 금액을 최소한의 동전 개수로 구할 수 있는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동전 조합을 구하는 함수를 작성하시오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dirty="0"/>
              <a:t>동전 종류 </a:t>
            </a:r>
            <a:r>
              <a:rPr lang="en-US" altLang="ko-KR" sz="2000" dirty="0"/>
              <a:t>: 500, 100, 50, 10, 1</a:t>
            </a:r>
          </a:p>
          <a:p>
            <a:endParaRPr lang="en-US" altLang="ko-KR" sz="2000" dirty="0"/>
          </a:p>
          <a:p>
            <a:r>
              <a:rPr lang="en-US" altLang="ko-KR" sz="2000" dirty="0"/>
              <a:t>ex)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금액 </a:t>
            </a:r>
            <a:r>
              <a:rPr lang="en-US" altLang="ko-KR" sz="2000" dirty="0"/>
              <a:t>: 3465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결과 </a:t>
            </a:r>
            <a:r>
              <a:rPr lang="en-US" altLang="ko-KR" sz="2000" dirty="0"/>
              <a:t>: {500: 6, 100: 4, 50: 1, 10: 1, 1: 5}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6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425" y="1133475"/>
            <a:ext cx="68959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Greedy Quiz</a:t>
            </a:r>
          </a:p>
          <a:p>
            <a:endParaRPr lang="en-US" altLang="ko-KR" sz="2800" b="1" dirty="0"/>
          </a:p>
          <a:p>
            <a:r>
              <a:rPr lang="ko-KR" altLang="en-US" sz="1400" dirty="0"/>
              <a:t>한 개의 회의실이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이를 사용하고자 하는 </a:t>
            </a:r>
            <a:r>
              <a:rPr lang="en-US" altLang="ko-KR" sz="1400" dirty="0"/>
              <a:t>N</a:t>
            </a:r>
            <a:r>
              <a:rPr lang="ko-KR" altLang="en-US" sz="1400" dirty="0"/>
              <a:t>개의 회의들에 대하여 회의실 </a:t>
            </a:r>
            <a:r>
              <a:rPr lang="ko-KR" altLang="en-US" sz="1400" dirty="0" err="1"/>
              <a:t>사용표를</a:t>
            </a:r>
            <a:r>
              <a:rPr lang="ko-KR" altLang="en-US" sz="1400" dirty="0"/>
              <a:t> 만들려고 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회의 </a:t>
            </a:r>
            <a:r>
              <a:rPr lang="en-US" altLang="ko-KR" sz="1400" dirty="0"/>
              <a:t>I</a:t>
            </a:r>
            <a:r>
              <a:rPr lang="ko-KR" altLang="en-US" sz="1400" dirty="0"/>
              <a:t>에 대해 시작 시간과 끝나는 시간이 주어져 있고</a:t>
            </a:r>
            <a:r>
              <a:rPr lang="en-US" altLang="ko-KR" sz="1400" dirty="0"/>
              <a:t>,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회의가 겹치지 않게 하면서 회의실을 사용할 수 있는 최대수의 회의를 찾아라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회의는 한번 시작하면 중간에 중단될 수 없으며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한 회의가 끝나는 것과 동시에 다음 회의가 시작될 수 있다</a:t>
            </a:r>
            <a:r>
              <a:rPr lang="en-US" altLang="ko-KR" sz="1400" dirty="0"/>
              <a:t>. 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7278807" y="2210693"/>
            <a:ext cx="4744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회의 정보가 다음과 같이 입력될 때,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dirty="0"/>
              <a:t>[</a:t>
            </a:r>
          </a:p>
          <a:p>
            <a:r>
              <a:rPr lang="en-US" altLang="ko-KR" dirty="0"/>
              <a:t>      {'idx':1,  'start':1,  'end':10}</a:t>
            </a:r>
          </a:p>
          <a:p>
            <a:r>
              <a:rPr lang="en-US" altLang="ko-KR" dirty="0"/>
              <a:t>     ,{'idx':2,  'start':5,  'end':6}</a:t>
            </a:r>
          </a:p>
          <a:p>
            <a:r>
              <a:rPr lang="en-US" altLang="ko-KR" dirty="0"/>
              <a:t>     ,{'idx':3,  'start':13, 'end':15}</a:t>
            </a:r>
          </a:p>
          <a:p>
            <a:r>
              <a:rPr lang="en-US" altLang="ko-KR" dirty="0"/>
              <a:t>     ,{'idx':4,  'start':14, 'end':17}</a:t>
            </a:r>
          </a:p>
          <a:p>
            <a:r>
              <a:rPr lang="en-US" altLang="ko-KR" dirty="0"/>
              <a:t>     ,{'idx':5,  'start':8,   'end':14}</a:t>
            </a:r>
          </a:p>
          <a:p>
            <a:r>
              <a:rPr lang="en-US" altLang="ko-KR" dirty="0"/>
              <a:t>     ,{'idx':6,  'start':3,   'end':12}</a:t>
            </a:r>
          </a:p>
          <a:p>
            <a:r>
              <a:rPr lang="en-US" altLang="ko-KR" dirty="0"/>
              <a:t>]</a:t>
            </a:r>
          </a:p>
          <a:p>
            <a:endParaRPr lang="ko-KR" altLang="en-US" sz="1400" dirty="0"/>
          </a:p>
          <a:p>
            <a:r>
              <a:rPr lang="ko-KR" altLang="en-US" sz="1400" dirty="0"/>
              <a:t>2번 회의 - 5번 회의 - 4번 회의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동적프로그래밍</a:t>
            </a:r>
            <a:r>
              <a:rPr lang="en-US" altLang="ko-KR" sz="2400" b="1" dirty="0"/>
              <a:t>(Dynamic Programing)</a:t>
            </a:r>
          </a:p>
          <a:p>
            <a:endParaRPr lang="en-US" altLang="ko-KR" sz="2400" b="1" dirty="0"/>
          </a:p>
          <a:p>
            <a:r>
              <a:rPr lang="ko-KR" altLang="en-US" dirty="0"/>
              <a:t>문제를 작은 문제로 분할한다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Top-down </a:t>
            </a:r>
            <a:r>
              <a:rPr lang="ko-KR" altLang="en-US" dirty="0"/>
              <a:t>혹은 </a:t>
            </a:r>
            <a:r>
              <a:rPr lang="en-US" altLang="ko-KR" dirty="0"/>
              <a:t>Bottom-up </a:t>
            </a:r>
            <a:r>
              <a:rPr lang="ko-KR" altLang="en-US" dirty="0"/>
              <a:t>방식으로 문제를 해결한다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작은 입력 사례의 해답을 테이블에 저장하고 필요할 때 연산에 활용</a:t>
            </a:r>
            <a:r>
              <a:rPr lang="en-US" altLang="ko-KR" dirty="0"/>
              <a:t>(Memorization)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21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동적프로그래밍</a:t>
            </a:r>
            <a:r>
              <a:rPr lang="en-US" altLang="ko-KR" sz="2400" b="1" dirty="0"/>
              <a:t>(Dynamic Programing)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/>
              <a:t>n</a:t>
            </a:r>
            <a:r>
              <a:rPr lang="ko-KR" altLang="en-US" dirty="0"/>
              <a:t>개의 정수로 이루어진 임의의 수열이 주어진다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우리는 이 중 연속된 몇 개의 수를 선택해서 구할 수 있는 합 중 가장 큰 합을 구하려고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수는 한 개 이상 선택해야 한다</a:t>
            </a:r>
            <a:r>
              <a:rPr lang="en-US" altLang="ko-KR" dirty="0"/>
              <a:t>.</a:t>
            </a:r>
          </a:p>
          <a:p>
            <a:endParaRPr lang="en-US" altLang="ko-KR" sz="2400" b="1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[10, -4, 3, 1, 5, 6, -35, 12, 21, -1 ]</a:t>
            </a:r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33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>
                <a:ea typeface="맑은 고딕"/>
              </a:rPr>
              <a:t>알고리즘 - 개론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ea typeface="맑은 고딕"/>
              </a:rPr>
              <a:t>증명 가능 한 것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수식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ea typeface="맑은 고딕"/>
              </a:rPr>
              <a:t>직관 </a:t>
            </a:r>
            <a:r>
              <a:rPr lang="en-US" altLang="ko-KR" sz="2000" b="1" dirty="0">
                <a:ea typeface="맑은 고딕"/>
              </a:rPr>
              <a:t>: 	</a:t>
            </a:r>
            <a:r>
              <a:rPr lang="ko-KR" altLang="en-US" sz="2000" b="1" dirty="0">
                <a:ea typeface="맑은 고딕"/>
              </a:rPr>
              <a:t>일상생활에서 판단을 내릴 때 사용하는 </a:t>
            </a:r>
            <a:r>
              <a:rPr lang="en-US" altLang="ko-KR" sz="2000" b="1" dirty="0">
                <a:ea typeface="맑은 고딕"/>
              </a:rPr>
              <a:t>Soft Logic</a:t>
            </a:r>
          </a:p>
          <a:p>
            <a:endParaRPr lang="en-US" altLang="ko-KR" sz="2000" b="1" dirty="0">
              <a:ea typeface="맑은 고딕"/>
            </a:endParaRPr>
          </a:p>
          <a:p>
            <a:r>
              <a:rPr lang="en-US" altLang="ko-KR" sz="2000" b="1" dirty="0">
                <a:ea typeface="맑은 고딕"/>
              </a:rPr>
              <a:t>        	</a:t>
            </a:r>
            <a:r>
              <a:rPr lang="ko-KR" altLang="en-US" sz="2000" b="1" dirty="0">
                <a:ea typeface="맑은 고딕"/>
              </a:rPr>
              <a:t>경험과 지식 축적의 결과</a:t>
            </a:r>
            <a:endParaRPr lang="en-US" altLang="ko-KR" sz="2000" b="1" dirty="0">
              <a:ea typeface="맑은 고딕"/>
            </a:endParaRPr>
          </a:p>
          <a:p>
            <a:endParaRPr lang="en-US" altLang="ko-KR" sz="2000" b="1" dirty="0">
              <a:ea typeface="맑은 고딕"/>
            </a:endParaRPr>
          </a:p>
          <a:p>
            <a:r>
              <a:rPr lang="en-US" altLang="ko-KR" sz="2000" b="1" dirty="0">
                <a:ea typeface="맑은 고딕"/>
              </a:rPr>
              <a:t>	</a:t>
            </a:r>
            <a:r>
              <a:rPr lang="ko-KR" altLang="en-US" sz="2000" b="1" dirty="0">
                <a:ea typeface="맑은 고딕"/>
              </a:rPr>
              <a:t>단점은 정확하지 않으며</a:t>
            </a:r>
            <a:r>
              <a:rPr lang="en-US" altLang="ko-KR" sz="2000" b="1" dirty="0">
                <a:ea typeface="맑은 고딕"/>
              </a:rPr>
              <a:t>,  </a:t>
            </a:r>
            <a:r>
              <a:rPr lang="ko-KR" altLang="en-US" sz="2000" b="1" dirty="0">
                <a:ea typeface="맑은 고딕"/>
              </a:rPr>
              <a:t>맞다는 착각을 불러일으킴</a:t>
            </a:r>
            <a:endParaRPr lang="en-US" altLang="ko-KR" sz="2000" dirty="0"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0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동적프로그래밍</a:t>
            </a:r>
            <a:r>
              <a:rPr lang="en-US" altLang="ko-KR" sz="2400" b="1" dirty="0"/>
              <a:t>(Dynamic Programing)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99742"/>
              </p:ext>
            </p:extLst>
          </p:nvPr>
        </p:nvGraphicFramePr>
        <p:xfrm>
          <a:off x="940981" y="2086327"/>
          <a:ext cx="10877980" cy="157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8">
                  <a:extLst>
                    <a:ext uri="{9D8B030D-6E8A-4147-A177-3AD203B41FA5}">
                      <a16:colId xmlns:a16="http://schemas.microsoft.com/office/drawing/2014/main" val="389322400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514963911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12437993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4255411646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66374889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354380737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46740580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70583846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668874027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228033562"/>
                    </a:ext>
                  </a:extLst>
                </a:gridCol>
              </a:tblGrid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57650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487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452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717" y="2688609"/>
            <a:ext cx="4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717" y="3154908"/>
            <a:ext cx="7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sum</a:t>
            </a:r>
            <a:endParaRPr lang="ko-KR" altLang="en-US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>
                <a:ea typeface="맑은 고딕"/>
              </a:rPr>
              <a:t>알고리즘 </a:t>
            </a:r>
            <a:r>
              <a:rPr lang="en-US" altLang="ko-KR" b="1" dirty="0" smtClean="0">
                <a:ea typeface="맑은 고딕"/>
              </a:rPr>
              <a:t>–</a:t>
            </a:r>
            <a:r>
              <a:rPr lang="ko-KR" altLang="en-US" b="1" dirty="0" smtClean="0">
                <a:ea typeface="맑은 고딕"/>
              </a:rPr>
              <a:t> 별 찍기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사용자가 입력한 크기를 한 변의 길이로 가지는 마름모를 그려주세요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330" y="1855777"/>
            <a:ext cx="754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		: 1, 2, … input</a:t>
            </a:r>
          </a:p>
          <a:p>
            <a:r>
              <a:rPr lang="ko-KR" altLang="en-US" dirty="0" smtClean="0"/>
              <a:t>공백의 개수 </a:t>
            </a:r>
            <a:r>
              <a:rPr lang="en-US" altLang="ko-KR" dirty="0" smtClean="0"/>
              <a:t>	: input –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r>
              <a:rPr lang="ko-KR" altLang="en-US" dirty="0" smtClean="0"/>
              <a:t>별의 개수 </a:t>
            </a:r>
            <a:r>
              <a:rPr lang="en-US" altLang="ko-KR" dirty="0" smtClean="0"/>
              <a:t>	:  2 *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– 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		: 1, 2, ... input – 1</a:t>
            </a:r>
          </a:p>
          <a:p>
            <a:r>
              <a:rPr lang="ko-KR" altLang="en-US" dirty="0" smtClean="0"/>
              <a:t>공백의 개수 </a:t>
            </a:r>
            <a:r>
              <a:rPr lang="en-US" altLang="ko-KR" dirty="0" smtClean="0"/>
              <a:t>	: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r>
              <a:rPr lang="ko-KR" altLang="en-US" dirty="0" smtClean="0"/>
              <a:t>별의 개수 </a:t>
            </a:r>
            <a:r>
              <a:rPr lang="en-US" altLang="ko-KR" dirty="0" smtClean="0"/>
              <a:t>	: 2 * (input -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37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a typeface="맑은 고딕"/>
              </a:rPr>
              <a:t>1. </a:t>
            </a:r>
            <a:r>
              <a:rPr lang="ko-KR" altLang="en-US" b="1" dirty="0">
                <a:ea typeface="맑은 고딕"/>
              </a:rPr>
              <a:t>알고리즘 </a:t>
            </a:r>
            <a:r>
              <a:rPr lang="en-US" altLang="ko-KR" b="1" dirty="0" smtClean="0">
                <a:ea typeface="맑은 고딕"/>
              </a:rPr>
              <a:t>–</a:t>
            </a:r>
            <a:r>
              <a:rPr lang="ko-KR" altLang="en-US" b="1" dirty="0" smtClean="0">
                <a:ea typeface="맑은 고딕"/>
              </a:rPr>
              <a:t> 별 찍기</a:t>
            </a:r>
            <a:endParaRPr lang="ko-KR" altLang="en-US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사용자가 입력한 크기를 한 변의 길이로 가지는 나비를 그려주세요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833143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Big O </a:t>
            </a:r>
            <a:r>
              <a:rPr lang="ko-KR" altLang="en-US" b="1" dirty="0"/>
              <a:t>표기법</a:t>
            </a:r>
            <a:endParaRPr lang="en-US" altLang="ko-KR" dirty="0"/>
          </a:p>
        </p:txBody>
      </p:sp>
      <p:pic>
        <p:nvPicPr>
          <p:cNvPr id="102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07859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00567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Big O </a:t>
            </a:r>
            <a:r>
              <a:rPr lang="ko-KR" altLang="en-US" b="1" dirty="0"/>
              <a:t>표기법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38554" y="1728651"/>
            <a:ext cx="1082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O</a:t>
            </a:r>
            <a:r>
              <a:rPr lang="ko-KR" altLang="en-US" b="1" dirty="0"/>
              <a:t>(1) </a:t>
            </a:r>
            <a:r>
              <a:rPr lang="en-US" altLang="ko-KR" dirty="0"/>
              <a:t>		</a:t>
            </a:r>
            <a:r>
              <a:rPr lang="ko-KR" altLang="en-US" dirty="0"/>
              <a:t>: 상수 크기에 무관하게 항상 일정한 시간이 걸림 </a:t>
            </a:r>
            <a:endParaRPr lang="en-US" altLang="ko-KR" dirty="0"/>
          </a:p>
          <a:p>
            <a:r>
              <a:rPr lang="en-US" altLang="ko-KR" dirty="0"/>
              <a:t>		 ex) </a:t>
            </a:r>
            <a:r>
              <a:rPr lang="ko-KR" altLang="en-US" dirty="0"/>
              <a:t>배열 인덱스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O</a:t>
            </a:r>
            <a:r>
              <a:rPr lang="ko-KR" altLang="en-US" b="1" dirty="0"/>
              <a:t>(</a:t>
            </a:r>
            <a:r>
              <a:rPr lang="ko-KR" altLang="en-US" b="1" dirty="0" err="1"/>
              <a:t>log</a:t>
            </a:r>
            <a:r>
              <a:rPr lang="ko-KR" altLang="en-US" b="1" dirty="0"/>
              <a:t> </a:t>
            </a:r>
            <a:r>
              <a:rPr lang="ko-KR" altLang="en-US" b="1" dirty="0" err="1"/>
              <a:t>n</a:t>
            </a:r>
            <a:r>
              <a:rPr lang="ko-KR" altLang="en-US" b="1" dirty="0"/>
              <a:t>) </a:t>
            </a:r>
            <a:r>
              <a:rPr lang="en-US" altLang="ko-KR" dirty="0"/>
              <a:t>	</a:t>
            </a:r>
            <a:r>
              <a:rPr lang="ko-KR" altLang="en-US" dirty="0"/>
              <a:t>: 데이터가 </a:t>
            </a:r>
            <a:r>
              <a:rPr lang="en-US" altLang="ko-KR" dirty="0"/>
              <a:t>2</a:t>
            </a:r>
            <a:r>
              <a:rPr lang="ko-KR" altLang="en-US" dirty="0"/>
              <a:t>배 증가할 때 연산 수가 </a:t>
            </a:r>
            <a:r>
              <a:rPr lang="en-US" altLang="ko-KR" dirty="0"/>
              <a:t>1</a:t>
            </a:r>
            <a:r>
              <a:rPr lang="ko-KR" altLang="en-US" dirty="0"/>
              <a:t>단계 씩 늘어나는 형태</a:t>
            </a:r>
            <a:endParaRPr lang="en-US" altLang="ko-KR" dirty="0"/>
          </a:p>
          <a:p>
            <a:r>
              <a:rPr lang="en-US" altLang="ko-KR" dirty="0"/>
              <a:t>		 ex) </a:t>
            </a:r>
            <a:r>
              <a:rPr lang="ko-KR" altLang="en-US" dirty="0" err="1"/>
              <a:t>이진검색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O</a:t>
            </a:r>
            <a:r>
              <a:rPr lang="ko-KR" altLang="en-US" b="1" dirty="0"/>
              <a:t>(</a:t>
            </a:r>
            <a:r>
              <a:rPr lang="ko-KR" altLang="en-US" b="1" dirty="0" err="1"/>
              <a:t>n</a:t>
            </a:r>
            <a:r>
              <a:rPr lang="en-US" altLang="ko-KR" b="1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입력 개수와 수행시간이 비례</a:t>
            </a:r>
            <a:endParaRPr lang="en-US" altLang="ko-KR" dirty="0"/>
          </a:p>
          <a:p>
            <a:r>
              <a:rPr lang="en-US" altLang="ko-KR" dirty="0"/>
              <a:t>		 ex)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선형검색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O</a:t>
            </a:r>
            <a:r>
              <a:rPr lang="ko-KR" altLang="en-US" b="1" dirty="0"/>
              <a:t>(</a:t>
            </a:r>
            <a:r>
              <a:rPr lang="ko-KR" altLang="en-US" b="1" dirty="0" err="1"/>
              <a:t>n</a:t>
            </a:r>
            <a:r>
              <a:rPr lang="ko-KR" altLang="en-US" b="1" dirty="0"/>
              <a:t> </a:t>
            </a:r>
            <a:r>
              <a:rPr lang="ko-KR" altLang="en-US" b="1" dirty="0" err="1"/>
              <a:t>log</a:t>
            </a:r>
            <a:r>
              <a:rPr lang="ko-KR" altLang="en-US" b="1" dirty="0"/>
              <a:t> </a:t>
            </a:r>
            <a:r>
              <a:rPr lang="ko-KR" altLang="en-US" b="1" dirty="0" err="1"/>
              <a:t>n</a:t>
            </a:r>
            <a:r>
              <a:rPr lang="ko-KR" altLang="en-US" b="1" dirty="0"/>
              <a:t>) </a:t>
            </a:r>
            <a:r>
              <a:rPr lang="en-US" altLang="ko-KR" dirty="0"/>
              <a:t>	</a:t>
            </a:r>
            <a:r>
              <a:rPr lang="ko-KR" altLang="en-US" dirty="0"/>
              <a:t>:  </a:t>
            </a:r>
            <a:r>
              <a:rPr lang="ko-KR" altLang="en-US" dirty="0" err="1"/>
              <a:t>N</a:t>
            </a:r>
            <a:r>
              <a:rPr lang="ko-KR" altLang="en-US" dirty="0"/>
              <a:t>*(log2N) 번만큼의 </a:t>
            </a:r>
            <a:r>
              <a:rPr lang="ko-KR" altLang="en-US" dirty="0" err="1"/>
              <a:t>수행시간을</a:t>
            </a:r>
            <a:r>
              <a:rPr lang="ko-KR" altLang="en-US" dirty="0"/>
              <a:t> 가진다. </a:t>
            </a:r>
            <a:endParaRPr lang="en-US" altLang="ko-KR" dirty="0"/>
          </a:p>
          <a:p>
            <a:r>
              <a:rPr lang="en-US" altLang="ko-KR" dirty="0"/>
              <a:t>		 ex) </a:t>
            </a:r>
            <a:r>
              <a:rPr lang="ko-KR" altLang="en-US" dirty="0"/>
              <a:t>증가 스텝이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병</a:t>
            </a:r>
            <a:r>
              <a:rPr lang="ko-KR" altLang="en-US" dirty="0" err="1" smtClean="0"/>
              <a:t>합정렬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O</a:t>
            </a:r>
            <a:r>
              <a:rPr lang="ko-KR" altLang="en-US" b="1" dirty="0"/>
              <a:t>(n^2</a:t>
            </a:r>
            <a:r>
              <a:rPr lang="en-US" altLang="ko-KR" b="1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문제 해결 단계 수가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ko-KR" altLang="en-US" dirty="0" err="1" smtClean="0"/>
              <a:t>n</a:t>
            </a:r>
            <a:r>
              <a:rPr lang="ko-KR" altLang="en-US" dirty="0" smtClean="0"/>
              <a:t> </a:t>
            </a:r>
            <a:r>
              <a:rPr lang="ko-KR" altLang="en-US" dirty="0"/>
              <a:t>제곱.</a:t>
            </a:r>
            <a:endParaRPr lang="en-US" altLang="ko-KR" dirty="0"/>
          </a:p>
          <a:p>
            <a:r>
              <a:rPr lang="en-US" altLang="ko-KR" dirty="0"/>
              <a:t>		 ex) 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en-US" altLang="ko-KR" dirty="0"/>
              <a:t>, </a:t>
            </a:r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b="1" dirty="0" err="1"/>
              <a:t>O</a:t>
            </a:r>
            <a:r>
              <a:rPr lang="ko-KR" altLang="en-US" b="1" dirty="0"/>
              <a:t>(</a:t>
            </a:r>
            <a:r>
              <a:rPr lang="ko-KR" altLang="en-US" b="1" dirty="0" err="1"/>
              <a:t>C^n</a:t>
            </a:r>
            <a:r>
              <a:rPr lang="ko-KR" altLang="en-US" b="1" dirty="0"/>
              <a:t>)</a:t>
            </a:r>
            <a:r>
              <a:rPr lang="en-US" altLang="ko-KR" dirty="0"/>
              <a:t>		</a:t>
            </a:r>
            <a:r>
              <a:rPr lang="ko-KR" altLang="en-US" dirty="0"/>
              <a:t>: </a:t>
            </a:r>
            <a:r>
              <a:rPr lang="en-US" altLang="ko-KR" dirty="0"/>
              <a:t>n</a:t>
            </a:r>
            <a:r>
              <a:rPr lang="ko-KR" altLang="en-US" dirty="0"/>
              <a:t>이 증가 할 때 마다 걸리는 시간이 </a:t>
            </a:r>
            <a:r>
              <a:rPr lang="en-US" altLang="ko-KR" dirty="0"/>
              <a:t>C</a:t>
            </a:r>
            <a:r>
              <a:rPr lang="ko-KR" altLang="en-US" dirty="0"/>
              <a:t>배 증가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1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2364637"/>
            <a:ext cx="1118381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/>
              <a:t>최대공약수</a:t>
            </a:r>
            <a:r>
              <a:rPr lang="en-US" altLang="ko-KR" sz="2400" b="1" dirty="0"/>
              <a:t>(Greatest Common Devisor)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lvl="2"/>
            <a:r>
              <a:rPr lang="en-US" altLang="ko-KR" dirty="0" err="1" smtClean="0">
                <a:ea typeface="맑은 고딕"/>
              </a:rPr>
              <a:t>공약수</a:t>
            </a:r>
            <a:r>
              <a:rPr lang="en-US" altLang="ko-KR" dirty="0">
                <a:ea typeface="맑은 고딕"/>
              </a:rPr>
              <a:t>    : </a:t>
            </a:r>
            <a:r>
              <a:rPr lang="ko-KR" altLang="en-US" dirty="0">
                <a:ea typeface="맑은 고딕"/>
              </a:rPr>
              <a:t>두 개 이상의 자연수의 공통된 약수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lvl="2"/>
            <a:r>
              <a:rPr lang="en-US" altLang="ko-KR" dirty="0" err="1">
                <a:ea typeface="맑은 고딕"/>
              </a:rPr>
              <a:t>최대공약수</a:t>
            </a:r>
            <a:r>
              <a:rPr lang="en-US" altLang="ko-KR" dirty="0">
                <a:ea typeface="맑은 고딕"/>
              </a:rPr>
              <a:t>  : </a:t>
            </a:r>
            <a:r>
              <a:rPr lang="en-US" altLang="ko-KR" dirty="0" err="1">
                <a:ea typeface="맑은 고딕"/>
              </a:rPr>
              <a:t>공약수</a:t>
            </a:r>
            <a:r>
              <a:rPr lang="en-US" altLang="ko-KR" dirty="0">
                <a:ea typeface="맑은 고딕"/>
              </a:rPr>
              <a:t> 중 </a:t>
            </a:r>
            <a:r>
              <a:rPr lang="en-US" altLang="ko-KR" dirty="0" err="1">
                <a:ea typeface="맑은 고딕"/>
              </a:rPr>
              <a:t>가장</a:t>
            </a:r>
            <a:r>
              <a:rPr lang="en-US" altLang="ko-KR" dirty="0">
                <a:ea typeface="맑은 고딕"/>
              </a:rPr>
              <a:t> 큰 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/>
            <a:r>
              <a:rPr lang="en-US" altLang="ko-KR" sz="1600" dirty="0" smtClean="0">
                <a:ea typeface="맑은 고딕"/>
              </a:rPr>
              <a:t>12</a:t>
            </a:r>
            <a:r>
              <a:rPr lang="ko-KR" altLang="en-US" sz="1600" dirty="0">
                <a:ea typeface="맑은 고딕"/>
              </a:rPr>
              <a:t>의 약수 </a:t>
            </a:r>
            <a:r>
              <a:rPr lang="en-US" altLang="ko-KR" sz="1600" dirty="0">
                <a:ea typeface="맑은 고딕"/>
              </a:rPr>
              <a:t>: 1, 2, 3, 4, </a:t>
            </a:r>
            <a:r>
              <a:rPr lang="en-US" altLang="ko-KR" sz="1600" b="1" dirty="0">
                <a:ea typeface="맑은 고딕"/>
              </a:rPr>
              <a:t>6</a:t>
            </a:r>
            <a:r>
              <a:rPr lang="en-US" altLang="ko-KR" sz="1600" dirty="0">
                <a:ea typeface="맑은 고딕"/>
              </a:rPr>
              <a:t>, 12</a:t>
            </a:r>
          </a:p>
          <a:p>
            <a:pPr lvl="2"/>
            <a:r>
              <a:rPr lang="en-US" altLang="ko-KR" sz="1600" dirty="0">
                <a:ea typeface="맑은 고딕"/>
              </a:rPr>
              <a:t>18</a:t>
            </a:r>
            <a:r>
              <a:rPr lang="ko-KR" altLang="en-US" sz="1600" dirty="0">
                <a:ea typeface="맑은 고딕"/>
              </a:rPr>
              <a:t>의 약수 </a:t>
            </a:r>
            <a:r>
              <a:rPr lang="en-US" altLang="ko-KR" sz="1600" dirty="0">
                <a:ea typeface="맑은 고딕"/>
              </a:rPr>
              <a:t>: 1, 2, 3, </a:t>
            </a:r>
            <a:r>
              <a:rPr lang="en-US" altLang="ko-KR" sz="1600" b="1" dirty="0">
                <a:ea typeface="맑은 고딕"/>
              </a:rPr>
              <a:t>6</a:t>
            </a:r>
            <a:r>
              <a:rPr lang="en-US" altLang="ko-KR" sz="1600" dirty="0">
                <a:ea typeface="맑은 고딕"/>
              </a:rPr>
              <a:t>, 9, 18</a:t>
            </a:r>
          </a:p>
          <a:p>
            <a:pPr lvl="2"/>
            <a:r>
              <a:rPr lang="ko-KR" altLang="en-US" sz="1600" b="1" dirty="0">
                <a:ea typeface="맑은 고딕"/>
              </a:rPr>
              <a:t>최대공약수 </a:t>
            </a:r>
            <a:r>
              <a:rPr lang="en-US" altLang="ko-KR" sz="1600" b="1" dirty="0">
                <a:ea typeface="맑은 고딕"/>
              </a:rPr>
              <a:t>: 6</a:t>
            </a:r>
            <a:endParaRPr lang="ko-KR" altLang="en-US" sz="1600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E43B-8DB3-7E41-B580-A1EF80BB695D}"/>
              </a:ext>
            </a:extLst>
          </p:cNvPr>
          <p:cNvSpPr txBox="1"/>
          <p:nvPr/>
        </p:nvSpPr>
        <p:spPr>
          <a:xfrm>
            <a:off x="633046" y="4956686"/>
            <a:ext cx="1118381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 err="1"/>
              <a:t>최소공배수</a:t>
            </a:r>
            <a:r>
              <a:rPr lang="en-US" altLang="ko-KR" sz="2400" b="1" dirty="0"/>
              <a:t>(Least Common Multiple</a:t>
            </a:r>
            <a:r>
              <a:rPr lang="en-US" altLang="ko-KR" sz="2400" b="1" dirty="0" smtClean="0"/>
              <a:t>)</a:t>
            </a:r>
            <a:endParaRPr lang="en-US" altLang="ko-KR" sz="2400" b="1" dirty="0"/>
          </a:p>
          <a:p>
            <a:r>
              <a:rPr lang="en-US" altLang="ko-KR" dirty="0" smtClean="0">
                <a:latin typeface="Malgun Gothic"/>
                <a:ea typeface="Malgun Gothic"/>
              </a:rPr>
              <a:t>	</a:t>
            </a:r>
            <a:r>
              <a:rPr lang="ko-KR" dirty="0" smtClean="0">
                <a:latin typeface="Malgun Gothic"/>
                <a:ea typeface="Malgun Gothic"/>
              </a:rPr>
              <a:t>두 </a:t>
            </a:r>
            <a:r>
              <a:rPr lang="ko-KR" dirty="0">
                <a:latin typeface="Malgun Gothic"/>
                <a:ea typeface="Malgun Gothic"/>
              </a:rPr>
              <a:t>개 이상의 </a:t>
            </a:r>
            <a:r>
              <a:rPr lang="ko-KR" altLang="en-US" dirty="0">
                <a:latin typeface="Malgun Gothic"/>
                <a:ea typeface="Malgun Gothic"/>
              </a:rPr>
              <a:t>자연수의</a:t>
            </a:r>
            <a:r>
              <a:rPr lang="ko-KR" altLang="en-US" sz="2000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ea typeface="맑은 고딕"/>
              </a:rPr>
              <a:t>공통된 배수 중 가장 작은 수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" y="1092679"/>
            <a:ext cx="1118381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/>
              <a:t>소수</a:t>
            </a:r>
            <a:r>
              <a:rPr lang="en-US" altLang="ko-KR" sz="2400" b="1" dirty="0"/>
              <a:t>(Prime Number</a:t>
            </a:r>
            <a:r>
              <a:rPr lang="en-US" altLang="ko-KR" sz="2400" b="1" dirty="0" smtClean="0"/>
              <a:t>)</a:t>
            </a:r>
            <a:endParaRPr lang="en-US" altLang="ko-KR" sz="2400" dirty="0"/>
          </a:p>
          <a:p>
            <a:r>
              <a:rPr lang="en-US" altLang="ko-KR" sz="2000" dirty="0">
                <a:ea typeface="맑은 고딕"/>
              </a:rPr>
              <a:t>	</a:t>
            </a:r>
            <a:r>
              <a:rPr lang="en-US" altLang="ko-KR" sz="2000" dirty="0" smtClean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과 자신만을 약수로 가지는 </a:t>
            </a:r>
            <a:r>
              <a:rPr lang="ko-KR" altLang="en-US" sz="2000" dirty="0" smtClean="0">
                <a:ea typeface="맑은 고딕"/>
              </a:rPr>
              <a:t>수</a:t>
            </a:r>
            <a:r>
              <a:rPr lang="en-US" altLang="ko-K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5935</TotalTime>
  <Words>1382</Words>
  <Application>Microsoft Office PowerPoint</Application>
  <PresentationFormat>와이드스크린</PresentationFormat>
  <Paragraphs>435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</dc:creator>
  <cp:lastModifiedBy>USER</cp:lastModifiedBy>
  <cp:revision>190</cp:revision>
  <dcterms:created xsi:type="dcterms:W3CDTF">2023-08-28T16:43:03Z</dcterms:created>
  <dcterms:modified xsi:type="dcterms:W3CDTF">2025-01-15T17:26:11Z</dcterms:modified>
</cp:coreProperties>
</file>