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3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9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3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5978-A92C-4200-872B-9F878B480777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7F6E-3050-4899-B5A2-B019FD194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6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9673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mtClean="0"/>
              <a:t>JVM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32686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/Hu3nf/btqGdDY1DF4/v8EBmsBdnQmdGejCDr2X7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93" y="1391371"/>
            <a:ext cx="6629336" cy="41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JVM(Java Virtual Machine)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203200" y="1031367"/>
            <a:ext cx="680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JVM </a:t>
            </a:r>
            <a:r>
              <a:rPr lang="ko-KR" altLang="en-US" b="1" smtClean="0"/>
              <a:t>역할</a:t>
            </a:r>
            <a:endParaRPr lang="en-US" altLang="ko-KR" b="1" smtClean="0"/>
          </a:p>
          <a:p>
            <a:endParaRPr lang="en-US" altLang="ko-KR" smtClean="0"/>
          </a:p>
          <a:p>
            <a:r>
              <a:rPr lang="en-US" altLang="ko-KR" smtClean="0"/>
              <a:t>1. </a:t>
            </a:r>
            <a:r>
              <a:rPr lang="ko-KR" altLang="en-US" smtClean="0"/>
              <a:t>자바와 </a:t>
            </a:r>
            <a:r>
              <a:rPr lang="en-US" altLang="ko-KR" smtClean="0"/>
              <a:t>OS </a:t>
            </a:r>
            <a:r>
              <a:rPr lang="ko-KR" altLang="en-US" smtClean="0"/>
              <a:t>사이에서 중계자 역할을 하여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자바의 코드가 </a:t>
            </a:r>
            <a:r>
              <a:rPr lang="en-US" altLang="ko-KR" smtClean="0"/>
              <a:t>OS</a:t>
            </a:r>
            <a:r>
              <a:rPr lang="ko-KR" altLang="en-US" smtClean="0"/>
              <a:t>에 종속되지 않도록 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2. Garbage Collector</a:t>
            </a:r>
            <a:r>
              <a:rPr lang="ko-KR" altLang="en-US" smtClean="0"/>
              <a:t>를 사용하여 </a:t>
            </a:r>
            <a:endParaRPr lang="en-US" altLang="ko-KR" smtClean="0"/>
          </a:p>
          <a:p>
            <a:r>
              <a:rPr lang="en-US" altLang="ko-KR" smtClean="0"/>
              <a:t>   </a:t>
            </a:r>
            <a:r>
              <a:rPr lang="ko-KR" altLang="en-US" smtClean="0"/>
              <a:t>자바의 메모리 관리를 담당한다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2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- </a:t>
            </a:r>
            <a:r>
              <a:rPr lang="ko-KR" altLang="en-US" sz="2400" smtClean="0"/>
              <a:t>자바 코드 실행과정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424872" y="1013328"/>
            <a:ext cx="439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java </a:t>
            </a:r>
            <a:r>
              <a:rPr lang="ko-KR" altLang="en-US" sz="1400" smtClean="0"/>
              <a:t>컴파일러가 </a:t>
            </a:r>
            <a:r>
              <a:rPr lang="en-US" altLang="ko-KR" sz="1400" smtClean="0"/>
              <a:t>java </a:t>
            </a:r>
            <a:r>
              <a:rPr lang="ko-KR" altLang="en-US" sz="1400" smtClean="0"/>
              <a:t>파일을 </a:t>
            </a:r>
            <a:r>
              <a:rPr lang="en-US" altLang="ko-KR" sz="1400" smtClean="0"/>
              <a:t>class</a:t>
            </a:r>
            <a:r>
              <a:rPr lang="ko-KR" altLang="en-US" sz="1400" smtClean="0"/>
              <a:t>파일로 </a:t>
            </a:r>
            <a:r>
              <a:rPr lang="en-US" altLang="ko-KR" sz="1400" smtClean="0"/>
              <a:t>compile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424872" y="1518747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Class Loader</a:t>
            </a:r>
            <a:r>
              <a:rPr lang="ko-KR" altLang="en-US" sz="1400" smtClean="0"/>
              <a:t>가 </a:t>
            </a:r>
            <a:r>
              <a:rPr lang="en-US" altLang="ko-KR" sz="1400" smtClean="0"/>
              <a:t>class</a:t>
            </a:r>
            <a:r>
              <a:rPr lang="ko-KR" altLang="en-US" sz="1400" smtClean="0"/>
              <a:t>파일을 </a:t>
            </a:r>
            <a:r>
              <a:rPr lang="en-US" altLang="ko-KR" sz="1400" smtClean="0"/>
              <a:t>JVM</a:t>
            </a:r>
            <a:r>
              <a:rPr lang="ko-KR" altLang="en-US" sz="1400" smtClean="0"/>
              <a:t>의 메모리에 적제</a:t>
            </a:r>
            <a:endParaRPr lang="ko-KR" altLang="en-US" sz="1400"/>
          </a:p>
        </p:txBody>
      </p:sp>
      <p:pic>
        <p:nvPicPr>
          <p:cNvPr id="3076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2876948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4872" y="2050067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3. Execution Engine</a:t>
            </a:r>
            <a:r>
              <a:rPr lang="ko-KR" altLang="en-US" sz="1400" smtClean="0"/>
              <a:t>이 </a:t>
            </a:r>
            <a:r>
              <a:rPr lang="en-US" altLang="ko-KR" sz="1400" smtClean="0"/>
              <a:t>class</a:t>
            </a:r>
            <a:r>
              <a:rPr lang="ko-KR" altLang="en-US" sz="1400" smtClean="0"/>
              <a:t>파일의 </a:t>
            </a:r>
            <a:r>
              <a:rPr lang="en-US" altLang="ko-KR" sz="1400" smtClean="0"/>
              <a:t>byte Code</a:t>
            </a:r>
            <a:r>
              <a:rPr lang="ko-KR" altLang="en-US" sz="1400" smtClean="0"/>
              <a:t>를 한 줄 씩 읽어 기계어로 번역한 뒤 </a:t>
            </a:r>
            <a:r>
              <a:rPr lang="en-US" altLang="ko-KR" sz="1400" smtClean="0"/>
              <a:t>OS</a:t>
            </a:r>
            <a:r>
              <a:rPr lang="ko-KR" altLang="en-US" sz="1400" smtClean="0"/>
              <a:t>에 전달한다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2029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- </a:t>
            </a:r>
            <a:r>
              <a:rPr lang="ko-KR" altLang="en-US" sz="2400" smtClean="0"/>
              <a:t>자바 코드 실행과정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424872" y="1005533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빈번하게 사용되는 코드는 </a:t>
            </a:r>
            <a:r>
              <a:rPr lang="en-US" altLang="ko-KR" sz="1400" smtClean="0"/>
              <a:t>JIT(</a:t>
            </a:r>
            <a:r>
              <a:rPr lang="en-US" altLang="ko-KR" sz="1400"/>
              <a:t>just-in-time </a:t>
            </a:r>
            <a:r>
              <a:rPr lang="en-US" altLang="ko-KR" sz="1400" smtClean="0"/>
              <a:t>compilation) </a:t>
            </a:r>
            <a:r>
              <a:rPr lang="ko-KR" altLang="en-US" sz="1400" smtClean="0"/>
              <a:t>가 미리 기계어로 번역하여 저장해둔다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54181" y="1524003"/>
            <a:ext cx="1146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*** byte Code : </a:t>
            </a:r>
            <a:r>
              <a:rPr lang="ko-KR" altLang="en-US" sz="1400"/>
              <a:t>자바 가상 머신</a:t>
            </a:r>
            <a:r>
              <a:rPr lang="en-US" altLang="ko-KR" sz="1400"/>
              <a:t>(JVM)</a:t>
            </a:r>
            <a:r>
              <a:rPr lang="ko-KR" altLang="en-US" sz="1400"/>
              <a:t>이 이해할 수 있는 언어로 </a:t>
            </a:r>
            <a:r>
              <a:rPr lang="ko-KR" altLang="en-US" sz="1400" smtClean="0"/>
              <a:t>변환</a:t>
            </a:r>
            <a:r>
              <a:rPr lang="en-US" altLang="ko-KR" sz="1400" smtClean="0"/>
              <a:t>(class</a:t>
            </a:r>
            <a:r>
              <a:rPr lang="ko-KR" altLang="en-US" sz="1400" smtClean="0"/>
              <a:t>파일로의 </a:t>
            </a:r>
            <a:r>
              <a:rPr lang="en-US" altLang="ko-KR" sz="1400" smtClean="0"/>
              <a:t>compile)</a:t>
            </a:r>
            <a:r>
              <a:rPr lang="ko-KR" altLang="en-US" sz="1400" smtClean="0"/>
              <a:t>된 </a:t>
            </a:r>
            <a:r>
              <a:rPr lang="ko-KR" altLang="en-US" sz="1400"/>
              <a:t>자바 소스 </a:t>
            </a:r>
            <a:r>
              <a:rPr lang="ko-KR" altLang="en-US" sz="1400" smtClean="0"/>
              <a:t>코드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</a:t>
            </a:r>
            <a:r>
              <a:rPr lang="ko-KR" altLang="en-US" sz="1400" smtClean="0"/>
              <a:t>명령어의 크기가 </a:t>
            </a:r>
            <a:r>
              <a:rPr lang="en-US" altLang="ko-KR" sz="1400" smtClean="0"/>
              <a:t>1</a:t>
            </a:r>
            <a:r>
              <a:rPr lang="ko-KR" altLang="en-US" sz="1400" smtClean="0"/>
              <a:t>바이트이기 때문에 </a:t>
            </a:r>
            <a:r>
              <a:rPr lang="en-US" altLang="ko-KR" sz="1400" smtClean="0"/>
              <a:t>byte Code</a:t>
            </a:r>
            <a:r>
              <a:rPr lang="ko-KR" altLang="en-US" sz="1400" smtClean="0"/>
              <a:t>라고 이야기 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10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3029528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7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– Class File loading </a:t>
            </a:r>
            <a:r>
              <a:rPr lang="ko-KR" altLang="en-US" sz="2400" b="1" smtClean="0"/>
              <a:t>과정</a:t>
            </a:r>
            <a:endParaRPr lang="ko-KR" altLang="en-US" sz="2400" b="1"/>
          </a:p>
        </p:txBody>
      </p:sp>
      <p:sp>
        <p:nvSpPr>
          <p:cNvPr id="5" name="직사각형 4"/>
          <p:cNvSpPr/>
          <p:nvPr/>
        </p:nvSpPr>
        <p:spPr>
          <a:xfrm>
            <a:off x="609600" y="916851"/>
            <a:ext cx="11112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>
              <a:solidFill>
                <a:srgbClr val="000000"/>
              </a:solidFill>
            </a:endParaRPr>
          </a:p>
          <a:p>
            <a:r>
              <a:rPr lang="en-US" altLang="ko-KR" sz="1600" b="1" smtClean="0"/>
              <a:t>Class File Loading </a:t>
            </a:r>
            <a:r>
              <a:rPr lang="ko-KR" altLang="en-US" sz="1600" b="1" smtClean="0"/>
              <a:t>과정</a:t>
            </a:r>
            <a:r>
              <a:rPr lang="en-US" altLang="ko-KR" sz="1600" b="1" smtClean="0"/>
              <a:t> </a:t>
            </a:r>
          </a:p>
          <a:p>
            <a:r>
              <a:rPr lang="en-US" altLang="ko-KR" sz="1600" smtClean="0"/>
              <a:t>    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</a:t>
            </a:r>
            <a:r>
              <a:rPr lang="ko-KR" altLang="en-US" sz="1600" smtClean="0"/>
              <a:t>메서드를 </a:t>
            </a:r>
            <a:r>
              <a:rPr lang="ko-KR" altLang="en-US" sz="1600"/>
              <a:t>호출하는 문장을 만났는데</a:t>
            </a:r>
            <a:r>
              <a:rPr lang="en-US" altLang="ko-KR" sz="1600"/>
              <a:t>,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의</a:t>
            </a:r>
            <a:r>
              <a:rPr lang="en-US" altLang="ko-KR" sz="1600" smtClean="0"/>
              <a:t> </a:t>
            </a:r>
            <a:r>
              <a:rPr lang="en-US" altLang="ko-KR" sz="1600"/>
              <a:t>Byte</a:t>
            </a:r>
            <a:r>
              <a:rPr lang="ko-KR" altLang="en-US" sz="1600"/>
              <a:t> </a:t>
            </a:r>
            <a:r>
              <a:rPr lang="en-US" altLang="ko-KR" sz="1600"/>
              <a:t>Code 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static</a:t>
            </a:r>
            <a:r>
              <a:rPr lang="ko-KR" altLang="en-US" sz="1600" smtClean="0"/>
              <a:t>영역에 존재하면 메서드를 실행한다</a:t>
            </a:r>
            <a:r>
              <a:rPr lang="en-US" altLang="ko-KR" sz="1600" smtClean="0"/>
              <a:t>. </a:t>
            </a:r>
          </a:p>
          <a:p>
            <a:r>
              <a:rPr lang="en-US" altLang="ko-KR" sz="1600" smtClean="0"/>
              <a:t>       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</a:t>
            </a:r>
            <a:r>
              <a:rPr lang="ko-KR" altLang="en-US" sz="1600" smtClean="0"/>
              <a:t>메모리에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Byte</a:t>
            </a:r>
            <a:r>
              <a:rPr lang="ko-KR" altLang="en-US" sz="1600"/>
              <a:t> </a:t>
            </a:r>
            <a:r>
              <a:rPr lang="en-US" altLang="ko-KR" sz="1600" smtClean="0"/>
              <a:t>Code</a:t>
            </a:r>
            <a:r>
              <a:rPr lang="ko-KR" altLang="en-US" sz="1600" smtClean="0"/>
              <a:t>가 존재하지 않으면 </a:t>
            </a:r>
            <a:r>
              <a:rPr lang="en-US" altLang="ko-KR" sz="1600" smtClean="0"/>
              <a:t>JVM</a:t>
            </a:r>
            <a:r>
              <a:rPr lang="ko-KR" altLang="en-US" sz="1600"/>
              <a:t>이 </a:t>
            </a:r>
            <a:r>
              <a:rPr lang="en-US" altLang="ko-KR" sz="1600"/>
              <a:t>JRE </a:t>
            </a:r>
            <a:r>
              <a:rPr lang="en-US" altLang="ko-KR" sz="1600" smtClean="0"/>
              <a:t>System library</a:t>
            </a:r>
            <a:r>
              <a:rPr lang="ko-KR" altLang="en-US" sz="1600" smtClean="0"/>
              <a:t>에서 </a:t>
            </a:r>
            <a:r>
              <a:rPr lang="ko-KR" altLang="en-US" sz="1600"/>
              <a:t>클래스를 찾는다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  JRE </a:t>
            </a:r>
            <a:r>
              <a:rPr lang="en-US" altLang="ko-KR" sz="1600"/>
              <a:t>System library</a:t>
            </a:r>
            <a:r>
              <a:rPr lang="ko-KR" altLang="en-US" sz="1600"/>
              <a:t>에서 </a:t>
            </a:r>
            <a:r>
              <a:rPr lang="ko-KR" altLang="en-US" sz="1600" smtClean="0"/>
              <a:t>찾지 못하면 </a:t>
            </a:r>
            <a:r>
              <a:rPr lang="en-US" altLang="ko-KR" sz="1600" smtClean="0"/>
              <a:t>CLASSPATH</a:t>
            </a:r>
            <a:r>
              <a:rPr lang="ko-KR" altLang="en-US" sz="1600" smtClean="0"/>
              <a:t>에 </a:t>
            </a:r>
            <a:r>
              <a:rPr lang="ko-KR" altLang="en-US" sz="1600"/>
              <a:t>지정된 폴더에서 </a:t>
            </a:r>
            <a:r>
              <a:rPr lang="en-US" altLang="ko-KR" sz="1600" smtClean="0"/>
              <a:t>Class</a:t>
            </a:r>
            <a:r>
              <a:rPr lang="ko-KR" altLang="en-US" sz="1600" smtClean="0"/>
              <a:t>를 </a:t>
            </a:r>
            <a:r>
              <a:rPr lang="ko-KR" altLang="en-US" sz="1600"/>
              <a:t>찾는다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  Class File</a:t>
            </a:r>
            <a:r>
              <a:rPr lang="ko-KR" altLang="en-US" sz="1600" smtClean="0"/>
              <a:t>을 찾는 것에 성공하면 </a:t>
            </a:r>
            <a:r>
              <a:rPr lang="en-US" altLang="ko-KR" sz="1600" smtClean="0"/>
              <a:t>Class File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Byte Code</a:t>
            </a:r>
            <a:r>
              <a:rPr lang="ko-KR" altLang="en-US" sz="1600" smtClean="0"/>
              <a:t>를 </a:t>
            </a:r>
            <a:r>
              <a:rPr lang="ko-KR" altLang="en-US" sz="1600"/>
              <a:t>검증한다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  </a:t>
            </a:r>
            <a:r>
              <a:rPr lang="ko-KR" altLang="en-US" sz="1600" smtClean="0"/>
              <a:t>검증을 통과하면 </a:t>
            </a:r>
            <a:r>
              <a:rPr lang="en-US" altLang="ko-KR" sz="1600" smtClean="0"/>
              <a:t>stati</a:t>
            </a:r>
            <a:r>
              <a:rPr lang="ko-KR" altLang="en-US" sz="1600" smtClean="0"/>
              <a:t>영역에 </a:t>
            </a:r>
            <a:r>
              <a:rPr lang="en-US" altLang="ko-KR" sz="1600" smtClean="0"/>
              <a:t>Class</a:t>
            </a:r>
            <a:r>
              <a:rPr lang="ko-KR" altLang="en-US" sz="1600"/>
              <a:t> </a:t>
            </a:r>
            <a:r>
              <a:rPr lang="en-US" altLang="ko-KR" sz="1600" smtClean="0"/>
              <a:t>File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Byte Code</a:t>
            </a:r>
            <a:r>
              <a:rPr lang="ko-KR" altLang="en-US" sz="1600" smtClean="0"/>
              <a:t>를 </a:t>
            </a:r>
            <a:r>
              <a:rPr lang="ko-KR" altLang="en-US" sz="1600"/>
              <a:t>로딩한다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    </a:t>
            </a:r>
            <a:r>
              <a:rPr lang="ko-KR" altLang="en-US" sz="1600" smtClean="0"/>
              <a:t>한번 </a:t>
            </a:r>
            <a:r>
              <a:rPr lang="ko-KR" altLang="en-US" sz="1600"/>
              <a:t>클래스의 바이트코드가 로딩되면 </a:t>
            </a:r>
            <a:r>
              <a:rPr lang="en-US" altLang="ko-KR" sz="1600"/>
              <a:t>JVM</a:t>
            </a:r>
            <a:r>
              <a:rPr lang="ko-KR" altLang="en-US" sz="1600"/>
              <a:t>이 종료될 때 까지 유지된다</a:t>
            </a:r>
            <a:r>
              <a:rPr lang="en-US" altLang="ko-KR" sz="1600"/>
              <a:t>.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8007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– Runtime Data Area</a:t>
            </a:r>
            <a:endParaRPr lang="ko-KR" altLang="en-US" sz="2400" b="1"/>
          </a:p>
        </p:txBody>
      </p:sp>
      <p:pic>
        <p:nvPicPr>
          <p:cNvPr id="5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3223491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872" y="800893"/>
            <a:ext cx="11508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Method Area(Static Area) : </a:t>
            </a:r>
            <a:r>
              <a:rPr lang="ko-KR" altLang="en-US" sz="1400" smtClean="0"/>
              <a:t>프로그램을 운영하기 위해 필수적으로 필요한 데이터를 저장하는 영역</a:t>
            </a:r>
            <a:endParaRPr lang="en-US" altLang="ko-KR" sz="1400" smtClean="0"/>
          </a:p>
          <a:p>
            <a:pPr marL="2628900" lvl="5" indent="-342900">
              <a:buAutoNum type="arabicPeriod"/>
            </a:pPr>
            <a:r>
              <a:rPr lang="ko-KR" altLang="en-US" sz="1400" smtClean="0"/>
              <a:t>한번 </a:t>
            </a:r>
            <a:r>
              <a:rPr lang="en-US" altLang="ko-KR" sz="1400" smtClean="0"/>
              <a:t>Static Area </a:t>
            </a:r>
            <a:r>
              <a:rPr lang="ko-KR" altLang="en-US" sz="1400" smtClean="0"/>
              <a:t>영역에 올라간 데이터는 프로그램이 종료될 때 까지 메모리에서 내려오지 않는다</a:t>
            </a:r>
            <a:r>
              <a:rPr lang="en-US" altLang="ko-KR" sz="1400" smtClean="0"/>
              <a:t>.</a:t>
            </a:r>
          </a:p>
          <a:p>
            <a:pPr marL="2628900" lvl="5" indent="-342900">
              <a:buAutoNum type="arabicPeriod"/>
            </a:pPr>
            <a:r>
              <a:rPr lang="ko-KR" altLang="en-US" sz="1400" smtClean="0"/>
              <a:t>모든 </a:t>
            </a:r>
            <a:r>
              <a:rPr lang="en-US" altLang="ko-KR" sz="1400" smtClean="0"/>
              <a:t>thread</a:t>
            </a:r>
            <a:r>
              <a:rPr lang="ko-KR" altLang="en-US" sz="1400" smtClean="0"/>
              <a:t>에 공유하는 메모리 영역이다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24872" y="1648057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Heap Area : Object</a:t>
            </a:r>
            <a:r>
              <a:rPr lang="ko-KR" altLang="en-US" sz="1400" smtClean="0"/>
              <a:t>가 저장되는 영역</a:t>
            </a:r>
            <a:r>
              <a:rPr lang="en-US" altLang="ko-KR" sz="1400" smtClean="0"/>
              <a:t>. Garbage Collector</a:t>
            </a:r>
            <a:r>
              <a:rPr lang="ko-KR" altLang="en-US" sz="1400" smtClean="0"/>
              <a:t>에 의해 관리되는 영역이다</a:t>
            </a:r>
            <a:r>
              <a:rPr lang="en-US" altLang="ko-KR" sz="1400" smtClean="0"/>
              <a:t>. 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424872" y="2142432"/>
            <a:ext cx="11859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3. Stack Area : </a:t>
            </a:r>
            <a:r>
              <a:rPr lang="ko-KR" altLang="en-US" sz="1400" smtClean="0"/>
              <a:t>원시타입의 데이터가 저장된다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Heap </a:t>
            </a:r>
            <a:r>
              <a:rPr lang="ko-KR" altLang="en-US" sz="1400" smtClean="0"/>
              <a:t>영역에 저장된 데이터에 접근할 수 있는 주소가 저장된다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	     Method</a:t>
            </a:r>
            <a:r>
              <a:rPr lang="ko-KR" altLang="en-US" sz="1400" smtClean="0"/>
              <a:t>가 실행되면 </a:t>
            </a:r>
            <a:r>
              <a:rPr lang="en-US" altLang="ko-KR" sz="1400" smtClean="0"/>
              <a:t>Method </a:t>
            </a:r>
            <a:r>
              <a:rPr lang="ko-KR" altLang="en-US" sz="1400" smtClean="0"/>
              <a:t>작업에 필요한 메모리 공간을 할당하고</a:t>
            </a:r>
            <a:r>
              <a:rPr lang="en-US" altLang="ko-KR" sz="1400" smtClean="0"/>
              <a:t>, Method </a:t>
            </a:r>
            <a:r>
              <a:rPr lang="ko-KR" altLang="en-US" sz="1400" smtClean="0"/>
              <a:t>실행이 종료되면 메모리를 반환한다</a:t>
            </a:r>
            <a:r>
              <a:rPr lang="en-US" altLang="ko-KR" sz="1400" smtClean="0"/>
              <a:t>.</a:t>
            </a:r>
            <a:r>
              <a:rPr lang="ko-KR" altLang="en-US" sz="1400" smtClean="0"/>
              <a:t> </a:t>
            </a:r>
            <a:endParaRPr lang="en-US" altLang="ko-KR" sz="1400" smtClean="0"/>
          </a:p>
          <a:p>
            <a:r>
              <a:rPr lang="en-US" altLang="ko-KR" sz="1400"/>
              <a:t>	 </a:t>
            </a:r>
            <a:r>
              <a:rPr lang="en-US" altLang="ko-KR" sz="1400" smtClean="0"/>
              <a:t>    thread </a:t>
            </a:r>
            <a:r>
              <a:rPr lang="ko-KR" altLang="en-US" sz="1400" smtClean="0"/>
              <a:t>별로 독자적인 메모리 공간을 지닌다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4265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JVM – Runtime Data Area</a:t>
            </a:r>
            <a:endParaRPr lang="ko-KR" altLang="en-US" sz="2400" b="1"/>
          </a:p>
        </p:txBody>
      </p:sp>
      <p:pic>
        <p:nvPicPr>
          <p:cNvPr id="5" name="Picture 4" descr="https://media.vlpt.us/images/litien/post/a65da4a8-5dc4-422b-b91e-cafeafe464d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2" y="2498436"/>
            <a:ext cx="4726816" cy="36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872" y="800893"/>
            <a:ext cx="1150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PC register : </a:t>
            </a:r>
            <a:r>
              <a:rPr lang="ko-KR" altLang="en-US" sz="1400" smtClean="0"/>
              <a:t>현재 실행되는 부분의 주소와 명령어를 저장 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24872" y="1451444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5. </a:t>
            </a:r>
            <a:r>
              <a:rPr lang="ko-KR" altLang="en-US" sz="1400" smtClean="0"/>
              <a:t>자바 외의 언어로 작성된 네이티브코드를 저장</a:t>
            </a:r>
            <a:r>
              <a:rPr lang="en-US" altLang="ko-KR" sz="1400" smtClean="0"/>
              <a:t>. </a:t>
            </a:r>
            <a:r>
              <a:rPr lang="ko-KR" altLang="en-US" sz="1400" smtClean="0"/>
              <a:t>주로 </a:t>
            </a:r>
            <a:r>
              <a:rPr lang="en-US" altLang="ko-KR" sz="1400" smtClean="0"/>
              <a:t>OS</a:t>
            </a:r>
            <a:r>
              <a:rPr lang="ko-KR" altLang="en-US" sz="1400" smtClean="0"/>
              <a:t>에 접근하기 위한 </a:t>
            </a:r>
            <a:r>
              <a:rPr lang="en-US" altLang="ko-KR" sz="1400" smtClean="0"/>
              <a:t>C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C++ </a:t>
            </a:r>
            <a:r>
              <a:rPr lang="ko-KR" altLang="en-US" sz="1400" smtClean="0"/>
              <a:t>코드가 저장되어 있다</a:t>
            </a:r>
            <a:r>
              <a:rPr lang="en-US" altLang="ko-KR" sz="1400" smtClean="0"/>
              <a:t>.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533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JVM – </a:t>
            </a:r>
            <a:r>
              <a:rPr lang="en-US" altLang="ko-KR" sz="2400" b="1" smtClean="0"/>
              <a:t>STACK </a:t>
            </a:r>
            <a:r>
              <a:rPr lang="ko-KR" altLang="en-US" sz="2400" b="1" smtClean="0"/>
              <a:t>영역</a:t>
            </a:r>
            <a:endParaRPr lang="ko-KR" altLang="en-US" sz="2400" b="1"/>
          </a:p>
        </p:txBody>
      </p:sp>
      <p:sp>
        <p:nvSpPr>
          <p:cNvPr id="3" name="직사각형 2"/>
          <p:cNvSpPr/>
          <p:nvPr/>
        </p:nvSpPr>
        <p:spPr>
          <a:xfrm>
            <a:off x="330200" y="876638"/>
            <a:ext cx="1135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1)  </a:t>
            </a:r>
            <a:r>
              <a:rPr lang="ko-KR" altLang="en-US" sz="1400" smtClean="0"/>
              <a:t>원시타입의 </a:t>
            </a:r>
            <a:r>
              <a:rPr lang="ko-KR" altLang="en-US" sz="1400"/>
              <a:t>데이터가 저장된다</a:t>
            </a:r>
            <a:r>
              <a:rPr lang="en-US" altLang="ko-KR" sz="1400"/>
              <a:t>.</a:t>
            </a:r>
          </a:p>
          <a:p>
            <a:r>
              <a:rPr lang="en-US" altLang="ko-KR" sz="1400" smtClean="0"/>
              <a:t>2)  Heap </a:t>
            </a:r>
            <a:r>
              <a:rPr lang="ko-KR" altLang="en-US" sz="1400"/>
              <a:t>영역에 저장된 데이터에 접근할 수 있는 주소가 저장된다</a:t>
            </a:r>
            <a:r>
              <a:rPr lang="en-US" altLang="ko-KR" sz="1400"/>
              <a:t>.</a:t>
            </a:r>
          </a:p>
          <a:p>
            <a:r>
              <a:rPr lang="en-US" altLang="ko-KR" sz="1400" smtClean="0"/>
              <a:t>3)  Thread </a:t>
            </a:r>
            <a:r>
              <a:rPr lang="ko-KR" altLang="en-US" sz="1400" smtClean="0"/>
              <a:t>별로 </a:t>
            </a:r>
            <a:r>
              <a:rPr lang="ko-KR" altLang="en-US" sz="1400"/>
              <a:t>독자적인 메모리 공간을 지닌다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028" name="Picture 4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68311"/>
            <a:ext cx="4221793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geeksforgeeks.org/wp-content/uploads/Untitled1-3-300x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792983"/>
            <a:ext cx="4328839" cy="177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0200" y="1532559"/>
            <a:ext cx="1168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4)  </a:t>
            </a:r>
            <a:r>
              <a:rPr lang="en-US" altLang="ko-KR" sz="1400"/>
              <a:t>Method</a:t>
            </a:r>
            <a:r>
              <a:rPr lang="ko-KR" altLang="en-US" sz="1400"/>
              <a:t>가 실행되면 </a:t>
            </a:r>
            <a:r>
              <a:rPr lang="en-US" altLang="ko-KR" sz="1400"/>
              <a:t>Method </a:t>
            </a:r>
            <a:r>
              <a:rPr lang="ko-KR" altLang="en-US" sz="1400"/>
              <a:t>작업에 필요한 메모리 공간을 할당하고</a:t>
            </a:r>
            <a:r>
              <a:rPr lang="en-US" altLang="ko-KR" sz="1400"/>
              <a:t>, Method </a:t>
            </a:r>
            <a:r>
              <a:rPr lang="ko-KR" altLang="en-US" sz="1400"/>
              <a:t>실행이 종료되면 메모리를 반환한다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330200" y="2112836"/>
            <a:ext cx="988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새로운 메서드가 시작되면 메모리에 해당 메서드를 위한 공간 할당 </a:t>
            </a:r>
            <a:r>
              <a:rPr lang="en-US" altLang="ko-KR" sz="1400" b="1" smtClean="0"/>
              <a:t>=&gt; </a:t>
            </a:r>
            <a:r>
              <a:rPr lang="ko-KR" altLang="en-US" sz="1400" b="1" smtClean="0"/>
              <a:t>실행중인 메서드 이외의 메서드는 대기 상태</a:t>
            </a:r>
            <a:endParaRPr lang="ko-KR" alt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330200" y="4567949"/>
            <a:ext cx="988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메서드가 종료되면 메모리 공간을 회수</a:t>
            </a:r>
            <a:endParaRPr lang="ko-KR" altLang="en-US" sz="1400" b="1"/>
          </a:p>
        </p:txBody>
      </p:sp>
      <p:sp>
        <p:nvSpPr>
          <p:cNvPr id="2" name="직사각형 1"/>
          <p:cNvSpPr/>
          <p:nvPr/>
        </p:nvSpPr>
        <p:spPr>
          <a:xfrm>
            <a:off x="5353326" y="1334684"/>
            <a:ext cx="5022574" cy="5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53326" y="5656521"/>
            <a:ext cx="5022574" cy="911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</a:p>
          <a:p>
            <a:pPr algn="ctr"/>
            <a:r>
              <a:rPr lang="en-US" altLang="ko-KR" dirty="0" smtClean="0"/>
              <a:t>print(5 </a:t>
            </a:r>
            <a:r>
              <a:rPr lang="en-US" altLang="ko-KR" dirty="0"/>
              <a:t>* 4 * 3 * 2 *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79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40146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JVM – </a:t>
            </a:r>
            <a:r>
              <a:rPr lang="en-US" altLang="ko-KR" sz="2400" b="1" smtClean="0"/>
              <a:t>Garbage Collector </a:t>
            </a:r>
            <a:r>
              <a:rPr lang="ko-KR" altLang="en-US" sz="2400" b="1" smtClean="0"/>
              <a:t>동작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424872" y="978693"/>
            <a:ext cx="1150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400" smtClean="0"/>
              <a:t>메서드의 수행이 종료되면 </a:t>
            </a:r>
            <a:r>
              <a:rPr lang="en-US" altLang="ko-KR" sz="1400" smtClean="0"/>
              <a:t>stack</a:t>
            </a:r>
            <a:r>
              <a:rPr lang="ko-KR" altLang="en-US" sz="1400" smtClean="0"/>
              <a:t>영역에서 해당 메서드를 위해 할당한 메모리 공간을 회수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24872" y="1629244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메모리 공간을 회수함에 따라</a:t>
            </a:r>
            <a:r>
              <a:rPr lang="en-US" altLang="ko-KR" sz="1400" smtClean="0"/>
              <a:t>, Heap</a:t>
            </a:r>
            <a:r>
              <a:rPr lang="ko-KR" altLang="en-US" sz="1400" smtClean="0"/>
              <a:t>영역에 저장된 객체의 주소를 참조하고 있는 변수도 메모리에서 삭제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24871" y="2279795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</a:t>
            </a:r>
            <a:r>
              <a:rPr lang="en-US" altLang="ko-KR" sz="1400" smtClean="0"/>
              <a:t>. JVM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Garbage Collector</a:t>
            </a:r>
            <a:r>
              <a:rPr lang="ko-KR" altLang="en-US" sz="1400" smtClean="0"/>
              <a:t>가 주기적으로 </a:t>
            </a:r>
            <a:r>
              <a:rPr lang="en-US" altLang="ko-KR" sz="1400" smtClean="0"/>
              <a:t>Heap </a:t>
            </a:r>
            <a:r>
              <a:rPr lang="ko-KR" altLang="en-US" sz="1400" smtClean="0"/>
              <a:t>영역의 객체를 현재 참조하고 있는 변수가 있는 지 확인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424871" y="2912929"/>
            <a:ext cx="1185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해당 객체가 어디에서도 참조 되고 있지 않으면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더 이상 사용하지 않는 객체라고 판단 </a:t>
            </a:r>
            <a:r>
              <a:rPr lang="en-US" altLang="ko-KR" sz="1400" smtClean="0"/>
              <a:t>=&gt; Heap </a:t>
            </a:r>
            <a:r>
              <a:rPr lang="ko-KR" altLang="en-US" sz="1400" smtClean="0"/>
              <a:t>영역에서 객체를 삭제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8385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504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azimemory</dc:creator>
  <cp:lastModifiedBy>USER</cp:lastModifiedBy>
  <cp:revision>17</cp:revision>
  <cp:lastPrinted>2021-05-17T05:52:43Z</cp:lastPrinted>
  <dcterms:created xsi:type="dcterms:W3CDTF">2021-05-10T22:39:26Z</dcterms:created>
  <dcterms:modified xsi:type="dcterms:W3CDTF">2025-01-15T08:53:01Z</dcterms:modified>
</cp:coreProperties>
</file>