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6" r:id="rId6"/>
    <p:sldId id="263" r:id="rId7"/>
    <p:sldId id="259" r:id="rId8"/>
    <p:sldId id="267" r:id="rId9"/>
    <p:sldId id="260" r:id="rId10"/>
    <p:sldId id="264" r:id="rId11"/>
    <p:sldId id="268" r:id="rId12"/>
    <p:sldId id="269" r:id="rId13"/>
    <p:sldId id="270" r:id="rId14"/>
    <p:sldId id="271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D7318-7E97-47E7-945A-BEDD73BFB05A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497DD-DE31-417A-AD24-4BC490FECE8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4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European Planetology Network (EuroPlaNet)</a:t>
            </a:r>
            <a:r>
              <a:rPr lang="en-GB" baseline="0" smtClean="0">
                <a:solidFill>
                  <a:schemeClr val="tx1"/>
                </a:solidFill>
              </a:rPr>
              <a:t> – Started in 2006 and organizes workshops and events to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science goals, develop synergies between space missions and ground-based observations and lay the foundations for a Virtual Planetary Observatory.</a:t>
            </a:r>
            <a:endParaRPr lang="en-GB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497DD-DE31-417A-AD24-4BC490FECE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2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European Planetology Network (EuroPlaNet)</a:t>
            </a:r>
            <a:r>
              <a:rPr lang="en-GB" baseline="0" smtClean="0">
                <a:solidFill>
                  <a:schemeClr val="tx1"/>
                </a:solidFill>
              </a:rPr>
              <a:t> – Started in 2006 and organizes workshops and events to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science goals, develop synergies between space missions and ground-based observations and lay the foundations for a Virtual Planetary Observatory.</a:t>
            </a:r>
            <a:endParaRPr lang="en-GB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497DD-DE31-417A-AD24-4BC490FECE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16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European Planetology Network (EuroPlaNet)</a:t>
            </a:r>
            <a:r>
              <a:rPr lang="en-GB" baseline="0" smtClean="0">
                <a:solidFill>
                  <a:schemeClr val="tx1"/>
                </a:solidFill>
              </a:rPr>
              <a:t> – Started in 2006 and organizes workshops and events to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science goals, develop synergies between space missions and ground-based observations and lay the foundations for a Virtual Planetary Observatory.</a:t>
            </a:r>
            <a:endParaRPr lang="en-GB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497DD-DE31-417A-AD24-4BC490FECE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3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497DD-DE31-417A-AD24-4BC490FECE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1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497DD-DE31-417A-AD24-4BC490FECE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8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497DD-DE31-417A-AD24-4BC490FECE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6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6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2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3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5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1FED-BCC2-42A4-8C34-AFB46C27640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763C-CAE0-4056-9219-167E51097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6"/>
          <p:cNvSpPr txBox="1"/>
          <p:nvPr/>
        </p:nvSpPr>
        <p:spPr>
          <a:xfrm>
            <a:off x="1899177" y="4421862"/>
            <a:ext cx="839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Connecting </a:t>
            </a:r>
            <a:r>
              <a:rPr lang="en-GB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travelling 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scientists </a:t>
            </a:r>
            <a:r>
              <a:rPr lang="en-GB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with schools and universities worldwide</a:t>
            </a:r>
            <a:endParaRPr lang="en-GB" sz="20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uadroTexto 7"/>
          <p:cNvSpPr txBox="1"/>
          <p:nvPr/>
        </p:nvSpPr>
        <p:spPr>
          <a:xfrm>
            <a:off x="4511272" y="5632341"/>
            <a:ext cx="3169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Eugenia Covernton - 23/04/2020</a:t>
            </a:r>
            <a:endParaRPr lang="en-GB" sz="16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8" y="2025674"/>
            <a:ext cx="635406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41778" y="2904653"/>
            <a:ext cx="58230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asked the speakers of EPSC 2020 to agree to make their talks available to the general public.</a:t>
            </a: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 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  <a:p>
            <a:r>
              <a:rPr lang="en-GB" sz="2000" b="0" smtClean="0">
                <a:effectLst/>
                <a:latin typeface="Bahnschrift" panose="020B0502040204020203" pitchFamily="34" charset="0"/>
              </a:rPr>
              <a:t/>
            </a:r>
            <a:br>
              <a:rPr lang="en-GB" sz="2000" b="0" smtClean="0">
                <a:effectLst/>
                <a:latin typeface="Bahnschrift" panose="020B0502040204020203" pitchFamily="34" charset="0"/>
              </a:rPr>
            </a:b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We </a:t>
            </a:r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curated the material, created plain-language summaries for the videos and published them.</a:t>
            </a:r>
            <a:endParaRPr lang="en-GB" sz="2000" smtClean="0">
              <a:solidFill>
                <a:srgbClr val="616161"/>
              </a:solidFill>
              <a:latin typeface="Bahnschrift" panose="020B0502040204020203" pitchFamily="34" charset="0"/>
            </a:endParaRP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recuited scientists that would be willing to give supporting talks for kids.</a:t>
            </a: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organized a Q&amp;A meeting with teachers and sent them handbooks with information.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</p:txBody>
      </p:sp>
      <p:pic>
        <p:nvPicPr>
          <p:cNvPr id="6146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59559" y="290465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1.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9559" y="38048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2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9559" y="470510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3.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9559" y="560532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4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181" y="3804877"/>
            <a:ext cx="6698512" cy="29095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41778" y="2904653"/>
            <a:ext cx="58230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asked the speakers of EPSC 2020 to agree to make their talks available to the general public.</a:t>
            </a: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 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  <a:p>
            <a:r>
              <a:rPr lang="en-GB" sz="2000" b="0" smtClean="0">
                <a:effectLst/>
                <a:latin typeface="Bahnschrift" panose="020B0502040204020203" pitchFamily="34" charset="0"/>
              </a:rPr>
              <a:t/>
            </a:r>
            <a:br>
              <a:rPr lang="en-GB" sz="2000" b="0" smtClean="0">
                <a:effectLst/>
                <a:latin typeface="Bahnschrift" panose="020B0502040204020203" pitchFamily="34" charset="0"/>
              </a:rPr>
            </a:b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We </a:t>
            </a:r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curated the material, created plain-language summaries for the videos and published them.</a:t>
            </a:r>
            <a:endParaRPr lang="en-GB" sz="2000" smtClean="0">
              <a:solidFill>
                <a:srgbClr val="616161"/>
              </a:solidFill>
              <a:latin typeface="Bahnschrift" panose="020B0502040204020203" pitchFamily="34" charset="0"/>
            </a:endParaRP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recuited scientists that would be willing to give supporting talks for kids.</a:t>
            </a: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organized a Q&amp;A meeting with teachers and sent them handbooks with information.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</p:txBody>
      </p:sp>
      <p:pic>
        <p:nvPicPr>
          <p:cNvPr id="6146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59559" y="290465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1.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9559" y="38048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2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9559" y="470510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3.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9559" y="560532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4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181" y="4662377"/>
            <a:ext cx="6698512" cy="20520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41778" y="2904653"/>
            <a:ext cx="58230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asked the speakers of EPSC 2020 to agree to make their talks available to the general public.</a:t>
            </a: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 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  <a:p>
            <a:r>
              <a:rPr lang="en-GB" sz="2000" b="0" smtClean="0">
                <a:effectLst/>
                <a:latin typeface="Bahnschrift" panose="020B0502040204020203" pitchFamily="34" charset="0"/>
              </a:rPr>
              <a:t/>
            </a:r>
            <a:br>
              <a:rPr lang="en-GB" sz="2000" b="0" smtClean="0">
                <a:effectLst/>
                <a:latin typeface="Bahnschrift" panose="020B0502040204020203" pitchFamily="34" charset="0"/>
              </a:rPr>
            </a:b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We </a:t>
            </a:r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curated the material, created plain-language summaries for the videos and published them.</a:t>
            </a:r>
            <a:endParaRPr lang="en-GB" sz="2000" smtClean="0">
              <a:solidFill>
                <a:srgbClr val="616161"/>
              </a:solidFill>
              <a:latin typeface="Bahnschrift" panose="020B0502040204020203" pitchFamily="34" charset="0"/>
            </a:endParaRP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recruited scientists that would be willing to give supporting talks for kids.</a:t>
            </a: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organized a Q&amp;A meeting with teachers and sent them handbooks with information.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</p:txBody>
      </p:sp>
      <p:pic>
        <p:nvPicPr>
          <p:cNvPr id="6146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59559" y="290465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1.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9559" y="38048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2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9559" y="470510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3.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9559" y="560532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4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181" y="5605325"/>
            <a:ext cx="6698512" cy="110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41778" y="2904653"/>
            <a:ext cx="58230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asked the speakers of EPSC 2020 to agree to make their talks available to the general public.</a:t>
            </a: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 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  <a:p>
            <a:r>
              <a:rPr lang="en-GB" sz="2000" b="0" smtClean="0">
                <a:effectLst/>
                <a:latin typeface="Bahnschrift" panose="020B0502040204020203" pitchFamily="34" charset="0"/>
              </a:rPr>
              <a:t/>
            </a:r>
            <a:br>
              <a:rPr lang="en-GB" sz="2000" b="0" smtClean="0">
                <a:effectLst/>
                <a:latin typeface="Bahnschrift" panose="020B0502040204020203" pitchFamily="34" charset="0"/>
              </a:rPr>
            </a:b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We </a:t>
            </a:r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curated the material, created plain-language summaries for the videos and published them.</a:t>
            </a:r>
            <a:endParaRPr lang="en-GB" sz="2000" smtClean="0">
              <a:solidFill>
                <a:srgbClr val="616161"/>
              </a:solidFill>
              <a:latin typeface="Bahnschrift" panose="020B0502040204020203" pitchFamily="34" charset="0"/>
            </a:endParaRP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recruited scientists that would be willing to give supporting talks for kids.</a:t>
            </a:r>
          </a:p>
          <a:p>
            <a:endParaRPr lang="es-AR" sz="2000" b="0">
              <a:solidFill>
                <a:srgbClr val="616161"/>
              </a:solidFill>
              <a:effectLst/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We organized a Q&amp;A meeting with teachers and sent them handbooks with information.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</p:txBody>
      </p:sp>
      <p:pic>
        <p:nvPicPr>
          <p:cNvPr id="6146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59559" y="290465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1.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9559" y="38048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2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9559" y="470510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00C69E"/>
                </a:solidFill>
              </a:rPr>
              <a:t>3.</a:t>
            </a:r>
            <a:endParaRPr lang="en-GB" sz="2400" b="1">
              <a:solidFill>
                <a:srgbClr val="00C69E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9559" y="560532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00C69E"/>
                </a:solidFill>
              </a:rPr>
              <a:t>4</a:t>
            </a:r>
            <a:r>
              <a:rPr lang="en-GB" sz="2400" b="1" smtClean="0">
                <a:solidFill>
                  <a:srgbClr val="00C69E"/>
                </a:solidFill>
              </a:rPr>
              <a:t>.</a:t>
            </a:r>
            <a:endParaRPr lang="en-GB" sz="2400" b="1">
              <a:solidFill>
                <a:srgbClr val="00C6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avec flèche 14"/>
          <p:cNvCxnSpPr/>
          <p:nvPr/>
        </p:nvCxnSpPr>
        <p:spPr>
          <a:xfrm>
            <a:off x="1770323" y="4804794"/>
            <a:ext cx="3672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5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  <p:sp>
        <p:nvSpPr>
          <p:cNvPr id="12" name="Triángulo isósceles 9"/>
          <p:cNvSpPr/>
          <p:nvPr/>
        </p:nvSpPr>
        <p:spPr>
          <a:xfrm rot="5400000">
            <a:off x="706502" y="3060962"/>
            <a:ext cx="222345" cy="100800"/>
          </a:xfrm>
          <a:prstGeom prst="triangle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17181" y="2903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>
                <a:solidFill>
                  <a:srgbClr val="616161"/>
                </a:solidFill>
                <a:latin typeface="Bahnschrift" panose="020B0502040204020203" pitchFamily="34" charset="0"/>
              </a:rPr>
              <a:t>We organized </a:t>
            </a:r>
            <a:r>
              <a:rPr lang="en-GB" b="1">
                <a:solidFill>
                  <a:srgbClr val="616161"/>
                </a:solidFill>
                <a:latin typeface="Bahnschrift" panose="020B0502040204020203" pitchFamily="34" charset="0"/>
              </a:rPr>
              <a:t>6 supporting talks</a:t>
            </a:r>
            <a:r>
              <a:rPr lang="en-GB">
                <a:solidFill>
                  <a:srgbClr val="616161"/>
                </a:solidFill>
                <a:latin typeface="Bahnschrift" panose="020B0502040204020203" pitchFamily="34" charset="0"/>
              </a:rPr>
              <a:t> on topics of planetary sciences, with active participation </a:t>
            </a:r>
            <a:r>
              <a:rPr lang="en-GB">
                <a:solidFill>
                  <a:srgbClr val="616161"/>
                </a:solidFill>
                <a:latin typeface="Bahnschrift" panose="020B0502040204020203" pitchFamily="34" charset="0"/>
              </a:rPr>
              <a:t>of </a:t>
            </a:r>
            <a:r>
              <a:rPr lang="en-GB" b="1" smtClean="0">
                <a:solidFill>
                  <a:srgbClr val="616161"/>
                </a:solidFill>
                <a:latin typeface="Bahnschrift" panose="020B0502040204020203" pitchFamily="34" charset="0"/>
              </a:rPr>
              <a:t>43 </a:t>
            </a:r>
            <a:r>
              <a:rPr lang="en-GB" b="1">
                <a:solidFill>
                  <a:srgbClr val="616161"/>
                </a:solidFill>
                <a:latin typeface="Bahnschrift" panose="020B0502040204020203" pitchFamily="34" charset="0"/>
              </a:rPr>
              <a:t>schools</a:t>
            </a:r>
            <a:r>
              <a:rPr lang="en-GB">
                <a:solidFill>
                  <a:srgbClr val="616161"/>
                </a:solidFill>
                <a:latin typeface="Bahnschrift" panose="020B0502040204020203" pitchFamily="34" charset="0"/>
              </a:rPr>
              <a:t> in them.</a:t>
            </a:r>
          </a:p>
        </p:txBody>
      </p:sp>
      <p:pic>
        <p:nvPicPr>
          <p:cNvPr id="9218" name="Picture 2" descr="https://lh3.googleusercontent.com/4TtoCaGYJn1Ho4SnyB_qEMfp7LetLuu84_gCRl5dIBnCPai9IKf9Nz-pNQdZpL2JJa0upVC-cKz5flYrUti3QmDNRHoNciY1aQWFeTLsKtiphAwAo6kSwB7B4KFnzojVAsIO5EGjrs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83" y="3919870"/>
            <a:ext cx="3159124" cy="178034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5.googleusercontent.com/FGwCH7rW0Yr4se9MZRxmaWFf4eQlE8CKqC1IzApuimaG_JmFrubtirFGUO0YmzRq7JfKKxyB3XJARYh-wexJOLO-gsCS4ywpaWXjPHF9Q4SKAqHQEOfSW5ETGbdEUwYV0FBAEyyfoF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27" y="4454354"/>
            <a:ext cx="1269188" cy="63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isocèle 16"/>
          <p:cNvSpPr/>
          <p:nvPr/>
        </p:nvSpPr>
        <p:spPr>
          <a:xfrm rot="5400000">
            <a:off x="3490136" y="4727640"/>
            <a:ext cx="202019" cy="164805"/>
          </a:xfrm>
          <a:prstGeom prst="triangle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2" y="4524836"/>
            <a:ext cx="995405" cy="559915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525826" y="4108719"/>
            <a:ext cx="1269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/>
              <a:t>Subset of the conference talks</a:t>
            </a:r>
            <a:endParaRPr lang="en-GB" sz="1100"/>
          </a:p>
        </p:txBody>
      </p:sp>
      <p:sp>
        <p:nvSpPr>
          <p:cNvPr id="26" name="ZoneTexte 25"/>
          <p:cNvSpPr txBox="1"/>
          <p:nvPr/>
        </p:nvSpPr>
        <p:spPr>
          <a:xfrm>
            <a:off x="586098" y="4108719"/>
            <a:ext cx="1165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/>
              <a:t>S</a:t>
            </a:r>
            <a:r>
              <a:rPr lang="en-GB" sz="1100" smtClean="0"/>
              <a:t>upporting talks in our channel</a:t>
            </a:r>
            <a:endParaRPr lang="en-GB" sz="1100"/>
          </a:p>
        </p:txBody>
      </p:sp>
      <p:sp>
        <p:nvSpPr>
          <p:cNvPr id="27" name="Rectangle 26"/>
          <p:cNvSpPr/>
          <p:nvPr/>
        </p:nvSpPr>
        <p:spPr>
          <a:xfrm>
            <a:off x="1337451" y="5952438"/>
            <a:ext cx="4507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smtClean="0">
                <a:solidFill>
                  <a:srgbClr val="616161"/>
                </a:solidFill>
                <a:latin typeface="Bahnschrift" panose="020B0502040204020203" pitchFamily="34" charset="0"/>
              </a:rPr>
              <a:t>Create coherence in the material and make it easier to understand and to use in the classroom</a:t>
            </a:r>
            <a:endParaRPr lang="en-GB" sz="1200">
              <a:solidFill>
                <a:srgbClr val="61616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41777" y="2904653"/>
            <a:ext cx="60288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Supporting talk on </a:t>
            </a:r>
            <a:r>
              <a:rPr lang="en-GB" sz="2000" b="1" smtClean="0">
                <a:solidFill>
                  <a:srgbClr val="616161"/>
                </a:solidFill>
                <a:latin typeface="Bahnschrift" panose="020B0502040204020203" pitchFamily="34" charset="0"/>
              </a:rPr>
              <a:t>“The anatomy of a scientific talk”</a:t>
            </a:r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 + Q&amp;A with the speaker of one of the conference talks (voted by the schools).</a:t>
            </a:r>
            <a:r>
              <a:rPr lang="en-GB" sz="2000">
                <a:solidFill>
                  <a:srgbClr val="616161"/>
                </a:solidFill>
                <a:latin typeface="Bahnschrift" panose="020B0502040204020203" pitchFamily="34" charset="0"/>
              </a:rPr>
              <a:t> </a:t>
            </a:r>
            <a:endParaRPr lang="en-GB" sz="2000" b="0" smtClean="0">
              <a:effectLst/>
              <a:latin typeface="Bahnschrift" panose="020B0502040204020203" pitchFamily="34" charset="0"/>
            </a:endParaRPr>
          </a:p>
          <a:p>
            <a:r>
              <a:rPr lang="en-GB" sz="2000" b="0" smtClean="0">
                <a:effectLst/>
                <a:latin typeface="Bahnschrift" panose="020B0502040204020203" pitchFamily="34" charset="0"/>
              </a:rPr>
              <a:t/>
            </a:r>
            <a:br>
              <a:rPr lang="en-GB" sz="2000" b="0" smtClean="0">
                <a:effectLst/>
                <a:latin typeface="Bahnschrift" panose="020B0502040204020203" pitchFamily="34" charset="0"/>
              </a:rPr>
            </a:br>
            <a:r>
              <a:rPr lang="en-GB" sz="2000" b="1" smtClean="0">
                <a:solidFill>
                  <a:srgbClr val="616161"/>
                </a:solidFill>
                <a:latin typeface="Bahnschrift" panose="020B0502040204020203" pitchFamily="34" charset="0"/>
              </a:rPr>
              <a:t>Slack channel </a:t>
            </a:r>
            <a:r>
              <a:rPr lang="en-GB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continuously available for questions from schools, answered personally by scientists in </a:t>
            </a:r>
            <a:r>
              <a:rPr lang="en-GB" sz="2000" b="1" smtClean="0">
                <a:solidFill>
                  <a:srgbClr val="616161"/>
                </a:solidFill>
                <a:latin typeface="Bahnschrift" panose="020B0502040204020203" pitchFamily="34" charset="0"/>
              </a:rPr>
              <a:t>EPEC</a:t>
            </a:r>
          </a:p>
          <a:p>
            <a:endParaRPr lang="en-GB" sz="2000" b="1" smtClean="0">
              <a:solidFill>
                <a:srgbClr val="616161"/>
              </a:solidFill>
              <a:latin typeface="Bahnschrift" panose="020B0502040204020203" pitchFamily="34" charset="0"/>
            </a:endParaRPr>
          </a:p>
          <a:p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Students participated in an </a:t>
            </a:r>
            <a:r>
              <a:rPr lang="es-AR" sz="2000" b="1" smtClean="0">
                <a:solidFill>
                  <a:srgbClr val="616161"/>
                </a:solidFill>
                <a:latin typeface="Bahnschrift" panose="020B0502040204020203" pitchFamily="34" charset="0"/>
              </a:rPr>
              <a:t>art contest</a:t>
            </a:r>
            <a:r>
              <a:rPr lang="es-AR" sz="2000" smtClean="0">
                <a:solidFill>
                  <a:srgbClr val="616161"/>
                </a:solidFill>
                <a:latin typeface="Bahnschrift" panose="020B0502040204020203" pitchFamily="34" charset="0"/>
              </a:rPr>
              <a:t> inspired by the talks</a:t>
            </a:r>
          </a:p>
          <a:p>
            <a:endParaRPr lang="es-AR" sz="2000" smtClean="0">
              <a:solidFill>
                <a:srgbClr val="616161"/>
              </a:solidFill>
              <a:latin typeface="Bahnschrift" panose="020B0502040204020203" pitchFamily="34" charset="0"/>
            </a:endParaRPr>
          </a:p>
        </p:txBody>
      </p:sp>
      <p:pic>
        <p:nvPicPr>
          <p:cNvPr id="6146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ángulo isósceles 9"/>
          <p:cNvSpPr/>
          <p:nvPr/>
        </p:nvSpPr>
        <p:spPr>
          <a:xfrm rot="5400000">
            <a:off x="706502" y="3060962"/>
            <a:ext cx="222345" cy="100800"/>
          </a:xfrm>
          <a:prstGeom prst="triangle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iángulo isósceles 10"/>
          <p:cNvSpPr/>
          <p:nvPr/>
        </p:nvSpPr>
        <p:spPr>
          <a:xfrm rot="5400000">
            <a:off x="706387" y="4279301"/>
            <a:ext cx="222345" cy="100800"/>
          </a:xfrm>
          <a:prstGeom prst="triangle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riángulo isósceles 11"/>
          <p:cNvSpPr/>
          <p:nvPr/>
        </p:nvSpPr>
        <p:spPr>
          <a:xfrm rot="5400000">
            <a:off x="706387" y="5483990"/>
            <a:ext cx="222345" cy="100800"/>
          </a:xfrm>
          <a:prstGeom prst="triangle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Ready to do it again!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426545" y="3561906"/>
            <a:ext cx="5349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smtClean="0">
                <a:latin typeface="Bahnschrift" panose="020B0502040204020203" pitchFamily="34" charset="0"/>
              </a:rPr>
              <a:t>Thank you for your attention</a:t>
            </a:r>
            <a:endParaRPr lang="en-GB" sz="3200">
              <a:latin typeface="Bahnschrift" panose="020B0502040204020203" pitchFamily="34" charset="0"/>
            </a:endParaRPr>
          </a:p>
        </p:txBody>
      </p:sp>
      <p:sp>
        <p:nvSpPr>
          <p:cNvPr id="6" name="CuadroTexto 7"/>
          <p:cNvSpPr txBox="1"/>
          <p:nvPr/>
        </p:nvSpPr>
        <p:spPr>
          <a:xfrm>
            <a:off x="4516587" y="4558452"/>
            <a:ext cx="3169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Eugenia Covernton - 23/04/2020</a:t>
            </a:r>
            <a:endParaRPr lang="en-GB" sz="16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909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Our idea: connecting scientists and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3075" name="Picture 3" descr="https://lh5.googleusercontent.com/bguoWjHp_VloYhHpYX8YCQbRqn4msEWNLEo1HMtsMyXFSG5D4sPWnxF6UCgGi49ZbPC1lo9tjR8_phT1CAN-TO71FIAriatxkuCmu7Z3OMvZgOT5PNGpmlb27oyEL2B9W-4dJguNp_U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31582" r="14984" b="30448"/>
          <a:stretch/>
        </p:blipFill>
        <p:spPr bwMode="auto">
          <a:xfrm>
            <a:off x="972167" y="2981820"/>
            <a:ext cx="3532257" cy="19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eHE0v1U0P1UtbzDphzBD1EPGxE-w5AoLSETqeCZe3TtrZPWtIgIW6MfOaZ9wgLZCneZW55AbJe8A8ViaDpgIfhFZfdgTOC9qBMaUnzWFnOEmeD5uew6z1nzDxdnARZHQUoXrpTNRj5s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56" y="2981820"/>
            <a:ext cx="2027328" cy="20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57327" y="5378059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>
                <a:solidFill>
                  <a:srgbClr val="3430B6"/>
                </a:solidFill>
                <a:latin typeface="Bahnschrift" panose="020B0502040204020203" pitchFamily="34" charset="0"/>
              </a:rPr>
              <a:t>S</a:t>
            </a:r>
            <a:r>
              <a:rPr lang="es-AR" smtClean="0">
                <a:solidFill>
                  <a:srgbClr val="3430B6"/>
                </a:solidFill>
                <a:latin typeface="Bahnschrift" panose="020B0502040204020203" pitchFamily="34" charset="0"/>
              </a:rPr>
              <a:t>cientists tells us where they’re going,</a:t>
            </a:r>
            <a:endParaRPr lang="en-GB">
              <a:solidFill>
                <a:srgbClr val="3430B6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40717" y="539086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>
                <a:solidFill>
                  <a:srgbClr val="3430B6"/>
                </a:solidFill>
                <a:latin typeface="Bahnschrift" panose="020B0502040204020203" pitchFamily="34" charset="0"/>
              </a:rPr>
              <a:t>w</a:t>
            </a:r>
            <a:r>
              <a:rPr lang="es-AR" smtClean="0">
                <a:solidFill>
                  <a:srgbClr val="3430B6"/>
                </a:solidFill>
                <a:latin typeface="Bahnschrift" panose="020B0502040204020203" pitchFamily="34" charset="0"/>
              </a:rPr>
              <a:t>e find a school</a:t>
            </a:r>
            <a:endParaRPr lang="en-GB">
              <a:solidFill>
                <a:srgbClr val="3430B6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70788" y="5390864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mtClean="0">
                <a:solidFill>
                  <a:srgbClr val="3430B6"/>
                </a:solidFill>
                <a:latin typeface="Bahnschrift" panose="020B0502040204020203" pitchFamily="34" charset="0"/>
              </a:rPr>
              <a:t>and coordinate the lecture!</a:t>
            </a:r>
            <a:endParaRPr lang="en-GB">
              <a:solidFill>
                <a:srgbClr val="3430B6"/>
              </a:solidFill>
              <a:latin typeface="Bahnschrift" panose="020B0502040204020203" pitchFamily="34" charset="0"/>
            </a:endParaRPr>
          </a:p>
        </p:txBody>
      </p:sp>
      <p:pic>
        <p:nvPicPr>
          <p:cNvPr id="3079" name="Picture 7" descr="College, academy, building, school icon - Download on Iconfind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76" y="2981820"/>
            <a:ext cx="1889312" cy="18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4950543" y="3950145"/>
            <a:ext cx="276813" cy="348900"/>
          </a:xfrm>
          <a:prstGeom prst="rightArrow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echa derecha 13"/>
          <p:cNvSpPr/>
          <p:nvPr/>
        </p:nvSpPr>
        <p:spPr>
          <a:xfrm>
            <a:off x="8170315" y="3950145"/>
            <a:ext cx="276813" cy="348900"/>
          </a:xfrm>
          <a:prstGeom prst="rightArrow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/>
          <p:cNvSpPr txBox="1"/>
          <p:nvPr/>
        </p:nvSpPr>
        <p:spPr>
          <a:xfrm>
            <a:off x="2463435" y="1828379"/>
            <a:ext cx="726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LeWiBo: a network of scientists and schools</a:t>
            </a:r>
            <a:endParaRPr lang="en-GB" sz="28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COVID-19: challenges and opportunities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6" name="Picture 3" descr="https://lh5.googleusercontent.com/bguoWjHp_VloYhHpYX8YCQbRqn4msEWNLEo1HMtsMyXFSG5D4sPWnxF6UCgGi49ZbPC1lo9tjR8_phT1CAN-TO71FIAriatxkuCmu7Z3OMvZgOT5PNGpmlb27oyEL2B9W-4dJguNp_U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31582" r="14984" b="30448"/>
          <a:stretch/>
        </p:blipFill>
        <p:spPr bwMode="auto">
          <a:xfrm>
            <a:off x="972167" y="2981820"/>
            <a:ext cx="3532257" cy="19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llege, academy, building, school icon - Download on Iconfinde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76" y="2981820"/>
            <a:ext cx="1889312" cy="18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>
            <a:off x="4950543" y="3950145"/>
            <a:ext cx="276813" cy="348900"/>
          </a:xfrm>
          <a:prstGeom prst="rightArrow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echa derecha 9"/>
          <p:cNvSpPr/>
          <p:nvPr/>
        </p:nvSpPr>
        <p:spPr>
          <a:xfrm>
            <a:off x="8170315" y="3950145"/>
            <a:ext cx="276813" cy="348900"/>
          </a:xfrm>
          <a:prstGeom prst="rightArrow">
            <a:avLst/>
          </a:prstGeom>
          <a:solidFill>
            <a:srgbClr val="00C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/>
          <p:cNvSpPr txBox="1"/>
          <p:nvPr/>
        </p:nvSpPr>
        <p:spPr>
          <a:xfrm>
            <a:off x="2400875" y="1846828"/>
            <a:ext cx="7390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smtClean="0">
                <a:latin typeface="Bahnschrift" panose="020B0502040204020203" pitchFamily="34" charset="0"/>
              </a:rPr>
              <a:t>In 2020, most scientists didn’t travel and millions of schools were closed</a:t>
            </a:r>
            <a:endParaRPr lang="en-GB" sz="2800">
              <a:latin typeface="Bahnschrift" panose="020B0502040204020203" pitchFamily="34" charset="0"/>
            </a:endParaRPr>
          </a:p>
        </p:txBody>
      </p:sp>
      <p:sp>
        <p:nvSpPr>
          <p:cNvPr id="12" name="Multiplicar 11"/>
          <p:cNvSpPr/>
          <p:nvPr/>
        </p:nvSpPr>
        <p:spPr>
          <a:xfrm>
            <a:off x="837959" y="3161374"/>
            <a:ext cx="3725839" cy="1937982"/>
          </a:xfrm>
          <a:prstGeom prst="mathMultiply">
            <a:avLst>
              <a:gd name="adj1" fmla="val 1295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icar 12"/>
          <p:cNvSpPr/>
          <p:nvPr/>
        </p:nvSpPr>
        <p:spPr>
          <a:xfrm>
            <a:off x="4755212" y="3155604"/>
            <a:ext cx="3725839" cy="1937982"/>
          </a:xfrm>
          <a:prstGeom prst="mathMultiply">
            <a:avLst>
              <a:gd name="adj1" fmla="val 1295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https://lh6.googleusercontent.com/OABcubZmW9BpqC1ejlLF_Uk2-qdh_Cm1ztzPQc0cGlYOsWojNw_DuLq1O-NDPWZIi89gDY4We68KTWaKbE0dQxcZM_AEcVpn9xmpDC7fRhGLEx6jDFY6CYxzsh-FiRu9etvNojc0g9A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9" y="2781961"/>
            <a:ext cx="2685266" cy="268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998265" y="5604616"/>
            <a:ext cx="8195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LeWiBo turned most </a:t>
            </a:r>
            <a:r>
              <a:rPr lang="es-AR" sz="2400" smtClean="0">
                <a:solidFill>
                  <a:srgbClr val="3430B6"/>
                </a:solidFill>
                <a:latin typeface="Bahnschrift" panose="020B0502040204020203" pitchFamily="34" charset="0"/>
              </a:rPr>
              <a:t>lectures</a:t>
            </a:r>
            <a:r>
              <a:rPr lang="es-AR" sz="240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into </a:t>
            </a:r>
            <a:r>
              <a:rPr lang="es-AR" sz="2400" smtClean="0">
                <a:solidFill>
                  <a:srgbClr val="3430B6"/>
                </a:solidFill>
                <a:latin typeface="Bahnschrift" panose="020B0502040204020203" pitchFamily="34" charset="0"/>
              </a:rPr>
              <a:t>webinars</a:t>
            </a:r>
            <a:r>
              <a:rPr lang="es-AR" sz="240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es-AR" sz="2400" smtClean="0">
                <a:solidFill>
                  <a:srgbClr val="3430B6"/>
                </a:solidFill>
                <a:latin typeface="Bahnschrift" panose="020B0502040204020203" pitchFamily="34" charset="0"/>
              </a:rPr>
              <a:t>podcasts</a:t>
            </a:r>
            <a:r>
              <a:rPr lang="es-AR" sz="240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and organized </a:t>
            </a:r>
            <a:r>
              <a:rPr lang="es-AR" sz="2400" smtClean="0">
                <a:solidFill>
                  <a:srgbClr val="3430B6"/>
                </a:solidFill>
                <a:latin typeface="Bahnschrift" panose="020B0502040204020203" pitchFamily="34" charset="0"/>
              </a:rPr>
              <a:t>online events</a:t>
            </a:r>
            <a:r>
              <a:rPr lang="es-AR" sz="240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!</a:t>
            </a:r>
            <a:endParaRPr lang="en-GB" sz="240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766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EPSC: EuroPlanet Science Congress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0657" y="2989938"/>
            <a:ext cx="6808213" cy="3802747"/>
          </a:xfrm>
          <a:prstGeom prst="roundRect">
            <a:avLst>
              <a:gd name="adj" fmla="val 5271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8" name="Picture 14" descr="Our History | Europla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9" y="4704501"/>
            <a:ext cx="2560184" cy="170447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766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EPSC: EuroPlanet Science Congress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1030" name="Picture 6" descr="https://lh5.googleusercontent.com/xB8ee8PRF2YPGgDBj4s_52vRZ1wCKVbMHk3eQyNdwUKbdKT6M58Qh_abB8RQUYQhvbhK-pc2jg_rFlIK3Kl4b0nolpp4BfowaWJCTBqDawArfi689ZGIXmGjv3VwSlvRfkrCk1Q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7" y="1618791"/>
            <a:ext cx="36004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uroplanet Society launched at the European Planetary Science Congress 2018  – Europlanet Socie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26" y="3293233"/>
            <a:ext cx="3076296" cy="173041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uroplanet 2019 Highlights – Europlanet Socie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46" y="4804923"/>
            <a:ext cx="2686050" cy="170497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18517" y="2264743"/>
            <a:ext cx="286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Annual event    ̴ 1000 people</a:t>
            </a:r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4018517" y="1895411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Started in 2006 </a:t>
            </a:r>
            <a:endParaRPr lang="en-GB"/>
          </a:p>
        </p:txBody>
      </p:sp>
      <p:grpSp>
        <p:nvGrpSpPr>
          <p:cNvPr id="10" name="Groupe 9"/>
          <p:cNvGrpSpPr/>
          <p:nvPr/>
        </p:nvGrpSpPr>
        <p:grpSpPr>
          <a:xfrm>
            <a:off x="4868322" y="3522178"/>
            <a:ext cx="2041665" cy="1127384"/>
            <a:chOff x="4868322" y="3713098"/>
            <a:chExt cx="2041665" cy="1127384"/>
          </a:xfrm>
        </p:grpSpPr>
        <p:pic>
          <p:nvPicPr>
            <p:cNvPr id="1026" name="Picture 2" descr="https://lh5.googleusercontent.com/wCbc19MyNHatolEysIAr6K5xX0kzpGCWPb-dLLhHWAyWN-_rS4NbsIj3LneBgUsWN1YiA53DrTlZC8ylzLo34XkEkyavcrTSOHDHQqErBzbZLe0nn6-ZKCasVtOpbBbljZAWBj7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322" y="3713098"/>
              <a:ext cx="2041665" cy="112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748826" y="4424664"/>
              <a:ext cx="532563" cy="163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56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0657" y="2989938"/>
            <a:ext cx="6808213" cy="3802747"/>
          </a:xfrm>
          <a:prstGeom prst="roundRect">
            <a:avLst>
              <a:gd name="adj" fmla="val 5271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8" name="Picture 14" descr="Our History | Europla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9" y="4704501"/>
            <a:ext cx="2560184" cy="170447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766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EPSC: EuroPlanet Science Congress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1034" name="Picture 10" descr="Europlanet Society launched at the European Planetary Science Congress 2018  – Europlanet Socie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26" y="3293233"/>
            <a:ext cx="3076296" cy="173041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uroplanet 2019 Highlights – Europlanet Socie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46" y="4804923"/>
            <a:ext cx="2686050" cy="170497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4868322" y="3522178"/>
            <a:ext cx="2041665" cy="1127384"/>
            <a:chOff x="4868322" y="3713098"/>
            <a:chExt cx="2041665" cy="1127384"/>
          </a:xfrm>
        </p:grpSpPr>
        <p:pic>
          <p:nvPicPr>
            <p:cNvPr id="1026" name="Picture 2" descr="https://lh5.googleusercontent.com/wCbc19MyNHatolEysIAr6K5xX0kzpGCWPb-dLLhHWAyWN-_rS4NbsIj3LneBgUsWN1YiA53DrTlZC8ylzLo34XkEkyavcrTSOHDHQqErBzbZLe0nn6-ZKCasVtOpbBbljZAWBj7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322" y="3713098"/>
              <a:ext cx="2041665" cy="112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748826" y="4424664"/>
              <a:ext cx="532563" cy="163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6" descr="EPSC2020 - Ho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97" y="2554023"/>
            <a:ext cx="4155178" cy="233728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11973" y="5075341"/>
            <a:ext cx="352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In 2020, the event in Granada, Spain, had to be cancelled and EPSC2020 was held online</a:t>
            </a:r>
            <a:endParaRPr lang="en-GB"/>
          </a:p>
        </p:txBody>
      </p:sp>
      <p:pic>
        <p:nvPicPr>
          <p:cNvPr id="17" name="Picture 6" descr="https://lh5.googleusercontent.com/xB8ee8PRF2YPGgDBj4s_52vRZ1wCKVbMHk3eQyNdwUKbdKT6M58Qh_abB8RQUYQhvbhK-pc2jg_rFlIK3Kl4b0nolpp4BfowaWJCTBqDawArfi689ZGIXmGjv3VwSlvRfkrCk1Q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7" y="1618791"/>
            <a:ext cx="36004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4018517" y="2264743"/>
            <a:ext cx="286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Annual event    ̴ 1000 people</a:t>
            </a:r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4018517" y="1895411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Started in 2006 </a:t>
            </a: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1552353"/>
            <a:ext cx="7347098" cy="530564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7" name="Picture 4" descr="https://lh3.googleusercontent.com/2gGlV7mUS1q9i-Ui1XjbaR-2rWfIFPbveUqR2vBV2gxb72iCIZhenVgWUnhviV53eJMoq_o3lCRkYHzcdIJ_Tf8bi8Nm9XUbqGK4AYWfFGYOzYgUsAfodsqRoHMcSXwyud3VcoT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11" y="1758477"/>
            <a:ext cx="2183458" cy="8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6.googleusercontent.com/ZETDliB-gBOBmJYC6SSyd4Bb8tsWpWMTpQK___CXmqYdYahYHIxFGj0qR1YG_T0baOAMvwUCzp2LypSnyKFIguN-Yx0-I0jbcBs865Zk9xjhqNuWFGiT9Lkje7EHK9umn0eDWI2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184" y="1713135"/>
            <a:ext cx="1786193" cy="9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pic>
        <p:nvPicPr>
          <p:cNvPr id="7" name="Picture 4" descr="https://lh3.googleusercontent.com/2gGlV7mUS1q9i-Ui1XjbaR-2rWfIFPbveUqR2vBV2gxb72iCIZhenVgWUnhviV53eJMoq_o3lCRkYHzcdIJ_Tf8bi8Nm9XUbqGK4AYWfFGYOzYgUsAfodsqRoHMcSXwyud3VcoT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11" y="1758477"/>
            <a:ext cx="2183458" cy="8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6.googleusercontent.com/ZETDliB-gBOBmJYC6SSyd4Bb8tsWpWMTpQK___CXmqYdYahYHIxFGj0qR1YG_T0baOAMvwUCzp2LypSnyKFIguN-Yx0-I0jbcBs865Zk9xjhqNuWFGiT9Lkje7EHK9umn0eDWI2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184" y="1713135"/>
            <a:ext cx="1786193" cy="9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ItMzT9C919YIpDMOmmBWmKen72XPWNFv2kASG_-dEgtejiQBLFoe7skGYfSqoshpSirIgRqk0EjhHPkOyB284Q2ZBVOW2sDRyQn8Fx_imQ3IcfiKWAyeAH-pHSZAq3PjmPHewQZ59S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091278"/>
            <a:ext cx="11887198" cy="329869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1446662"/>
          </a:xfrm>
          <a:prstGeom prst="rect">
            <a:avLst/>
          </a:prstGeom>
          <a:solidFill>
            <a:srgbClr val="00C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/>
          <p:cNvSpPr txBox="1"/>
          <p:nvPr/>
        </p:nvSpPr>
        <p:spPr>
          <a:xfrm>
            <a:off x="423081" y="400166"/>
            <a:ext cx="888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smtClean="0">
                <a:solidFill>
                  <a:schemeClr val="bg2"/>
                </a:solidFill>
                <a:latin typeface="Bahnschrift" panose="020B0502040204020203" pitchFamily="34" charset="0"/>
              </a:rPr>
              <a:t>Opening a scientific conference to schools</a:t>
            </a:r>
            <a:endParaRPr lang="en-GB" sz="360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53" y="504391"/>
            <a:ext cx="1555845" cy="48751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9559" y="1846828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smtClean="0">
                <a:latin typeface="Bahnschrift" panose="020B0502040204020203" pitchFamily="34" charset="0"/>
              </a:rPr>
              <a:t>EPSC 2020 went live for schools!</a:t>
            </a:r>
            <a:endParaRPr lang="en-GB" sz="2800">
              <a:latin typeface="Bahnschrift" panose="020B0502040204020203" pitchFamily="34" charset="0"/>
            </a:endParaRPr>
          </a:p>
        </p:txBody>
      </p:sp>
      <p:pic>
        <p:nvPicPr>
          <p:cNvPr id="6146" name="Picture 2" descr="https://lh5.googleusercontent.com/hYXFsIxWJbejUAGtgRxZ3R-fDMVefcTsqzITde8xuIkdsQihlLxdyeuWpWlz-u9bYZFOjq0n7n2LDMQOh298ZPBgcu8h6W7R72xvI7iCEuTTKTwEEXLFAnGZmKx6XWSXXXXhULRH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1550887"/>
            <a:ext cx="4517407" cy="510090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54433" y="1553171"/>
            <a:ext cx="1196162" cy="63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4" y="1679110"/>
            <a:ext cx="1175956" cy="368478"/>
          </a:xfrm>
          <a:prstGeom prst="rect">
            <a:avLst/>
          </a:prstGeom>
        </p:spPr>
      </p:pic>
      <p:pic>
        <p:nvPicPr>
          <p:cNvPr id="3074" name="Picture 2" descr="https://lh6.googleusercontent.com/Io3tJ9u8OAAMrgHFAHi8YjtZZFLFxHUzkUlG_bV7oE4DpJiAgTHheWq6Jjik1isyuuaueyZMjwKnuAoGx3C-I_-6v0sUModfHmg0JAKTFOv7mwdk2djB2yGd86Yur15jw2a-VR1cSD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37" y="2856336"/>
            <a:ext cx="3984625" cy="298846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065579" y="604992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>
                <a:latin typeface="Bahnschrift" panose="020B0502040204020203" pitchFamily="34" charset="0"/>
              </a:rPr>
              <a:t>114 </a:t>
            </a:r>
            <a:r>
              <a:rPr lang="en-GB" smtClean="0">
                <a:latin typeface="Bahnschrift" panose="020B0502040204020203" pitchFamily="34" charset="0"/>
              </a:rPr>
              <a:t>registered </a:t>
            </a:r>
            <a:r>
              <a:rPr lang="en-GB" smtClean="0">
                <a:latin typeface="Bahnschrift" panose="020B0502040204020203" pitchFamily="34" charset="0"/>
              </a:rPr>
              <a:t>schools</a:t>
            </a:r>
            <a:endParaRPr lang="en-GB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Grand écran</PresentationFormat>
  <Paragraphs>95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Bahnschrift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ecove</dc:creator>
  <cp:lastModifiedBy>ecove</cp:lastModifiedBy>
  <cp:revision>12</cp:revision>
  <dcterms:created xsi:type="dcterms:W3CDTF">2021-04-20T12:43:16Z</dcterms:created>
  <dcterms:modified xsi:type="dcterms:W3CDTF">2021-04-20T14:30:41Z</dcterms:modified>
</cp:coreProperties>
</file>