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wmf" ContentType="image/x-wmf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16.jpeg" ContentType="image/jpeg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10.wmf" ContentType="image/x-wmf"/>
  <Override PartName="/ppt/media/image11.wmf" ContentType="image/x-wmf"/>
  <Override PartName="/ppt/media/image12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jpeg" ContentType="image/jpeg"/>
  <Override PartName="/ppt/media/image22.png" ContentType="image/png"/>
  <Override PartName="/ppt/media/image19.jpeg" ContentType="image/jpeg"/>
  <Override PartName="/ppt/media/image20.jpeg" ContentType="image/jpeg"/>
  <Override PartName="/ppt/media/image21.jpeg" ContentType="image/jpeg"/>
  <Override PartName="/ppt/media/image23.png" ContentType="image/png"/>
  <Override PartName="/ppt/media/image24.png" ContentType="image/png"/>
  <Override PartName="/ppt/media/image2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96012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0C103C1-8C12-4BEC-A904-511C32E8DA1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91AE8416-36C7-4E6E-BE0A-6DACEA7D5D0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fdwfdsf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0B6EBA9A-5CA4-44C9-BB76-2B44BF132DD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宋体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fdwfdsf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0" rIns="0" tIns="0" bIns="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41D9D48-B031-448A-8464-CD5D9360584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宋体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fdwfdsf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012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32304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32304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012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798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384120"/>
            <a:ext cx="868644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012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32304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32304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4012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798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384120"/>
            <a:ext cx="868644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4012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32304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32304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4012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4798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384120"/>
            <a:ext cx="868644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40128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323040" y="160452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32304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4012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479880" y="3682080"/>
            <a:ext cx="27820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384120"/>
            <a:ext cx="868644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988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7520" y="368208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1604520"/>
            <a:ext cx="42163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3682080"/>
            <a:ext cx="86407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CustomShape 1" hidden="1"/>
          <p:cNvSpPr/>
          <p:nvPr/>
        </p:nvSpPr>
        <p:spPr>
          <a:xfrm>
            <a:off x="8778600" y="6547680"/>
            <a:ext cx="573480" cy="152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r">
              <a:lnSpc>
                <a:spcPct val="100000"/>
              </a:lnSpc>
            </a:pPr>
            <a:fld id="{C406FEF5-B8EE-4ED1-9EA4-03C2483558F8}" type="slidenum">
              <a:rPr b="0" lang="en-GB" sz="10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903240" y="64378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903240" y="4840560"/>
            <a:ext cx="4971600" cy="397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008a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903240" y="3695400"/>
            <a:ext cx="8237160" cy="3977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Clr>
                <a:srgbClr val="002c77"/>
              </a:buClr>
              <a:buFont typeface="Arial"/>
              <a:buChar char="​"/>
            </a:pPr>
            <a:r>
              <a:rPr b="0" lang="en-US" sz="2800" spc="-1" strike="noStrike" cap="all">
                <a:solidFill>
                  <a:srgbClr val="002c7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8ab3"/>
              </a:buClr>
              <a:buFont typeface="Arial"/>
              <a:buChar char="​"/>
            </a:pPr>
            <a:r>
              <a:rPr b="0" lang="en-US" sz="2800" spc="-1" strike="noStrike" cap="all">
                <a:solidFill>
                  <a:srgbClr val="008a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SUBTITLE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7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79880" y="273600"/>
            <a:ext cx="864072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8778600" y="6547680"/>
            <a:ext cx="573480" cy="152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r">
              <a:lnSpc>
                <a:spcPct val="100000"/>
              </a:lnSpc>
            </a:pPr>
            <a:fld id="{0DE7679D-0200-44C3-82BC-56E227E5EE6A}" type="slidenum">
              <a:rPr b="0" lang="en-GB" sz="10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29200" y="1883520"/>
            <a:ext cx="4114440" cy="444348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2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0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29200" y="1398960"/>
            <a:ext cx="4114440" cy="365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Clr>
                <a:srgbClr val="3a8c7d"/>
              </a:buClr>
              <a:buFont typeface="Arial"/>
              <a:buChar char="​"/>
            </a:pPr>
            <a:r>
              <a:rPr b="0" lang="en-US" sz="12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1883520"/>
            <a:ext cx="4114440" cy="444348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2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0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398960"/>
            <a:ext cx="4114440" cy="365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Clr>
                <a:srgbClr val="3a8c7d"/>
              </a:buClr>
              <a:buFont typeface="Arial"/>
              <a:buChar char="​"/>
            </a:pPr>
            <a:r>
              <a:rPr b="0" lang="en-US" sz="12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8778600" y="6547680"/>
            <a:ext cx="573480" cy="152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r">
              <a:lnSpc>
                <a:spcPct val="100000"/>
              </a:lnSpc>
            </a:pPr>
            <a:fld id="{F0E90C6C-6EE6-4AC1-86EA-C3530B492D95}" type="slidenum">
              <a:rPr b="0" lang="en-GB" sz="10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556320" y="1883520"/>
            <a:ext cx="2587320" cy="444348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2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0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556320" y="1398960"/>
            <a:ext cx="2587320" cy="365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Clr>
                <a:srgbClr val="008ab3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008a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8ab3"/>
              </a:buClr>
              <a:buFont typeface="Arial"/>
              <a:buChar char="​"/>
            </a:pPr>
            <a:r>
              <a:rPr b="0" lang="en-US" sz="1200" spc="-1" strike="noStrike">
                <a:solidFill>
                  <a:srgbClr val="008a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1883520"/>
            <a:ext cx="5641560" cy="4443480"/>
          </a:xfrm>
          <a:prstGeom prst="rect">
            <a:avLst/>
          </a:prstGeom>
        </p:spPr>
        <p:txBody>
          <a:bodyPr lIns="0" rIns="0" tIns="0" bIns="0"/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54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72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900000" indent="-17964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398960"/>
            <a:ext cx="5641560" cy="365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Clr>
                <a:srgbClr val="008ab3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008a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00000"/>
              </a:lnSpc>
              <a:buClr>
                <a:srgbClr val="008ab3"/>
              </a:buClr>
              <a:buFont typeface="Arial"/>
              <a:buChar char="​"/>
            </a:pPr>
            <a:r>
              <a:rPr b="0" lang="en-US" sz="1200" spc="-1" strike="noStrike">
                <a:solidFill>
                  <a:srgbClr val="008a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Subheading 12 pt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88000"/>
              </a:lnSpc>
            </a:pPr>
            <a:r>
              <a:rPr b="0" lang="en-US" sz="2000" spc="-1" strike="noStrike">
                <a:solidFill>
                  <a:srgbClr val="002c7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8778600" y="6547680"/>
            <a:ext cx="573480" cy="152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r">
              <a:lnSpc>
                <a:spcPct val="100000"/>
              </a:lnSpc>
            </a:pPr>
            <a:fld id="{B1DE48A4-9FA9-4C48-9965-8B6EA42BBFD5}" type="slidenum">
              <a:rPr b="0" lang="en-GB" sz="10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68720" y="6584040"/>
            <a:ext cx="996120" cy="10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>
              <a:lnSpc>
                <a:spcPct val="100000"/>
              </a:lnSpc>
            </a:pPr>
            <a:r>
              <a:rPr b="0" lang="en-GB" sz="7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 withour borders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457200" y="384120"/>
            <a:ext cx="8686440" cy="758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79880" y="1604520"/>
            <a:ext cx="86407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rafik 4" descr=""/>
          <p:cNvPicPr/>
          <p:nvPr/>
        </p:nvPicPr>
        <p:blipFill>
          <a:blip r:embed="rId1"/>
          <a:stretch/>
        </p:blipFill>
        <p:spPr>
          <a:xfrm>
            <a:off x="0" y="4680"/>
            <a:ext cx="9600840" cy="391356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903240" y="5436000"/>
            <a:ext cx="4971600" cy="27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 cap="all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903240" y="4290840"/>
            <a:ext cx="8237160" cy="75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8000"/>
              </a:lnSpc>
              <a:buClr>
                <a:srgbClr val="173932"/>
              </a:buClr>
              <a:buFont typeface="Arial"/>
              <a:buChar char="​"/>
            </a:pPr>
            <a:r>
              <a:rPr b="0" lang="en-US" sz="2800" spc="-1" strike="noStrike" cap="all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 without borders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8000"/>
              </a:lnSpc>
              <a:buClr>
                <a:srgbClr val="3a8c7d"/>
              </a:buClr>
              <a:buFont typeface="Arial"/>
              <a:buChar char="​"/>
            </a:pPr>
            <a:r>
              <a:rPr b="0" lang="en-US" sz="2800" spc="-1" strike="noStrike" cap="all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 of platform FOR LECTURERS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nhaltsplatzhalter 29" descr=""/>
          <p:cNvPicPr/>
          <p:nvPr/>
        </p:nvPicPr>
        <p:blipFill>
          <a:blip r:embed="rId1"/>
          <a:stretch/>
        </p:blipFill>
        <p:spPr>
          <a:xfrm>
            <a:off x="2636280" y="6025320"/>
            <a:ext cx="933480" cy="36540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5029200" y="1398960"/>
            <a:ext cx="4114440" cy="36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Achievements and experience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883520"/>
            <a:ext cx="4114440" cy="29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Teenagers often lack motivation to study science and are not aware of the state-of-the-art science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High-school teachers are mostly not scientists themselves and cannot adequately motivate their students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Schools are interested to motivate students and give additional training to teachers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Many scientists (master and PhD students, PostDocs and professors) would like to give outreach lectures and frequently travel to different cities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 without borders matches scientists with schools: scientists give lectures to high-school students while travelling on professional or personal purposes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57200" y="1398960"/>
            <a:ext cx="4114440" cy="36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 and philosophy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457200" y="384120"/>
            <a:ext cx="868644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 without borders</a:t>
            </a: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 without borders matches scientists with schools so that more teenagers hear inspiring talks on science around the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57200" y="4905720"/>
            <a:ext cx="411444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GB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Partners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Grafik 31" descr=""/>
          <p:cNvPicPr/>
          <p:nvPr/>
        </p:nvPicPr>
        <p:blipFill>
          <a:blip r:embed="rId2"/>
          <a:stretch/>
        </p:blipFill>
        <p:spPr>
          <a:xfrm>
            <a:off x="3361320" y="5024520"/>
            <a:ext cx="1040400" cy="981000"/>
          </a:xfrm>
          <a:prstGeom prst="rect">
            <a:avLst/>
          </a:prstGeom>
          <a:ln>
            <a:noFill/>
          </a:ln>
        </p:spPr>
      </p:pic>
      <p:pic>
        <p:nvPicPr>
          <p:cNvPr id="192" name="Grafik 33" descr=""/>
          <p:cNvPicPr/>
          <p:nvPr/>
        </p:nvPicPr>
        <p:blipFill>
          <a:blip r:embed="rId3"/>
          <a:stretch/>
        </p:blipFill>
        <p:spPr>
          <a:xfrm>
            <a:off x="4348440" y="5565240"/>
            <a:ext cx="1093680" cy="820080"/>
          </a:xfrm>
          <a:prstGeom prst="rect">
            <a:avLst/>
          </a:prstGeom>
          <a:ln>
            <a:noFill/>
          </a:ln>
        </p:spPr>
      </p:pic>
      <p:pic>
        <p:nvPicPr>
          <p:cNvPr id="193" name="Grafik 35" descr=""/>
          <p:cNvPicPr/>
          <p:nvPr/>
        </p:nvPicPr>
        <p:blipFill>
          <a:blip r:embed="rId4"/>
          <a:stretch/>
        </p:blipFill>
        <p:spPr>
          <a:xfrm>
            <a:off x="6571440" y="5315760"/>
            <a:ext cx="1857960" cy="362520"/>
          </a:xfrm>
          <a:prstGeom prst="rect">
            <a:avLst/>
          </a:prstGeom>
          <a:ln>
            <a:noFill/>
          </a:ln>
        </p:spPr>
      </p:pic>
      <p:pic>
        <p:nvPicPr>
          <p:cNvPr id="194" name="Grafik 37" descr=""/>
          <p:cNvPicPr/>
          <p:nvPr/>
        </p:nvPicPr>
        <p:blipFill>
          <a:blip r:embed="rId5"/>
          <a:stretch/>
        </p:blipFill>
        <p:spPr>
          <a:xfrm>
            <a:off x="7358400" y="5826600"/>
            <a:ext cx="1742760" cy="320760"/>
          </a:xfrm>
          <a:prstGeom prst="rect">
            <a:avLst/>
          </a:prstGeom>
          <a:ln>
            <a:noFill/>
          </a:ln>
        </p:spPr>
      </p:pic>
      <p:pic>
        <p:nvPicPr>
          <p:cNvPr id="195" name="Grafik 39" descr=""/>
          <p:cNvPicPr/>
          <p:nvPr/>
        </p:nvPicPr>
        <p:blipFill>
          <a:blip r:embed="rId6"/>
          <a:srcRect l="13144" t="0" r="9317" b="0"/>
          <a:stretch/>
        </p:blipFill>
        <p:spPr>
          <a:xfrm>
            <a:off x="5501520" y="5120280"/>
            <a:ext cx="865440" cy="1116000"/>
          </a:xfrm>
          <a:prstGeom prst="rect">
            <a:avLst/>
          </a:prstGeom>
          <a:ln>
            <a:noFill/>
          </a:ln>
        </p:spPr>
      </p:pic>
      <p:pic>
        <p:nvPicPr>
          <p:cNvPr id="196" name="Grafik 41" descr=""/>
          <p:cNvPicPr/>
          <p:nvPr/>
        </p:nvPicPr>
        <p:blipFill>
          <a:blip r:embed="rId7"/>
          <a:stretch/>
        </p:blipFill>
        <p:spPr>
          <a:xfrm>
            <a:off x="1882440" y="5207040"/>
            <a:ext cx="1040400" cy="642600"/>
          </a:xfrm>
          <a:prstGeom prst="rect">
            <a:avLst/>
          </a:prstGeom>
          <a:ln>
            <a:noFill/>
          </a:ln>
        </p:spPr>
      </p:pic>
      <p:pic>
        <p:nvPicPr>
          <p:cNvPr id="197" name="Grafik 43" descr=""/>
          <p:cNvPicPr/>
          <p:nvPr/>
        </p:nvPicPr>
        <p:blipFill>
          <a:blip r:embed="rId8"/>
          <a:stretch/>
        </p:blipFill>
        <p:spPr>
          <a:xfrm>
            <a:off x="676440" y="5434920"/>
            <a:ext cx="822960" cy="822960"/>
          </a:xfrm>
          <a:prstGeom prst="rect">
            <a:avLst/>
          </a:prstGeom>
          <a:ln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5034240" y="1852920"/>
            <a:ext cx="1199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6334920" y="1937880"/>
            <a:ext cx="2683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Foundation of Lecturers without</a:t>
            </a:r>
            <a:r>
              <a:rPr b="0" lang="en-GB" sz="1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5289120" y="3683160"/>
            <a:ext cx="690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6334200" y="3852720"/>
            <a:ext cx="1700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Lectures organized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5028480" y="2768040"/>
            <a:ext cx="1211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6334560" y="2937240"/>
            <a:ext cx="1779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0606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Registered lecturers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556320" y="1883520"/>
            <a:ext cx="2587320" cy="444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transition period LwB needs a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person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expand the school database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match existing lecturers with new schools and to coordinate the lectures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person will work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full-time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ca. 60% of the time for the school database expansion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6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ca. 40% of the time for coordination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Transition period will last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year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second half of the year,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processes will be documented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00" indent="-179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database of lecturers will be expanded once there are enough schools to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cover potential travel destinations with 80% probability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6556320" y="1398960"/>
            <a:ext cx="2587320" cy="36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Transition period: full-time professional coordination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457200" y="1398960"/>
            <a:ext cx="5641560" cy="36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US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matching and coordination process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457200" y="384120"/>
            <a:ext cx="868644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8000"/>
              </a:lnSpc>
            </a:pP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and coordination</a:t>
            </a:r>
            <a:r>
              <a:rPr b="0" lang="en-US" sz="2000" spc="-1" strike="noStrike">
                <a:solidFill>
                  <a:srgbClr val="002c7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Professional full-time manual coordination will be a middle step before launching an automated Airbnb-like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457200" y="3687840"/>
            <a:ext cx="56415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Clr>
                <a:srgbClr val="173932"/>
              </a:buClr>
              <a:buFont typeface="Arial"/>
              <a:buChar char="​"/>
            </a:pPr>
            <a:r>
              <a:rPr b="1" lang="en-GB" sz="12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process – Airbnb for lecturers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457200" y="1920600"/>
            <a:ext cx="5641560" cy="1496160"/>
          </a:xfrm>
          <a:prstGeom prst="rect">
            <a:avLst/>
          </a:prstGeom>
          <a:solidFill>
            <a:srgbClr val="d3e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>
            <a:off x="681120" y="2713680"/>
            <a:ext cx="14450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email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travel information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Waiting for instructions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2773800" y="2025000"/>
            <a:ext cx="699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37" descr=""/>
          <p:cNvPicPr/>
          <p:nvPr/>
        </p:nvPicPr>
        <p:blipFill>
          <a:blip r:embed="rId1"/>
          <a:stretch/>
        </p:blipFill>
        <p:spPr>
          <a:xfrm>
            <a:off x="3220920" y="20919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13" name="CustomShape 9"/>
          <p:cNvSpPr/>
          <p:nvPr/>
        </p:nvSpPr>
        <p:spPr>
          <a:xfrm>
            <a:off x="2519280" y="2713680"/>
            <a:ext cx="15134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Hands-on matching and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coordination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Heavy workload for the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founder of LwB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4320720" y="2713680"/>
            <a:ext cx="170244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contacts with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unclear internal coordinator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Waiting for support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1"/>
          <p:cNvSpPr/>
          <p:nvPr/>
        </p:nvSpPr>
        <p:spPr>
          <a:xfrm>
            <a:off x="6268320" y="1399320"/>
            <a:ext cx="41040" cy="4834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2"/>
          <p:cNvSpPr/>
          <p:nvPr/>
        </p:nvSpPr>
        <p:spPr>
          <a:xfrm>
            <a:off x="6203520" y="3657240"/>
            <a:ext cx="141840" cy="269640"/>
          </a:xfrm>
          <a:custGeom>
            <a:avLst/>
            <a:gdLst/>
            <a:ahLst/>
            <a:rect l="l" t="t" r="r" b="b"/>
            <a:pathLst>
              <a:path w="142082" h="269876">
                <a:moveTo>
                  <a:pt x="0" y="0"/>
                </a:moveTo>
                <a:lnTo>
                  <a:pt x="0" y="66675"/>
                </a:lnTo>
                <a:lnTo>
                  <a:pt x="69056" y="134938"/>
                </a:lnTo>
                <a:lnTo>
                  <a:pt x="0" y="206375"/>
                </a:lnTo>
                <a:lnTo>
                  <a:pt x="0" y="269875"/>
                </a:lnTo>
                <a:lnTo>
                  <a:pt x="142081" y="1349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3"/>
          <p:cNvSpPr/>
          <p:nvPr/>
        </p:nvSpPr>
        <p:spPr>
          <a:xfrm>
            <a:off x="457200" y="4240800"/>
            <a:ext cx="5641560" cy="1496160"/>
          </a:xfrm>
          <a:prstGeom prst="rect">
            <a:avLst/>
          </a:prstGeom>
          <a:solidFill>
            <a:srgbClr val="d3e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4"/>
          <p:cNvSpPr/>
          <p:nvPr/>
        </p:nvSpPr>
        <p:spPr>
          <a:xfrm>
            <a:off x="670680" y="5033880"/>
            <a:ext cx="153360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update of travel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Defined process to plan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lecture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2499120" y="5033880"/>
            <a:ext cx="15548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Airbnb-like platform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matching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Limited personal support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special situations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4347360" y="5033880"/>
            <a:ext cx="15836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internal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coordinator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Proacitve communication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the lecturer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2773800" y="4345200"/>
            <a:ext cx="699120" cy="4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LECTURERS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BORDERS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Picture 3" descr=""/>
          <p:cNvPicPr/>
          <p:nvPr/>
        </p:nvPicPr>
        <p:blipFill>
          <a:blip r:embed="rId2"/>
          <a:stretch/>
        </p:blipFill>
        <p:spPr>
          <a:xfrm>
            <a:off x="3107880" y="4310640"/>
            <a:ext cx="759600" cy="759600"/>
          </a:xfrm>
          <a:prstGeom prst="rect">
            <a:avLst/>
          </a:prstGeom>
          <a:ln>
            <a:noFill/>
          </a:ln>
        </p:spPr>
      </p:pic>
      <p:pic>
        <p:nvPicPr>
          <p:cNvPr id="223" name="Picture 19" descr=""/>
          <p:cNvPicPr/>
          <p:nvPr/>
        </p:nvPicPr>
        <p:blipFill>
          <a:blip r:embed="rId3"/>
          <a:stretch/>
        </p:blipFill>
        <p:spPr>
          <a:xfrm>
            <a:off x="1584000" y="2020680"/>
            <a:ext cx="289800" cy="522720"/>
          </a:xfrm>
          <a:prstGeom prst="rect">
            <a:avLst/>
          </a:prstGeom>
          <a:ln>
            <a:noFill/>
          </a:ln>
        </p:spPr>
      </p:pic>
      <p:sp>
        <p:nvSpPr>
          <p:cNvPr id="224" name="CustomShape 18"/>
          <p:cNvSpPr/>
          <p:nvPr/>
        </p:nvSpPr>
        <p:spPr>
          <a:xfrm>
            <a:off x="941760" y="2319480"/>
            <a:ext cx="62280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Picture 19" descr=""/>
          <p:cNvPicPr/>
          <p:nvPr/>
        </p:nvPicPr>
        <p:blipFill>
          <a:blip r:embed="rId4"/>
          <a:stretch/>
        </p:blipFill>
        <p:spPr>
          <a:xfrm>
            <a:off x="1584360" y="4291560"/>
            <a:ext cx="289800" cy="522720"/>
          </a:xfrm>
          <a:prstGeom prst="rect">
            <a:avLst/>
          </a:prstGeom>
          <a:ln>
            <a:noFill/>
          </a:ln>
        </p:spPr>
      </p:pic>
      <p:sp>
        <p:nvSpPr>
          <p:cNvPr id="226" name="CustomShape 19"/>
          <p:cNvSpPr/>
          <p:nvPr/>
        </p:nvSpPr>
        <p:spPr>
          <a:xfrm>
            <a:off x="941760" y="4590360"/>
            <a:ext cx="62280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0"/>
          <p:cNvSpPr/>
          <p:nvPr/>
        </p:nvSpPr>
        <p:spPr>
          <a:xfrm>
            <a:off x="4807440" y="2090520"/>
            <a:ext cx="495000" cy="379080"/>
          </a:xfrm>
          <a:custGeom>
            <a:avLst/>
            <a:gdLst/>
            <a:ahLst/>
            <a:rect l="l" t="t" r="r" b="b"/>
            <a:pathLst>
              <a:path w="495300" h="379269">
                <a:moveTo>
                  <a:pt x="369887" y="210994"/>
                </a:moveTo>
                <a:lnTo>
                  <a:pt x="369887" y="256713"/>
                </a:lnTo>
                <a:lnTo>
                  <a:pt x="433387" y="256713"/>
                </a:lnTo>
                <a:lnTo>
                  <a:pt x="433387" y="210994"/>
                </a:lnTo>
                <a:close/>
                <a:moveTo>
                  <a:pt x="268287" y="210994"/>
                </a:moveTo>
                <a:lnTo>
                  <a:pt x="268287" y="256713"/>
                </a:lnTo>
                <a:lnTo>
                  <a:pt x="331787" y="256713"/>
                </a:lnTo>
                <a:lnTo>
                  <a:pt x="331787" y="210994"/>
                </a:lnTo>
                <a:close/>
                <a:moveTo>
                  <a:pt x="166687" y="210994"/>
                </a:moveTo>
                <a:lnTo>
                  <a:pt x="166687" y="256713"/>
                </a:lnTo>
                <a:lnTo>
                  <a:pt x="230187" y="256713"/>
                </a:lnTo>
                <a:lnTo>
                  <a:pt x="230187" y="210994"/>
                </a:lnTo>
                <a:close/>
                <a:moveTo>
                  <a:pt x="65087" y="210994"/>
                </a:moveTo>
                <a:lnTo>
                  <a:pt x="65087" y="256713"/>
                </a:lnTo>
                <a:lnTo>
                  <a:pt x="128587" y="256713"/>
                </a:lnTo>
                <a:lnTo>
                  <a:pt x="128587" y="210994"/>
                </a:lnTo>
                <a:close/>
                <a:moveTo>
                  <a:pt x="369887" y="122094"/>
                </a:moveTo>
                <a:lnTo>
                  <a:pt x="369887" y="167813"/>
                </a:lnTo>
                <a:lnTo>
                  <a:pt x="433387" y="167813"/>
                </a:lnTo>
                <a:lnTo>
                  <a:pt x="433387" y="122094"/>
                </a:lnTo>
                <a:close/>
                <a:moveTo>
                  <a:pt x="268287" y="122094"/>
                </a:moveTo>
                <a:lnTo>
                  <a:pt x="268287" y="167813"/>
                </a:lnTo>
                <a:lnTo>
                  <a:pt x="331787" y="167813"/>
                </a:lnTo>
                <a:lnTo>
                  <a:pt x="331787" y="122094"/>
                </a:lnTo>
                <a:close/>
                <a:moveTo>
                  <a:pt x="166687" y="122094"/>
                </a:moveTo>
                <a:lnTo>
                  <a:pt x="166687" y="167813"/>
                </a:lnTo>
                <a:lnTo>
                  <a:pt x="230187" y="167813"/>
                </a:lnTo>
                <a:lnTo>
                  <a:pt x="230187" y="122094"/>
                </a:lnTo>
                <a:close/>
                <a:moveTo>
                  <a:pt x="65087" y="122094"/>
                </a:moveTo>
                <a:lnTo>
                  <a:pt x="65087" y="167813"/>
                </a:lnTo>
                <a:lnTo>
                  <a:pt x="128587" y="167813"/>
                </a:lnTo>
                <a:lnTo>
                  <a:pt x="128587" y="122094"/>
                </a:lnTo>
                <a:close/>
                <a:moveTo>
                  <a:pt x="369887" y="33194"/>
                </a:moveTo>
                <a:lnTo>
                  <a:pt x="369887" y="78913"/>
                </a:lnTo>
                <a:lnTo>
                  <a:pt x="433387" y="78913"/>
                </a:lnTo>
                <a:lnTo>
                  <a:pt x="433387" y="33194"/>
                </a:lnTo>
                <a:close/>
                <a:moveTo>
                  <a:pt x="268287" y="33194"/>
                </a:moveTo>
                <a:lnTo>
                  <a:pt x="268287" y="78913"/>
                </a:lnTo>
                <a:lnTo>
                  <a:pt x="331787" y="78913"/>
                </a:lnTo>
                <a:lnTo>
                  <a:pt x="331787" y="33194"/>
                </a:lnTo>
                <a:close/>
                <a:moveTo>
                  <a:pt x="166687" y="33194"/>
                </a:moveTo>
                <a:lnTo>
                  <a:pt x="166687" y="78913"/>
                </a:lnTo>
                <a:lnTo>
                  <a:pt x="230187" y="78913"/>
                </a:lnTo>
                <a:lnTo>
                  <a:pt x="230187" y="33194"/>
                </a:lnTo>
                <a:close/>
                <a:moveTo>
                  <a:pt x="65087" y="33194"/>
                </a:moveTo>
                <a:lnTo>
                  <a:pt x="65087" y="78913"/>
                </a:lnTo>
                <a:lnTo>
                  <a:pt x="128587" y="78913"/>
                </a:lnTo>
                <a:lnTo>
                  <a:pt x="128587" y="33194"/>
                </a:lnTo>
                <a:close/>
                <a:moveTo>
                  <a:pt x="17463" y="0"/>
                </a:moveTo>
                <a:lnTo>
                  <a:pt x="477838" y="0"/>
                </a:lnTo>
                <a:lnTo>
                  <a:pt x="477838" y="351837"/>
                </a:lnTo>
                <a:lnTo>
                  <a:pt x="495300" y="351837"/>
                </a:lnTo>
                <a:lnTo>
                  <a:pt x="495300" y="379269"/>
                </a:lnTo>
                <a:lnTo>
                  <a:pt x="477838" y="379269"/>
                </a:lnTo>
                <a:lnTo>
                  <a:pt x="370285" y="379269"/>
                </a:lnTo>
                <a:lnTo>
                  <a:pt x="370285" y="298703"/>
                </a:lnTo>
                <a:cubicBezTo>
                  <a:pt x="370285" y="295854"/>
                  <a:pt x="367975" y="293544"/>
                  <a:pt x="365126" y="293544"/>
                </a:cubicBezTo>
                <a:lnTo>
                  <a:pt x="315913" y="293544"/>
                </a:lnTo>
                <a:lnTo>
                  <a:pt x="310754" y="298703"/>
                </a:lnTo>
                <a:lnTo>
                  <a:pt x="310754" y="379269"/>
                </a:lnTo>
                <a:lnTo>
                  <a:pt x="277416" y="379269"/>
                </a:lnTo>
                <a:lnTo>
                  <a:pt x="277416" y="298703"/>
                </a:lnTo>
                <a:cubicBezTo>
                  <a:pt x="277416" y="295854"/>
                  <a:pt x="275106" y="293544"/>
                  <a:pt x="272257" y="293544"/>
                </a:cubicBezTo>
                <a:lnTo>
                  <a:pt x="223044" y="293544"/>
                </a:lnTo>
                <a:lnTo>
                  <a:pt x="217885" y="298703"/>
                </a:lnTo>
                <a:lnTo>
                  <a:pt x="217885" y="379269"/>
                </a:lnTo>
                <a:lnTo>
                  <a:pt x="184547" y="379269"/>
                </a:lnTo>
                <a:lnTo>
                  <a:pt x="184547" y="298703"/>
                </a:lnTo>
                <a:cubicBezTo>
                  <a:pt x="184547" y="295854"/>
                  <a:pt x="182237" y="293544"/>
                  <a:pt x="179388" y="293544"/>
                </a:cubicBezTo>
                <a:lnTo>
                  <a:pt x="130175" y="293544"/>
                </a:lnTo>
                <a:lnTo>
                  <a:pt x="125016" y="298703"/>
                </a:lnTo>
                <a:lnTo>
                  <a:pt x="125016" y="379269"/>
                </a:lnTo>
                <a:lnTo>
                  <a:pt x="17463" y="379269"/>
                </a:lnTo>
                <a:lnTo>
                  <a:pt x="0" y="379269"/>
                </a:lnTo>
                <a:lnTo>
                  <a:pt x="0" y="351837"/>
                </a:lnTo>
                <a:lnTo>
                  <a:pt x="17463" y="351837"/>
                </a:lnTo>
                <a:close/>
              </a:path>
            </a:pathLst>
          </a:custGeom>
          <a:solidFill>
            <a:srgbClr val="1f575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1"/>
          <p:cNvSpPr/>
          <p:nvPr/>
        </p:nvSpPr>
        <p:spPr>
          <a:xfrm>
            <a:off x="4810320" y="1954440"/>
            <a:ext cx="488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2"/>
          <p:cNvSpPr/>
          <p:nvPr/>
        </p:nvSpPr>
        <p:spPr>
          <a:xfrm>
            <a:off x="4794840" y="4446720"/>
            <a:ext cx="495000" cy="379080"/>
          </a:xfrm>
          <a:custGeom>
            <a:avLst/>
            <a:gdLst/>
            <a:ahLst/>
            <a:rect l="l" t="t" r="r" b="b"/>
            <a:pathLst>
              <a:path w="495300" h="379269">
                <a:moveTo>
                  <a:pt x="369887" y="210994"/>
                </a:moveTo>
                <a:lnTo>
                  <a:pt x="369887" y="256713"/>
                </a:lnTo>
                <a:lnTo>
                  <a:pt x="433387" y="256713"/>
                </a:lnTo>
                <a:lnTo>
                  <a:pt x="433387" y="210994"/>
                </a:lnTo>
                <a:close/>
                <a:moveTo>
                  <a:pt x="268287" y="210994"/>
                </a:moveTo>
                <a:lnTo>
                  <a:pt x="268287" y="256713"/>
                </a:lnTo>
                <a:lnTo>
                  <a:pt x="331787" y="256713"/>
                </a:lnTo>
                <a:lnTo>
                  <a:pt x="331787" y="210994"/>
                </a:lnTo>
                <a:close/>
                <a:moveTo>
                  <a:pt x="166687" y="210994"/>
                </a:moveTo>
                <a:lnTo>
                  <a:pt x="166687" y="256713"/>
                </a:lnTo>
                <a:lnTo>
                  <a:pt x="230187" y="256713"/>
                </a:lnTo>
                <a:lnTo>
                  <a:pt x="230187" y="210994"/>
                </a:lnTo>
                <a:close/>
                <a:moveTo>
                  <a:pt x="65087" y="210994"/>
                </a:moveTo>
                <a:lnTo>
                  <a:pt x="65087" y="256713"/>
                </a:lnTo>
                <a:lnTo>
                  <a:pt x="128587" y="256713"/>
                </a:lnTo>
                <a:lnTo>
                  <a:pt x="128587" y="210994"/>
                </a:lnTo>
                <a:close/>
                <a:moveTo>
                  <a:pt x="369887" y="122094"/>
                </a:moveTo>
                <a:lnTo>
                  <a:pt x="369887" y="167813"/>
                </a:lnTo>
                <a:lnTo>
                  <a:pt x="433387" y="167813"/>
                </a:lnTo>
                <a:lnTo>
                  <a:pt x="433387" y="122094"/>
                </a:lnTo>
                <a:close/>
                <a:moveTo>
                  <a:pt x="268287" y="122094"/>
                </a:moveTo>
                <a:lnTo>
                  <a:pt x="268287" y="167813"/>
                </a:lnTo>
                <a:lnTo>
                  <a:pt x="331787" y="167813"/>
                </a:lnTo>
                <a:lnTo>
                  <a:pt x="331787" y="122094"/>
                </a:lnTo>
                <a:close/>
                <a:moveTo>
                  <a:pt x="166687" y="122094"/>
                </a:moveTo>
                <a:lnTo>
                  <a:pt x="166687" y="167813"/>
                </a:lnTo>
                <a:lnTo>
                  <a:pt x="230187" y="167813"/>
                </a:lnTo>
                <a:lnTo>
                  <a:pt x="230187" y="122094"/>
                </a:lnTo>
                <a:close/>
                <a:moveTo>
                  <a:pt x="65087" y="122094"/>
                </a:moveTo>
                <a:lnTo>
                  <a:pt x="65087" y="167813"/>
                </a:lnTo>
                <a:lnTo>
                  <a:pt x="128587" y="167813"/>
                </a:lnTo>
                <a:lnTo>
                  <a:pt x="128587" y="122094"/>
                </a:lnTo>
                <a:close/>
                <a:moveTo>
                  <a:pt x="369887" y="33194"/>
                </a:moveTo>
                <a:lnTo>
                  <a:pt x="369887" y="78913"/>
                </a:lnTo>
                <a:lnTo>
                  <a:pt x="433387" y="78913"/>
                </a:lnTo>
                <a:lnTo>
                  <a:pt x="433387" y="33194"/>
                </a:lnTo>
                <a:close/>
                <a:moveTo>
                  <a:pt x="268287" y="33194"/>
                </a:moveTo>
                <a:lnTo>
                  <a:pt x="268287" y="78913"/>
                </a:lnTo>
                <a:lnTo>
                  <a:pt x="331787" y="78913"/>
                </a:lnTo>
                <a:lnTo>
                  <a:pt x="331787" y="33194"/>
                </a:lnTo>
                <a:close/>
                <a:moveTo>
                  <a:pt x="166687" y="33194"/>
                </a:moveTo>
                <a:lnTo>
                  <a:pt x="166687" y="78913"/>
                </a:lnTo>
                <a:lnTo>
                  <a:pt x="230187" y="78913"/>
                </a:lnTo>
                <a:lnTo>
                  <a:pt x="230187" y="33194"/>
                </a:lnTo>
                <a:close/>
                <a:moveTo>
                  <a:pt x="65087" y="33194"/>
                </a:moveTo>
                <a:lnTo>
                  <a:pt x="65087" y="78913"/>
                </a:lnTo>
                <a:lnTo>
                  <a:pt x="128587" y="78913"/>
                </a:lnTo>
                <a:lnTo>
                  <a:pt x="128587" y="33194"/>
                </a:lnTo>
                <a:close/>
                <a:moveTo>
                  <a:pt x="17463" y="0"/>
                </a:moveTo>
                <a:lnTo>
                  <a:pt x="477838" y="0"/>
                </a:lnTo>
                <a:lnTo>
                  <a:pt x="477838" y="351837"/>
                </a:lnTo>
                <a:lnTo>
                  <a:pt x="495300" y="351837"/>
                </a:lnTo>
                <a:lnTo>
                  <a:pt x="495300" y="379269"/>
                </a:lnTo>
                <a:lnTo>
                  <a:pt x="477838" y="379269"/>
                </a:lnTo>
                <a:lnTo>
                  <a:pt x="370285" y="379269"/>
                </a:lnTo>
                <a:lnTo>
                  <a:pt x="370285" y="298703"/>
                </a:lnTo>
                <a:cubicBezTo>
                  <a:pt x="370285" y="295854"/>
                  <a:pt x="367975" y="293544"/>
                  <a:pt x="365126" y="293544"/>
                </a:cubicBezTo>
                <a:lnTo>
                  <a:pt x="315913" y="293544"/>
                </a:lnTo>
                <a:lnTo>
                  <a:pt x="310754" y="298703"/>
                </a:lnTo>
                <a:lnTo>
                  <a:pt x="310754" y="379269"/>
                </a:lnTo>
                <a:lnTo>
                  <a:pt x="277416" y="379269"/>
                </a:lnTo>
                <a:lnTo>
                  <a:pt x="277416" y="298703"/>
                </a:lnTo>
                <a:cubicBezTo>
                  <a:pt x="277416" y="295854"/>
                  <a:pt x="275106" y="293544"/>
                  <a:pt x="272257" y="293544"/>
                </a:cubicBezTo>
                <a:lnTo>
                  <a:pt x="223044" y="293544"/>
                </a:lnTo>
                <a:lnTo>
                  <a:pt x="217885" y="298703"/>
                </a:lnTo>
                <a:lnTo>
                  <a:pt x="217885" y="379269"/>
                </a:lnTo>
                <a:lnTo>
                  <a:pt x="184547" y="379269"/>
                </a:lnTo>
                <a:lnTo>
                  <a:pt x="184547" y="298703"/>
                </a:lnTo>
                <a:cubicBezTo>
                  <a:pt x="184547" y="295854"/>
                  <a:pt x="182237" y="293544"/>
                  <a:pt x="179388" y="293544"/>
                </a:cubicBezTo>
                <a:lnTo>
                  <a:pt x="130175" y="293544"/>
                </a:lnTo>
                <a:lnTo>
                  <a:pt x="125016" y="298703"/>
                </a:lnTo>
                <a:lnTo>
                  <a:pt x="125016" y="379269"/>
                </a:lnTo>
                <a:lnTo>
                  <a:pt x="17463" y="379269"/>
                </a:lnTo>
                <a:lnTo>
                  <a:pt x="0" y="379269"/>
                </a:lnTo>
                <a:lnTo>
                  <a:pt x="0" y="351837"/>
                </a:lnTo>
                <a:lnTo>
                  <a:pt x="17463" y="351837"/>
                </a:lnTo>
                <a:close/>
              </a:path>
            </a:pathLst>
          </a:custGeom>
          <a:solidFill>
            <a:srgbClr val="1f575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3"/>
          <p:cNvSpPr/>
          <p:nvPr/>
        </p:nvSpPr>
        <p:spPr>
          <a:xfrm>
            <a:off x="4797720" y="4310640"/>
            <a:ext cx="4888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1f57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476280" y="5737320"/>
            <a:ext cx="5604120" cy="496440"/>
          </a:xfrm>
          <a:prstGeom prst="rect">
            <a:avLst/>
          </a:prstGeom>
          <a:solidFill>
            <a:schemeClr val="bg1"/>
          </a:solidFill>
          <a:ln w="38160">
            <a:solidFill>
              <a:srgbClr val="d3ede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3080" rIns="73080" tIns="73080" bIns="73080" anchor="ctr"/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for schools in every region and defined experience-based processes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60440" y="2513160"/>
            <a:ext cx="2879280" cy="539640"/>
          </a:xfrm>
          <a:prstGeom prst="homePlate">
            <a:avLst>
              <a:gd name="adj" fmla="val 28867"/>
            </a:avLst>
          </a:prstGeom>
          <a:solidFill>
            <a:srgbClr val="d3ede8"/>
          </a:solidFill>
          <a:ln w="9360">
            <a:solidFill>
              <a:srgbClr val="1f57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City analysis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5400" y="3120840"/>
            <a:ext cx="2883960" cy="295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preliminary research on scientists‘ frequent destinations, school landscape of every destination should be studied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 of information 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LwB network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(local) educational networks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 community and educational media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destination 2-3 probably appropriate schools are chosen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360960" y="2513160"/>
            <a:ext cx="2879280" cy="539640"/>
          </a:xfrm>
          <a:prstGeom prst="chevron">
            <a:avLst>
              <a:gd name="adj" fmla="val 28867"/>
            </a:avLst>
          </a:prstGeom>
          <a:solidFill>
            <a:srgbClr val="d3ede8"/>
          </a:solidFill>
          <a:ln w="9360">
            <a:solidFill>
              <a:srgbClr val="1f57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 interviews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360960" y="3120840"/>
            <a:ext cx="2879280" cy="295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2-3 chosen schools run through a comprehensive interview process (via Skype etc., ~30 minutes)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Schools schould qualify to following criteria: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level of science education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English-speaking students (local languages also possible)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Accessible location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by the head of the 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Dedicated person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857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and energy for coordination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857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English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0857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at 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460440" y="1409760"/>
            <a:ext cx="1515240" cy="467640"/>
          </a:xfrm>
          <a:prstGeom prst="rect">
            <a:avLst/>
          </a:prstGeom>
          <a:solidFill>
            <a:srgbClr val="d3ede8"/>
          </a:solidFill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1976040" y="1409760"/>
            <a:ext cx="7164720" cy="467640"/>
          </a:xfrm>
          <a:prstGeom prst="rect">
            <a:avLst/>
          </a:prstGeom>
          <a:noFill/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46800" anchor="ctr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Expanding the school database with appropriate schools from ca. 100 to 500-1000</a:t>
            </a:r>
            <a:r>
              <a:rPr b="0" lang="en-GB" sz="11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460440" y="1965600"/>
            <a:ext cx="1515240" cy="467640"/>
          </a:xfrm>
          <a:prstGeom prst="rect">
            <a:avLst/>
          </a:prstGeom>
          <a:solidFill>
            <a:srgbClr val="d3ede8"/>
          </a:solidFill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KPIs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1976040" y="1965600"/>
            <a:ext cx="7162560" cy="467640"/>
          </a:xfrm>
          <a:prstGeom prst="rect">
            <a:avLst/>
          </a:prstGeom>
          <a:noFill/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46800" anchor="ctr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added schools, school response rate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6261480" y="2513160"/>
            <a:ext cx="2879280" cy="539640"/>
          </a:xfrm>
          <a:prstGeom prst="chevron">
            <a:avLst>
              <a:gd name="adj" fmla="val 28867"/>
            </a:avLst>
          </a:prstGeom>
          <a:solidFill>
            <a:srgbClr val="d3ede8"/>
          </a:solidFill>
          <a:ln w="9360">
            <a:solidFill>
              <a:srgbClr val="1f57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entry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6261480" y="3120840"/>
            <a:ext cx="2879280" cy="295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Appropriate schools are documented in a database (currently, Airtable)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 allows lecturers to choose a right school and get in contact (though for the first year matching can be done by LwB – see next slide):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of the 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 notes about students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Logistical details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11"/>
          <p:cNvSpPr txBox="1"/>
          <p:nvPr/>
        </p:nvSpPr>
        <p:spPr>
          <a:xfrm>
            <a:off x="457200" y="384120"/>
            <a:ext cx="868644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 database expansion</a:t>
            </a: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every big city schools schould be found and qualified in a comprehensive interview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455400" y="6261480"/>
            <a:ext cx="4835520" cy="28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GB" sz="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~500 cities with over 1.000.000 citizens in the world.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60440" y="2513160"/>
            <a:ext cx="2879280" cy="539640"/>
          </a:xfrm>
          <a:prstGeom prst="homePlate">
            <a:avLst>
              <a:gd name="adj" fmla="val 28867"/>
            </a:avLst>
          </a:prstGeom>
          <a:solidFill>
            <a:srgbClr val="d3ede8"/>
          </a:solidFill>
          <a:ln w="9360">
            <a:solidFill>
              <a:srgbClr val="1f57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Gathering information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lecturers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5400" y="3120840"/>
            <a:ext cx="2883960" cy="295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Registered scientists send information on their travel plans and give preliminary dates for a lecture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LwB actively requests travels information only from a small group of active scientists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the 1st year and the expansion of the school database, scientists‘ travel information will be requested regularly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360960" y="2513160"/>
            <a:ext cx="2879280" cy="539640"/>
          </a:xfrm>
          <a:prstGeom prst="chevron">
            <a:avLst>
              <a:gd name="adj" fmla="val 28867"/>
            </a:avLst>
          </a:prstGeom>
          <a:solidFill>
            <a:srgbClr val="d3ede8"/>
          </a:solidFill>
          <a:ln w="9360">
            <a:solidFill>
              <a:srgbClr val="1f57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Lecture scheduling and coordination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3360960" y="3120840"/>
            <a:ext cx="2879280" cy="295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LwB coordinator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searches for schools in the travel destination sites – either in the database or through the school-searching process (see previous slide)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connects the school contact person with the scientist and lets them agree on the lecture topics, stundents group and exact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coordinates the process until the lecture, supporting both the scientist and the school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460440" y="1409760"/>
            <a:ext cx="1515240" cy="467640"/>
          </a:xfrm>
          <a:prstGeom prst="rect">
            <a:avLst/>
          </a:prstGeom>
          <a:solidFill>
            <a:srgbClr val="d3ede8"/>
          </a:solidFill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1976040" y="1409760"/>
            <a:ext cx="7164720" cy="467640"/>
          </a:xfrm>
          <a:prstGeom prst="rect">
            <a:avLst/>
          </a:prstGeom>
          <a:noFill/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46800" anchor="ctr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Coordinate ~3-5 lectures per month, gather process experience, refine frequent destinations list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460440" y="1965600"/>
            <a:ext cx="1515240" cy="467640"/>
          </a:xfrm>
          <a:prstGeom prst="rect">
            <a:avLst/>
          </a:prstGeom>
          <a:solidFill>
            <a:srgbClr val="d3ede8"/>
          </a:solidFill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KPIs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1976040" y="1965600"/>
            <a:ext cx="7162560" cy="467640"/>
          </a:xfrm>
          <a:prstGeom prst="rect">
            <a:avLst/>
          </a:prstGeom>
          <a:noFill/>
          <a:ln w="9360">
            <a:solidFill>
              <a:srgbClr val="1f57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46800" anchor="ctr"/>
          <a:p>
            <a:pPr>
              <a:lnSpc>
                <a:spcPct val="100000"/>
              </a:lnSpc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coordinated lectures, quality of lecturers‘ and schools‘ feedback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6261480" y="2513160"/>
            <a:ext cx="2879280" cy="539640"/>
          </a:xfrm>
          <a:prstGeom prst="chevron">
            <a:avLst>
              <a:gd name="adj" fmla="val 28867"/>
            </a:avLst>
          </a:prstGeom>
          <a:solidFill>
            <a:srgbClr val="d3ede8"/>
          </a:solidFill>
          <a:ln w="9360">
            <a:solidFill>
              <a:srgbClr val="1f57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3240" algn="ctr">
              <a:lnSpc>
                <a:spcPct val="86000"/>
              </a:lnSpc>
            </a:pP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Follow-up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6261480" y="3120840"/>
            <a:ext cx="2879280" cy="2952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 is gathered from the scientist and the school (incl. Feedback from students and other people involved)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 and feedback are documentes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 and school information can be ammended after a lecture experience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and prioritization of frequent destionations can be ammended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11"/>
          <p:cNvSpPr txBox="1"/>
          <p:nvPr/>
        </p:nvSpPr>
        <p:spPr>
          <a:xfrm>
            <a:off x="457200" y="384120"/>
            <a:ext cx="8686440" cy="75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Coordination in the transition period</a:t>
            </a:r>
            <a:r>
              <a:rPr b="0" lang="en-US" sz="2000" spc="-1" strike="noStrike">
                <a:solidFill>
                  <a:srgbClr val="17393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3a8c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transition period lectures will be coordinated manually in order to establish a working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455400" y="6261480"/>
            <a:ext cx="4835520" cy="28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/>
          <a:p>
            <a:pPr>
              <a:lnSpc>
                <a:spcPct val="100000"/>
              </a:lnSpc>
            </a:pPr>
            <a:r>
              <a:rPr b="0" lang="en-GB" sz="9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~500 cities with over 1.000.000 citizens in the world.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Application>LibreOffice/5.3.0.3$Windows_X86_64 LibreOffice_project/7074905676c47b82bbcfbea1aeefc84afe1c50e1</Application>
  <Words>767</Words>
  <Paragraphs>132</Paragraphs>
  <Company>Oliver Wyman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2017-05-05T05:44:48Z</dcterms:created>
  <dc:creator>Slawomir Grzelak</dc:creator>
  <dc:description/>
  <cp:keywords>TemplateVersion OW.Blank.20160601.2 Update Pack 2016/06/01</cp:keywords>
  <dc:language>en-GB</dc:language>
  <cp:lastModifiedBy/>
  <cp:lastPrinted>2017-06-20T18:31:26Z</cp:lastPrinted>
  <dcterms:modified xsi:type="dcterms:W3CDTF">2019-09-25T23:44:42Z</dcterms:modified>
  <cp:revision>751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Oliver Wyman</vt:lpwstr>
  </property>
  <property fmtid="{D5CDD505-2E9C-101B-9397-08002B2CF9AE}" pid="4" name="DocumentMSOLanguageID">
    <vt:lpwstr>msoLanguageIDGerman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LogoName">
    <vt:lpwstr>Oliver Wyman</vt:lpwstr>
  </property>
  <property fmtid="{D5CDD505-2E9C-101B-9397-08002B2CF9AE}" pid="9" name="MMClips">
    <vt:i4>0</vt:i4>
  </property>
  <property fmtid="{D5CDD505-2E9C-101B-9397-08002B2CF9AE}" pid="10" name="Notes">
    <vt:i4>3</vt:i4>
  </property>
  <property fmtid="{D5CDD505-2E9C-101B-9397-08002B2CF9AE}" pid="11" name="PresentationFormat">
    <vt:lpwstr>Benutzerdefiniert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6</vt:i4>
  </property>
  <property fmtid="{D5CDD505-2E9C-101B-9397-08002B2CF9AE}" pid="15" name="TemplateVersion">
    <vt:lpwstr>2016/06/01</vt:lpwstr>
  </property>
</Properties>
</file>