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7" r:id="rId5"/>
    <p:sldId id="258" r:id="rId6"/>
    <p:sldId id="259" r:id="rId7"/>
    <p:sldId id="276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5BE0-A49A-4065-D396-33CA3EB90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B3B0E-FCD8-CC00-1C46-16DDA0DF8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E9D84-5590-EEDC-A3E4-F3C8E1A8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48BC-FD1D-4841-95A9-E8DC57F09F1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FB0B1-1695-E898-DC3D-7EEE2EFC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174D6-6A2D-27B1-BD85-9B67DA17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6839-A007-4067-9134-D7CF0BCC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50D2-FD26-DE4E-9BBA-BA01AF64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1154F-EB6F-1254-B1B9-E7EE89473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AF9DA-9301-FC83-C1A6-6DEF1546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48BC-FD1D-4841-95A9-E8DC57F09F1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6B5DB-0298-361F-C1F6-7DBE05BE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F6355-EA1B-9F61-EE77-9CE51F09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6839-A007-4067-9134-D7CF0BCC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5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A911B-D200-AE39-79AA-F3A9260AB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E4B09-D829-E032-5F6A-31017BA1B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1E64A-E6B0-9330-A20D-ABF0E478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48BC-FD1D-4841-95A9-E8DC57F09F1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C44EE-1278-B41A-4B1D-44B18247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98D7-75C2-233F-27B2-01C37AC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6839-A007-4067-9134-D7CF0BCC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C095-A74D-DCBA-684F-EAD3BBEF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38C7-FB1D-16AD-3749-A5FA3D01F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EA1FE-067D-791C-17EA-31067B80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48BC-FD1D-4841-95A9-E8DC57F09F1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A78C4-D5D0-E955-D45C-83B3B14D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33A01-F2D8-F926-C6A3-31722D86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6839-A007-4067-9134-D7CF0BCC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61EC-01DD-4EEE-7B38-CA88ADF8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9E61B-6C81-4CFB-E71B-0D3A3ECB5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555B1-CEC8-4A9A-DE35-B052B17D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48BC-FD1D-4841-95A9-E8DC57F09F1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46A9D-9A9C-5839-44A8-2DF11CF2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D0050-5BA1-5132-3DFD-1864F8A7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6839-A007-4067-9134-D7CF0BCC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9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2F5D-291B-9AD5-ECD4-DFB44D22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43E2B-344C-1EC4-445C-E48CA5419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2EE76-7110-F936-7E62-B4951EB02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405B9-E5D3-9D38-3143-7E1BE42B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48BC-FD1D-4841-95A9-E8DC57F09F1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4A26E-F4DB-913D-0609-CBFC57B1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1D5CB-AF07-E083-72DF-6965EC50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6839-A007-4067-9134-D7CF0BCC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5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8443-A24A-0834-A364-9066A06AB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DCC5D-B823-5217-6A7C-A6715D49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E5CE7-4F08-C6E1-3B69-B2073C86F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F246A-E79E-4BF0-2E33-1521F3A4C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8D1A8-E54A-5D5D-F9DA-F20E75F8B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D89EE-39E2-F0DB-2D07-D48E7898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48BC-FD1D-4841-95A9-E8DC57F09F1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EF2C6-77A7-8321-C873-3CC0BD76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1E9C0-5C74-6B9C-9005-14136ACB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6839-A007-4067-9134-D7CF0BCC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3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BA89-DCC9-3ED9-E72D-5E606F1C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26862-8BE2-ADCA-5179-F3B24DD8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48BC-FD1D-4841-95A9-E8DC57F09F1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DAD08-D5A9-A7E8-8A97-F31288E6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B43BC-EA22-B641-9DE9-ADFB9146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6839-A007-4067-9134-D7CF0BCC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0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81249-8EF5-C3E6-C86B-0EE8D925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48BC-FD1D-4841-95A9-E8DC57F09F1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1A48B-4626-EB8F-9966-50571424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09819-DD58-7280-3304-2FE37573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6839-A007-4067-9134-D7CF0BCC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9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E694-45DC-B8DF-5CBE-58A30A934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00D64-1471-6089-904F-E0B406C9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9D1F0-3FB2-4F70-678D-6638F5BBF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1AD90-05FA-CADB-B720-2F0638F9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48BC-FD1D-4841-95A9-E8DC57F09F1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37A5F-B471-4012-83E3-48279145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6F972-6CB9-60B2-363A-E8707CD9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6839-A007-4067-9134-D7CF0BCC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0605-D961-7BC6-75E5-BFBA8F30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E77D4-5E07-7BE7-5442-17CBBC939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25F7F-AA1C-574F-85D3-F5A457A40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19A89-0ABE-7A2F-5BF0-118BC257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48BC-FD1D-4841-95A9-E8DC57F09F1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DC4CB-D157-78AD-49CA-2110A990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B24AA-7D85-1D39-E5F6-4C439B9D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6839-A007-4067-9134-D7CF0BCC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4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63B53-F21B-71CA-C506-C97064B3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04653-81CB-3E3D-7413-10C8FB4E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18AAD-9BC2-F9BA-106B-4ACC0F9FA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D48BC-FD1D-4841-95A9-E8DC57F09F1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5F743-378D-F01F-2993-8B4DC4216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7CD8-D66D-87AE-A69C-A6075092A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96839-A007-4067-9134-D7CF0BCC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8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nprofit-Open-Data-Collective/irs-990-efiler-database/tree/master/990_BACKGROUND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0D61-2439-0E3B-B05C-A825DFAB0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Nonprofit size </a:t>
            </a:r>
            <a:r>
              <a:rPr lang="en-US"/>
              <a:t>and </a:t>
            </a:r>
            <a:br>
              <a:rPr lang="en-US"/>
            </a:br>
            <a:r>
              <a:rPr lang="en-US"/>
              <a:t>990 form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6B817-B898-AA7C-EADD-2AD139268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8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BDAB24-8389-1B20-1224-C9954F188B32}"/>
              </a:ext>
            </a:extLst>
          </p:cNvPr>
          <p:cNvSpPr/>
          <p:nvPr/>
        </p:nvSpPr>
        <p:spPr>
          <a:xfrm>
            <a:off x="2173357" y="106016"/>
            <a:ext cx="5777948" cy="17625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388F04-3BF0-1BC3-7494-35404182B9CC}"/>
              </a:ext>
            </a:extLst>
          </p:cNvPr>
          <p:cNvSpPr/>
          <p:nvPr/>
        </p:nvSpPr>
        <p:spPr>
          <a:xfrm>
            <a:off x="2173357" y="1914938"/>
            <a:ext cx="5777948" cy="17625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5CFE6-B1D6-8B93-D9ED-E43D72BDB00C}"/>
              </a:ext>
            </a:extLst>
          </p:cNvPr>
          <p:cNvSpPr txBox="1"/>
          <p:nvPr/>
        </p:nvSpPr>
        <p:spPr>
          <a:xfrm>
            <a:off x="4383299" y="80261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990 (PC)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CB9BB-5E34-F48C-26E7-D43FDCCAAEAE}"/>
              </a:ext>
            </a:extLst>
          </p:cNvPr>
          <p:cNvSpPr txBox="1"/>
          <p:nvPr/>
        </p:nvSpPr>
        <p:spPr>
          <a:xfrm>
            <a:off x="4629115" y="2175732"/>
            <a:ext cx="82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990-EZ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9CB5188-B8CF-6B16-FAF7-913AFEC8CC74}"/>
              </a:ext>
            </a:extLst>
          </p:cNvPr>
          <p:cNvSpPr/>
          <p:nvPr/>
        </p:nvSpPr>
        <p:spPr>
          <a:xfrm rot="16200000">
            <a:off x="5506280" y="1804889"/>
            <a:ext cx="410817" cy="44792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9B263-FBF5-C15C-A299-04D972BC6DE3}"/>
              </a:ext>
            </a:extLst>
          </p:cNvPr>
          <p:cNvSpPr txBox="1"/>
          <p:nvPr/>
        </p:nvSpPr>
        <p:spPr>
          <a:xfrm>
            <a:off x="5041472" y="4392806"/>
            <a:ext cx="273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Efilers</a:t>
            </a:r>
            <a:r>
              <a:rPr lang="en-US" dirty="0"/>
              <a:t> (~80% prior to 2023)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741BD9-8D85-F8C0-DC1B-FDF31C73A4F6}"/>
              </a:ext>
            </a:extLst>
          </p:cNvPr>
          <p:cNvSpPr txBox="1"/>
          <p:nvPr/>
        </p:nvSpPr>
        <p:spPr>
          <a:xfrm>
            <a:off x="2729946" y="2610390"/>
            <a:ext cx="466476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rgbClr val="1B1B1B"/>
                </a:solidFill>
                <a:effectLst/>
                <a:latin typeface="Source Sans Pro" panose="020B0503030403020204" pitchFamily="34" charset="0"/>
              </a:rPr>
              <a:t>Form 990-EZ can be filed by organizations with gross receipts of less than $200,000 and total assets of less than $500,000 at the end of their tax year.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A782B1-6F2D-E174-FCA5-B1E012E359CB}"/>
              </a:ext>
            </a:extLst>
          </p:cNvPr>
          <p:cNvGrpSpPr/>
          <p:nvPr/>
        </p:nvGrpSpPr>
        <p:grpSpPr>
          <a:xfrm>
            <a:off x="2173357" y="4905030"/>
            <a:ext cx="5777948" cy="1762539"/>
            <a:chOff x="2173357" y="3697355"/>
            <a:chExt cx="5777948" cy="17625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DDE5F62-FCD3-1D35-F064-B34BEBE5EA22}"/>
                </a:ext>
              </a:extLst>
            </p:cNvPr>
            <p:cNvSpPr/>
            <p:nvPr/>
          </p:nvSpPr>
          <p:spPr>
            <a:xfrm>
              <a:off x="2173357" y="3697355"/>
              <a:ext cx="5777948" cy="176253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73A0E2-3677-5A51-61DE-642C500135DC}"/>
                </a:ext>
              </a:extLst>
            </p:cNvPr>
            <p:cNvSpPr txBox="1"/>
            <p:nvPr/>
          </p:nvSpPr>
          <p:spPr>
            <a:xfrm>
              <a:off x="4256979" y="3820369"/>
              <a:ext cx="1799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990-N “Postcard”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574B51-4290-6AC5-7317-D57D35C6CEE9}"/>
                </a:ext>
              </a:extLst>
            </p:cNvPr>
            <p:cNvSpPr txBox="1"/>
            <p:nvPr/>
          </p:nvSpPr>
          <p:spPr>
            <a:xfrm>
              <a:off x="2722097" y="4312715"/>
              <a:ext cx="4869615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Most small tax-exempt organizations whose annual gross receipts are normally $50,000 or less are required to electronically submit Form 990-N, also known as the e-Postcard.</a:t>
              </a:r>
            </a:p>
          </p:txBody>
        </p:sp>
      </p:grpSp>
      <p:sp>
        <p:nvSpPr>
          <p:cNvPr id="16" name="Left Brace 15">
            <a:extLst>
              <a:ext uri="{FF2B5EF4-FFF2-40B4-BE49-F238E27FC236}">
                <a16:creationId xmlns:a16="http://schemas.microsoft.com/office/drawing/2014/main" id="{B46D814B-4EAE-E0B2-A872-BEA967C6EBDF}"/>
              </a:ext>
            </a:extLst>
          </p:cNvPr>
          <p:cNvSpPr/>
          <p:nvPr/>
        </p:nvSpPr>
        <p:spPr>
          <a:xfrm rot="10800000">
            <a:off x="8653669" y="106015"/>
            <a:ext cx="340965" cy="35714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955B73-73BB-B0AA-FF48-91C707CCD660}"/>
              </a:ext>
            </a:extLst>
          </p:cNvPr>
          <p:cNvSpPr txBox="1"/>
          <p:nvPr/>
        </p:nvSpPr>
        <p:spPr>
          <a:xfrm>
            <a:off x="9303270" y="1683290"/>
            <a:ext cx="1775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SOI Extracts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200 financial 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00321A-BA5A-11A1-A02B-42977B9034D0}"/>
              </a:ext>
            </a:extLst>
          </p:cNvPr>
          <p:cNvSpPr txBox="1"/>
          <p:nvPr/>
        </p:nvSpPr>
        <p:spPr>
          <a:xfrm>
            <a:off x="9406604" y="4382159"/>
            <a:ext cx="193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990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0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and silver text&#10;&#10;Description generated with very high confidence">
            <a:extLst>
              <a:ext uri="{FF2B5EF4-FFF2-40B4-BE49-F238E27FC236}">
                <a16:creationId xmlns:a16="http://schemas.microsoft.com/office/drawing/2014/main" id="{ACE33BA8-2AC9-FF99-DF1E-A7A0DC08EC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01" y="228600"/>
            <a:ext cx="5727065" cy="548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178882-3512-748C-443A-3E6825D0083D}"/>
              </a:ext>
            </a:extLst>
          </p:cNvPr>
          <p:cNvSpPr txBox="1"/>
          <p:nvPr/>
        </p:nvSpPr>
        <p:spPr>
          <a:xfrm>
            <a:off x="2367643" y="6260068"/>
            <a:ext cx="8474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https://www.irs.gov/charities-non-profits/required-filing-form-990-series</a:t>
            </a:r>
          </a:p>
        </p:txBody>
      </p:sp>
    </p:spTree>
    <p:extLst>
      <p:ext uri="{BB962C8B-B14F-4D97-AF65-F5344CB8AC3E}">
        <p14:creationId xmlns:p14="http://schemas.microsoft.com/office/powerpoint/2010/main" val="34575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2934ED0-07AA-CA74-27DF-C570B1B555D4}"/>
              </a:ext>
            </a:extLst>
          </p:cNvPr>
          <p:cNvGrpSpPr/>
          <p:nvPr/>
        </p:nvGrpSpPr>
        <p:grpSpPr>
          <a:xfrm>
            <a:off x="719819" y="2028209"/>
            <a:ext cx="10752361" cy="2281382"/>
            <a:chOff x="798581" y="609600"/>
            <a:chExt cx="10752361" cy="22813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8B9B0E-91DA-DCCF-7F45-8119EA4C1FD1}"/>
                </a:ext>
              </a:extLst>
            </p:cNvPr>
            <p:cNvSpPr/>
            <p:nvPr/>
          </p:nvSpPr>
          <p:spPr>
            <a:xfrm>
              <a:off x="5855604" y="2225964"/>
              <a:ext cx="5695338" cy="66501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75%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52B687-28DD-CAD6-3835-ED8DF2115075}"/>
                </a:ext>
              </a:extLst>
            </p:cNvPr>
            <p:cNvSpPr/>
            <p:nvPr/>
          </p:nvSpPr>
          <p:spPr>
            <a:xfrm>
              <a:off x="8088283" y="1417782"/>
              <a:ext cx="1280160" cy="66501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23%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8C0EC8-E1CD-049D-E3D6-D18DA1D6FC2C}"/>
                </a:ext>
              </a:extLst>
            </p:cNvPr>
            <p:cNvSpPr/>
            <p:nvPr/>
          </p:nvSpPr>
          <p:spPr>
            <a:xfrm>
              <a:off x="8678024" y="609600"/>
              <a:ext cx="91440" cy="66501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136731-6BF7-BB31-7D6E-439F082929F8}"/>
                </a:ext>
              </a:extLst>
            </p:cNvPr>
            <p:cNvSpPr txBox="1"/>
            <p:nvPr/>
          </p:nvSpPr>
          <p:spPr>
            <a:xfrm>
              <a:off x="798581" y="2358418"/>
              <a:ext cx="4488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Small Nonprofits (&lt; $100k)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64EE2C-CDD8-C2FC-AB33-6E24BA8435E4}"/>
                </a:ext>
              </a:extLst>
            </p:cNvPr>
            <p:cNvSpPr txBox="1"/>
            <p:nvPr/>
          </p:nvSpPr>
          <p:spPr>
            <a:xfrm>
              <a:off x="798581" y="750016"/>
              <a:ext cx="3371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Large Nonprofits (&gt; $10m)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AD68DC-8AF4-A685-5250-798E9C5B97E8}"/>
                </a:ext>
              </a:extLst>
            </p:cNvPr>
            <p:cNvSpPr txBox="1"/>
            <p:nvPr/>
          </p:nvSpPr>
          <p:spPr>
            <a:xfrm>
              <a:off x="798581" y="1550236"/>
              <a:ext cx="3950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Medium-Sized ($100k to $10m)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1E779D1-43DC-6F67-188C-D0F5D7E37119}"/>
              </a:ext>
            </a:extLst>
          </p:cNvPr>
          <p:cNvSpPr txBox="1"/>
          <p:nvPr/>
        </p:nvSpPr>
        <p:spPr>
          <a:xfrm>
            <a:off x="8690702" y="221081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2%</a:t>
            </a:r>
          </a:p>
        </p:txBody>
      </p:sp>
    </p:spTree>
    <p:extLst>
      <p:ext uri="{BB962C8B-B14F-4D97-AF65-F5344CB8AC3E}">
        <p14:creationId xmlns:p14="http://schemas.microsoft.com/office/powerpoint/2010/main" val="184040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47815E-C86F-7991-A958-B86976D8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609600"/>
            <a:ext cx="92868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1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8DA71B-D930-E565-DB55-B81EF707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00012"/>
            <a:ext cx="758190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5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E6ED95-CE4F-0506-9411-D63DA20B5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7" y="228600"/>
            <a:ext cx="98393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7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2ADA44-73A4-D750-9264-1CE4F8DAE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304925"/>
            <a:ext cx="92868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5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FCA50F-E2D8-E87B-68D4-9A21D75CF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25" y="1630018"/>
            <a:ext cx="8338883" cy="236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0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127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Source Sans Pro</vt:lpstr>
      <vt:lpstr>Office Theme</vt:lpstr>
      <vt:lpstr>Nonprofit size and  990 form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Nonprofit size and 990 form notes</dc:title>
  <dc:creator>Jesse Lecy</dc:creator>
  <cp:lastModifiedBy>Jesse Lecy</cp:lastModifiedBy>
  <cp:revision>3</cp:revision>
  <dcterms:created xsi:type="dcterms:W3CDTF">2023-03-20T17:28:55Z</dcterms:created>
  <dcterms:modified xsi:type="dcterms:W3CDTF">2023-03-20T18:04:21Z</dcterms:modified>
</cp:coreProperties>
</file>