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81" r:id="rId5"/>
    <p:sldId id="278" r:id="rId6"/>
    <p:sldId id="279" r:id="rId7"/>
    <p:sldId id="274" r:id="rId8"/>
    <p:sldId id="275" r:id="rId9"/>
    <p:sldId id="280" r:id="rId10"/>
    <p:sldId id="273" r:id="rId11"/>
    <p:sldId id="271" r:id="rId12"/>
    <p:sldId id="262" r:id="rId13"/>
    <p:sldId id="264" r:id="rId14"/>
    <p:sldId id="272" r:id="rId15"/>
    <p:sldId id="263" r:id="rId16"/>
    <p:sldId id="266" r:id="rId17"/>
    <p:sldId id="265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998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8089-5FBD-4511-A2C8-630126B9ECB3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A2F0-80A0-4B8E-A794-212151F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hyperlink" Target="http://tradingphrases.com/tree-with-roots-giant-wall-deca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yerdan.com/ruby/2012/11/11/bugs-per-line-of-code-rati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teve.blogspot.com/2005/11/freakonomics-fiasco-summarized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hyperlink" Target="http://freakonomics.com/2005/05/15/abortion-and-crime-who-should-you-believ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rugman.blogs.nytimes.com/2013/04/16/holy-coding-error-batman/?_r=0" TargetMode="External"/><Relationship Id="rId2" Type="http://schemas.openxmlformats.org/officeDocument/2006/relationships/hyperlink" Target="http://www.newyorker.com/news/john-cassidy/the-reinhart-and-rogoff-controversy-a-summing-u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bloomberg.com/bw/articles/2013-04-18/faq-reinhart-rogoff-and-the-excel-error-that-changed-histo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</a:t>
            </a:r>
            <a:br>
              <a:rPr lang="en-US" dirty="0" smtClean="0"/>
            </a:br>
            <a:r>
              <a:rPr lang="en-US" dirty="0" smtClean="0"/>
              <a:t>for 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ndicons.com/files/icons/2221/folder/128/normal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findicons.com/files/icons/2221/folder/128/normal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3483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findicons.com/files/icons/2221/folder/128/normal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799"/>
            <a:ext cx="8382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2438400"/>
            <a:ext cx="76200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5342" y="1905000"/>
            <a:ext cx="2640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Project Folder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03564" y="3038445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01505" y="3852075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01505" y="4686300"/>
            <a:ext cx="930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705304"/>
            <a:ext cx="184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 Scripts </a:t>
            </a:r>
            <a:r>
              <a:rPr lang="en-US" sz="2000" dirty="0" err="1" smtClean="0"/>
              <a:t>Here.R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410863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 Light" panose="020F0302020204030204" pitchFamily="34" charset="0"/>
              </a:rPr>
              <a:t>Workflow: check out data from the data folder, source helper functions, perform your analysis, then save all results in the results folder.</a:t>
            </a:r>
            <a:endParaRPr lang="en-US" sz="1600" i="1" dirty="0"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8466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 Light" panose="020F0302020204030204" pitchFamily="34" charset="0"/>
              </a:rPr>
              <a:t>Keep your code organized by separating all of the components.</a:t>
            </a:r>
            <a:br>
              <a:rPr lang="en-US" i="1" dirty="0" smtClean="0">
                <a:latin typeface="Calibri Light" panose="020F0302020204030204" pitchFamily="34" charset="0"/>
              </a:rPr>
            </a:br>
            <a:r>
              <a:rPr lang="en-US" i="1" dirty="0" smtClean="0">
                <a:latin typeface="Calibri Light" panose="020F0302020204030204" pitchFamily="34" charset="0"/>
              </a:rPr>
              <a:t/>
            </a:r>
            <a:br>
              <a:rPr lang="en-US" i="1" dirty="0" smtClean="0">
                <a:latin typeface="Calibri Light" panose="020F0302020204030204" pitchFamily="34" charset="0"/>
              </a:rPr>
            </a:br>
            <a:r>
              <a:rPr lang="en-US" i="1" dirty="0" smtClean="0">
                <a:latin typeface="Calibri Light" panose="020F0302020204030204" pitchFamily="34" charset="0"/>
              </a:rPr>
              <a:t>Your primary scripts go in the main project folder, and all of the supporting resources go in their own folders.</a:t>
            </a:r>
            <a:endParaRPr lang="en-US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1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56116" y="134937"/>
            <a:ext cx="7825884" cy="6686551"/>
            <a:chOff x="556116" y="134937"/>
            <a:chExt cx="7825884" cy="6686551"/>
          </a:xfrm>
        </p:grpSpPr>
        <p:pic>
          <p:nvPicPr>
            <p:cNvPr id="9218" name="Picture 2" descr="http://tradingphrases.com/images/P/TREE907FancyTreeWithRootsConverted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34937"/>
              <a:ext cx="3810000" cy="668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82536" y="5051578"/>
              <a:ext cx="1670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rush Script MT" pitchFamily="66" charset="0"/>
                </a:rPr>
                <a:t>Data </a:t>
              </a: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Brush Script MT" pitchFamily="66" charset="0"/>
                </a:rPr>
                <a:t>(roots)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Brush Script MT" pitchFamily="66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82536" y="3478212"/>
              <a:ext cx="3220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rush Script MT" pitchFamily="66" charset="0"/>
                </a:rPr>
                <a:t>Data Preparation </a:t>
              </a: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Brush Script MT" pitchFamily="66" charset="0"/>
                </a:rPr>
                <a:t>(trunk)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Brush Script MT" pitchFamily="66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2536" y="1667102"/>
              <a:ext cx="22125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rush Script MT" pitchFamily="66" charset="0"/>
                </a:rPr>
                <a:t>Analysis </a:t>
              </a:r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Brush Script MT" pitchFamily="66" charset="0"/>
                </a:rPr>
                <a:t>(leaves)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Brush Script MT" pitchFamily="66" charset="0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103" y="4953000"/>
              <a:ext cx="5048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16" y="2694710"/>
              <a:ext cx="1828800" cy="1828800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16" y="1350820"/>
              <a:ext cx="914400" cy="9144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4991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3939" y="589683"/>
            <a:ext cx="620554" cy="860301"/>
            <a:chOff x="2436668" y="1704975"/>
            <a:chExt cx="620554" cy="860301"/>
          </a:xfrm>
          <a:noFill/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6668" y="2195944"/>
              <a:ext cx="620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93939" y="1706930"/>
            <a:ext cx="620554" cy="860301"/>
            <a:chOff x="2436668" y="1704975"/>
            <a:chExt cx="620554" cy="860301"/>
          </a:xfrm>
          <a:noFill/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36668" y="2195944"/>
              <a:ext cx="620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9455" y="-6930"/>
            <a:ext cx="1828800" cy="1828800"/>
            <a:chOff x="3523385" y="2362200"/>
            <a:chExt cx="1828800" cy="1828800"/>
          </a:xfrm>
          <a:noFill/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4064408" y="3505200"/>
              <a:ext cx="7190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05799" y="2507670"/>
            <a:ext cx="1828800" cy="1828800"/>
            <a:chOff x="3523385" y="2362200"/>
            <a:chExt cx="1828800" cy="1828800"/>
          </a:xfrm>
          <a:noFill/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13" name="TextBox 12"/>
            <p:cNvSpPr txBox="1"/>
            <p:nvPr/>
          </p:nvSpPr>
          <p:spPr>
            <a:xfrm>
              <a:off x="4064408" y="3505200"/>
              <a:ext cx="7190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5600" y="5250870"/>
            <a:ext cx="1828800" cy="1828800"/>
            <a:chOff x="3523385" y="2362200"/>
            <a:chExt cx="1828800" cy="1828800"/>
          </a:xfrm>
          <a:noFill/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16" name="TextBox 15"/>
            <p:cNvSpPr txBox="1"/>
            <p:nvPr/>
          </p:nvSpPr>
          <p:spPr>
            <a:xfrm>
              <a:off x="4064408" y="3505200"/>
              <a:ext cx="7190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78188" y="1831621"/>
            <a:ext cx="620554" cy="860301"/>
            <a:chOff x="2436668" y="1704975"/>
            <a:chExt cx="620554" cy="860301"/>
          </a:xfrm>
          <a:noFill/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436668" y="2195944"/>
              <a:ext cx="620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71600" y="3122879"/>
            <a:ext cx="620554" cy="860301"/>
            <a:chOff x="2436668" y="1704975"/>
            <a:chExt cx="620554" cy="860301"/>
          </a:xfrm>
          <a:noFill/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436668" y="2195944"/>
              <a:ext cx="620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76736" y="4515259"/>
            <a:ext cx="620554" cy="860301"/>
            <a:chOff x="2436668" y="1704975"/>
            <a:chExt cx="620554" cy="860301"/>
          </a:xfrm>
          <a:noFill/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436668" y="2195944"/>
              <a:ext cx="620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6" idx="3"/>
          </p:cNvCxnSpPr>
          <p:nvPr/>
        </p:nvCxnSpPr>
        <p:spPr>
          <a:xfrm flipV="1">
            <a:off x="1976696" y="1136070"/>
            <a:ext cx="1459927" cy="86137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</p:cNvCxnSpPr>
          <p:nvPr/>
        </p:nvCxnSpPr>
        <p:spPr>
          <a:xfrm>
            <a:off x="1976696" y="880196"/>
            <a:ext cx="1459927" cy="2727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8" idx="0"/>
          </p:cNvCxnSpPr>
          <p:nvPr/>
        </p:nvCxnSpPr>
        <p:spPr>
          <a:xfrm flipH="1">
            <a:off x="3808533" y="1505402"/>
            <a:ext cx="1467" cy="32621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 flipH="1">
            <a:off x="3787013" y="2691922"/>
            <a:ext cx="1452" cy="34914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 flipH="1">
            <a:off x="3820199" y="4020002"/>
            <a:ext cx="3656" cy="31646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87013" y="5375560"/>
            <a:ext cx="9131" cy="33251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</p:cNvCxnSpPr>
          <p:nvPr/>
        </p:nvCxnSpPr>
        <p:spPr>
          <a:xfrm flipV="1">
            <a:off x="1954357" y="3413391"/>
            <a:ext cx="148226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419600" y="1212270"/>
            <a:ext cx="1828800" cy="1828800"/>
            <a:chOff x="3523385" y="2362200"/>
            <a:chExt cx="1828800" cy="1828800"/>
          </a:xfrm>
          <a:noFill/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52" name="TextBox 51"/>
            <p:cNvSpPr txBox="1"/>
            <p:nvPr/>
          </p:nvSpPr>
          <p:spPr>
            <a:xfrm>
              <a:off x="4064408" y="3505200"/>
              <a:ext cx="7190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18" idx="3"/>
          </p:cNvCxnSpPr>
          <p:nvPr/>
        </p:nvCxnSpPr>
        <p:spPr>
          <a:xfrm>
            <a:off x="4060945" y="2122134"/>
            <a:ext cx="899678" cy="453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679666" y="1566756"/>
            <a:ext cx="721134" cy="43069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79666" y="2287955"/>
            <a:ext cx="721134" cy="21930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4" idx="3"/>
          </p:cNvCxnSpPr>
          <p:nvPr/>
        </p:nvCxnSpPr>
        <p:spPr>
          <a:xfrm flipV="1">
            <a:off x="4059493" y="4805771"/>
            <a:ext cx="817307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169521" y="6165273"/>
            <a:ext cx="21897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19600" y="3879270"/>
            <a:ext cx="1828800" cy="1828800"/>
            <a:chOff x="3523385" y="2362200"/>
            <a:chExt cx="1828800" cy="1828800"/>
          </a:xfrm>
          <a:noFill/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73" name="TextBox 72"/>
            <p:cNvSpPr txBox="1"/>
            <p:nvPr/>
          </p:nvSpPr>
          <p:spPr>
            <a:xfrm>
              <a:off x="4064408" y="3505200"/>
              <a:ext cx="7190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18691" y="1134751"/>
            <a:ext cx="689804" cy="838064"/>
            <a:chOff x="7037545" y="3261242"/>
            <a:chExt cx="689804" cy="838064"/>
          </a:xfrm>
          <a:noFill/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06393" y="2003943"/>
            <a:ext cx="914400" cy="1023272"/>
            <a:chOff x="6718589" y="2551194"/>
            <a:chExt cx="914400" cy="1023272"/>
          </a:xfrm>
          <a:noFill/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89" y="2551194"/>
              <a:ext cx="914400" cy="914400"/>
            </a:xfrm>
            <a:prstGeom prst="rect">
              <a:avLst/>
            </a:prstGeom>
            <a:grpFill/>
          </p:spPr>
        </p:pic>
        <p:sp>
          <p:nvSpPr>
            <p:cNvPr id="77" name="TextBox 76"/>
            <p:cNvSpPr txBox="1"/>
            <p:nvPr/>
          </p:nvSpPr>
          <p:spPr>
            <a:xfrm>
              <a:off x="6791742" y="3205134"/>
              <a:ext cx="7602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Graph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718691" y="5857080"/>
            <a:ext cx="689804" cy="838064"/>
            <a:chOff x="7037545" y="3261242"/>
            <a:chExt cx="689804" cy="838064"/>
          </a:xfrm>
          <a:noFill/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5679666" y="4834252"/>
            <a:ext cx="679570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707392" y="4426525"/>
            <a:ext cx="760208" cy="811906"/>
            <a:chOff x="6658198" y="4369694"/>
            <a:chExt cx="760208" cy="811906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6658198" y="4812268"/>
              <a:ext cx="7602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Graph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502" y="4369694"/>
              <a:ext cx="609600" cy="485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" name="TextBox 2047"/>
          <p:cNvSpPr txBox="1"/>
          <p:nvPr/>
        </p:nvSpPr>
        <p:spPr>
          <a:xfrm>
            <a:off x="1066800" y="0"/>
            <a:ext cx="12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2986050" y="4465"/>
            <a:ext cx="1765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Branch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413238" y="0"/>
            <a:ext cx="107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53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0818"/>
            <a:ext cx="7315200" cy="28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35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Recursive Scripts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438400"/>
            <a:ext cx="3581400" cy="211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ource( “Step 02.R” )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“Step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01.R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” )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38400" y="1576186"/>
            <a:ext cx="2286000" cy="4291214"/>
            <a:chOff x="2514600" y="1576186"/>
            <a:chExt cx="2286000" cy="4291214"/>
          </a:xfrm>
        </p:grpSpPr>
        <p:grpSp>
          <p:nvGrpSpPr>
            <p:cNvPr id="4" name="Group 3"/>
            <p:cNvGrpSpPr/>
            <p:nvPr/>
          </p:nvGrpSpPr>
          <p:grpSpPr>
            <a:xfrm>
              <a:off x="2971800" y="4038600"/>
              <a:ext cx="1828800" cy="1828800"/>
              <a:chOff x="2971800" y="4038600"/>
              <a:chExt cx="1828800" cy="1828800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4038600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471258" y="5181600"/>
                <a:ext cx="889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Step 01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71800" y="2871586"/>
              <a:ext cx="1828800" cy="1828800"/>
              <a:chOff x="2971800" y="2871586"/>
              <a:chExt cx="1828800" cy="182880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2871586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471258" y="4014586"/>
                <a:ext cx="889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Step 02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971800" y="1576186"/>
              <a:ext cx="1828800" cy="1828800"/>
              <a:chOff x="2971800" y="1576186"/>
              <a:chExt cx="1828800" cy="182880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0" y="1576186"/>
                <a:ext cx="1828800" cy="1828800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471258" y="2719186"/>
                <a:ext cx="889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Step 03</a:t>
                </a:r>
                <a:endParaRPr lang="en-US" dirty="0"/>
              </a:p>
            </p:txBody>
          </p:sp>
        </p:grpSp>
        <p:sp>
          <p:nvSpPr>
            <p:cNvPr id="5" name="Curved Right Arrow 4"/>
            <p:cNvSpPr/>
            <p:nvPr/>
          </p:nvSpPr>
          <p:spPr>
            <a:xfrm>
              <a:off x="2514600" y="2469801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urved Right Arrow 23"/>
            <p:cNvSpPr/>
            <p:nvPr/>
          </p:nvSpPr>
          <p:spPr>
            <a:xfrm>
              <a:off x="2514600" y="3965448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8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66800" y="-6930"/>
            <a:ext cx="6453993" cy="7086600"/>
            <a:chOff x="1066800" y="-6930"/>
            <a:chExt cx="6453993" cy="7086600"/>
          </a:xfrm>
        </p:grpSpPr>
        <p:grpSp>
          <p:nvGrpSpPr>
            <p:cNvPr id="95" name="Group 94"/>
            <p:cNvGrpSpPr/>
            <p:nvPr/>
          </p:nvGrpSpPr>
          <p:grpSpPr>
            <a:xfrm>
              <a:off x="1371600" y="-6930"/>
              <a:ext cx="6149193" cy="7086600"/>
              <a:chOff x="1371600" y="-228600"/>
              <a:chExt cx="6149193" cy="7086600"/>
            </a:xfrm>
            <a:noFill/>
          </p:grpSpPr>
          <p:grpSp>
            <p:nvGrpSpPr>
              <p:cNvPr id="2" name="Group 1"/>
              <p:cNvGrpSpPr/>
              <p:nvPr/>
            </p:nvGrpSpPr>
            <p:grpSpPr>
              <a:xfrm>
                <a:off x="1393939" y="368013"/>
                <a:ext cx="737574" cy="860301"/>
                <a:chOff x="2436668" y="1704975"/>
                <a:chExt cx="737574" cy="860301"/>
              </a:xfrm>
              <a:grpFill/>
            </p:grpSpPr>
            <p:pic>
              <p:nvPicPr>
                <p:cNvPr id="3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704975"/>
                  <a:ext cx="504825" cy="581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2436668" y="2195944"/>
                  <a:ext cx="73757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2"/>
                      </a:solidFill>
                    </a:rPr>
                    <a:t>Data1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93939" y="1485260"/>
                <a:ext cx="737574" cy="860301"/>
                <a:chOff x="2436668" y="1704975"/>
                <a:chExt cx="737574" cy="860301"/>
              </a:xfrm>
              <a:grpFill/>
            </p:grpSpPr>
            <p:pic>
              <p:nvPicPr>
                <p:cNvPr id="6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704975"/>
                  <a:ext cx="504825" cy="581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2436668" y="2195944"/>
                  <a:ext cx="73757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2"/>
                      </a:solidFill>
                    </a:rPr>
                    <a:t>Data2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909455" y="-228600"/>
                <a:ext cx="1828800" cy="1828800"/>
                <a:chOff x="3523385" y="2362200"/>
                <a:chExt cx="1828800" cy="1828800"/>
              </a:xfrm>
              <a:grpFill/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385" y="2362200"/>
                  <a:ext cx="1828800" cy="1828800"/>
                </a:xfrm>
                <a:prstGeom prst="rect">
                  <a:avLst/>
                </a:prstGeom>
                <a:grpFill/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4022843" y="3505200"/>
                  <a:ext cx="8890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01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05799" y="2286000"/>
                <a:ext cx="1828800" cy="1828800"/>
                <a:chOff x="3523385" y="2362200"/>
                <a:chExt cx="1828800" cy="1828800"/>
              </a:xfrm>
              <a:grpFill/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385" y="2362200"/>
                  <a:ext cx="1828800" cy="18288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4022843" y="3505200"/>
                  <a:ext cx="8890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02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895600" y="5029200"/>
                <a:ext cx="1828800" cy="1828800"/>
                <a:chOff x="3523385" y="2362200"/>
                <a:chExt cx="1828800" cy="1828800"/>
              </a:xfrm>
              <a:grpFill/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385" y="2362200"/>
                  <a:ext cx="1828800" cy="18288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4022843" y="3505200"/>
                  <a:ext cx="8890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03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339638" y="1609951"/>
                <a:ext cx="913776" cy="860301"/>
                <a:chOff x="2298118" y="1704975"/>
                <a:chExt cx="913776" cy="860301"/>
              </a:xfrm>
              <a:grpFill/>
            </p:grpSpPr>
            <p:pic>
              <p:nvPicPr>
                <p:cNvPr id="18" name="Picture 1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704975"/>
                  <a:ext cx="504825" cy="581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2298118" y="2195944"/>
                  <a:ext cx="91377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2"/>
                      </a:solidFill>
                    </a:rPr>
                    <a:t>Merge1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371600" y="2901209"/>
                <a:ext cx="737574" cy="860301"/>
                <a:chOff x="2436668" y="1704975"/>
                <a:chExt cx="737574" cy="860301"/>
              </a:xfrm>
              <a:grpFill/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704975"/>
                  <a:ext cx="504825" cy="581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2436668" y="2195944"/>
                  <a:ext cx="73757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2"/>
                      </a:solidFill>
                    </a:rPr>
                    <a:t>Data3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52041" y="4293589"/>
                <a:ext cx="913776" cy="860301"/>
                <a:chOff x="2311973" y="1704975"/>
                <a:chExt cx="913776" cy="860301"/>
              </a:xfrm>
              <a:grpFill/>
            </p:grpSpPr>
            <p:pic>
              <p:nvPicPr>
                <p:cNvPr id="24" name="Picture 2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704975"/>
                  <a:ext cx="504825" cy="581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2311973" y="2195944"/>
                  <a:ext cx="91377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2"/>
                      </a:solidFill>
                    </a:rPr>
                    <a:t>Merge2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27" name="Straight Arrow Connector 26"/>
              <p:cNvCxnSpPr>
                <a:stCxn id="6" idx="3"/>
              </p:cNvCxnSpPr>
              <p:nvPr/>
            </p:nvCxnSpPr>
            <p:spPr>
              <a:xfrm flipV="1">
                <a:off x="1976696" y="914400"/>
                <a:ext cx="1459927" cy="861373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" idx="3"/>
              </p:cNvCxnSpPr>
              <p:nvPr/>
            </p:nvCxnSpPr>
            <p:spPr>
              <a:xfrm>
                <a:off x="1976696" y="658526"/>
                <a:ext cx="1459927" cy="2727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18" idx="0"/>
              </p:cNvCxnSpPr>
              <p:nvPr/>
            </p:nvCxnSpPr>
            <p:spPr>
              <a:xfrm>
                <a:off x="3796144" y="1191158"/>
                <a:ext cx="12389" cy="418793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787013" y="2470252"/>
                <a:ext cx="1" cy="34914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12" idx="2"/>
              </p:cNvCxnSpPr>
              <p:nvPr/>
            </p:nvCxnSpPr>
            <p:spPr>
              <a:xfrm flipH="1">
                <a:off x="3820199" y="3798332"/>
                <a:ext cx="3656" cy="31646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3787013" y="5153890"/>
                <a:ext cx="9131" cy="33251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1" idx="3"/>
              </p:cNvCxnSpPr>
              <p:nvPr/>
            </p:nvCxnSpPr>
            <p:spPr>
              <a:xfrm flipV="1">
                <a:off x="1954357" y="3191721"/>
                <a:ext cx="1482266" cy="1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419600" y="990600"/>
                <a:ext cx="1828800" cy="1828800"/>
                <a:chOff x="3523385" y="2362200"/>
                <a:chExt cx="1828800" cy="1828800"/>
              </a:xfrm>
              <a:grpFill/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385" y="2362200"/>
                  <a:ext cx="1828800" cy="1828800"/>
                </a:xfrm>
                <a:prstGeom prst="rect">
                  <a:avLst/>
                </a:prstGeom>
                <a:grpFill/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3828873" y="3505200"/>
                  <a:ext cx="118083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01.01</a:t>
                  </a:r>
                  <a:endParaRPr lang="en-US" dirty="0"/>
                </a:p>
              </p:txBody>
            </p:sp>
          </p:grpSp>
          <p:cxnSp>
            <p:nvCxnSpPr>
              <p:cNvPr id="53" name="Straight Arrow Connector 52"/>
              <p:cNvCxnSpPr>
                <a:stCxn id="18" idx="3"/>
              </p:cNvCxnSpPr>
              <p:nvPr/>
            </p:nvCxnSpPr>
            <p:spPr>
              <a:xfrm>
                <a:off x="4060945" y="1900464"/>
                <a:ext cx="899678" cy="4536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5679666" y="1345086"/>
                <a:ext cx="721134" cy="43069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679666" y="2066285"/>
                <a:ext cx="721134" cy="219301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24" idx="3"/>
              </p:cNvCxnSpPr>
              <p:nvPr/>
            </p:nvCxnSpPr>
            <p:spPr>
              <a:xfrm flipV="1">
                <a:off x="4059493" y="4584101"/>
                <a:ext cx="817307" cy="1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169521" y="5943603"/>
                <a:ext cx="2189715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419600" y="3657600"/>
                <a:ext cx="1828800" cy="1828800"/>
                <a:chOff x="3523385" y="2362200"/>
                <a:chExt cx="1828800" cy="1828800"/>
              </a:xfrm>
              <a:grpFill/>
            </p:grpSpPr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385" y="2362200"/>
                  <a:ext cx="1828800" cy="1828800"/>
                </a:xfrm>
                <a:prstGeom prst="rect">
                  <a:avLst/>
                </a:prstGeom>
                <a:grpFill/>
              </p:spPr>
            </p:pic>
            <p:sp>
              <p:nvSpPr>
                <p:cNvPr id="73" name="TextBox 72"/>
                <p:cNvSpPr txBox="1"/>
                <p:nvPr/>
              </p:nvSpPr>
              <p:spPr>
                <a:xfrm>
                  <a:off x="3953568" y="3505200"/>
                  <a:ext cx="118083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Step 02.01</a:t>
                  </a:r>
                  <a:endParaRPr lang="en-US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6718691" y="913081"/>
                <a:ext cx="689804" cy="838064"/>
                <a:chOff x="7037545" y="3261242"/>
                <a:chExt cx="689804" cy="838064"/>
              </a:xfrm>
              <a:grpFill/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68000"/>
                          </a14:imgEffect>
                          <a14:imgEffect>
                            <a14:colorTemperature colorTemp="8625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8640" y="3261242"/>
                  <a:ext cx="548640" cy="5561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7037545" y="3729974"/>
                  <a:ext cx="6898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Table</a:t>
                  </a: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6606393" y="1782273"/>
                <a:ext cx="914400" cy="1023272"/>
                <a:chOff x="6718589" y="2551194"/>
                <a:chExt cx="914400" cy="1023272"/>
              </a:xfrm>
              <a:grpFill/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8589" y="2551194"/>
                  <a:ext cx="914400" cy="914400"/>
                </a:xfrm>
                <a:prstGeom prst="rect">
                  <a:avLst/>
                </a:prstGeom>
                <a:grpFill/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6791742" y="3205134"/>
                  <a:ext cx="76020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Graph</a:t>
                  </a: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6718691" y="5635410"/>
                <a:ext cx="689804" cy="838064"/>
                <a:chOff x="7037545" y="3261242"/>
                <a:chExt cx="689804" cy="838064"/>
              </a:xfrm>
              <a:grpFill/>
            </p:grpSpPr>
            <p:pic>
              <p:nvPicPr>
                <p:cNvPr id="8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68000"/>
                          </a14:imgEffect>
                          <a14:imgEffect>
                            <a14:colorTemperature colorTemp="8625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8640" y="3261242"/>
                  <a:ext cx="548640" cy="55615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7037545" y="3729974"/>
                  <a:ext cx="689804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Table</a:t>
                  </a: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>
                <a:off x="5679666" y="4612582"/>
                <a:ext cx="679570" cy="1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6707392" y="4204855"/>
                <a:ext cx="760208" cy="811906"/>
                <a:chOff x="6658198" y="4369694"/>
                <a:chExt cx="760208" cy="811906"/>
              </a:xfrm>
              <a:grpFill/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6658198" y="4812268"/>
                  <a:ext cx="76020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Graph</a:t>
                  </a: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3502" y="4369694"/>
                  <a:ext cx="609600" cy="485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048" name="TextBox 2047"/>
            <p:cNvSpPr txBox="1"/>
            <p:nvPr/>
          </p:nvSpPr>
          <p:spPr>
            <a:xfrm>
              <a:off x="1066800" y="0"/>
              <a:ext cx="1259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Datasets</a:t>
              </a:r>
              <a:endParaRPr lang="en-US" sz="2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86050" y="4465"/>
              <a:ext cx="1765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Branch</a:t>
              </a:r>
              <a:endParaRPr lang="en-US" sz="2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3238" y="0"/>
              <a:ext cx="1075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74939" y="589683"/>
            <a:ext cx="737574" cy="860301"/>
            <a:chOff x="2436668" y="1704975"/>
            <a:chExt cx="737574" cy="860301"/>
          </a:xfrm>
          <a:noFill/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4939" y="1706930"/>
            <a:ext cx="737574" cy="860301"/>
            <a:chOff x="2436668" y="1704975"/>
            <a:chExt cx="737574" cy="860301"/>
          </a:xfrm>
          <a:noFill/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Data2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90455" y="-6930"/>
            <a:ext cx="1828800" cy="1828800"/>
            <a:chOff x="3523385" y="2362200"/>
            <a:chExt cx="1828800" cy="1828800"/>
          </a:xfrm>
          <a:noFill/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86799" y="2507670"/>
            <a:ext cx="1828800" cy="1828800"/>
            <a:chOff x="3523385" y="2362200"/>
            <a:chExt cx="1828800" cy="1828800"/>
          </a:xfrm>
          <a:noFill/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13" name="TextBox 12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76600" y="5250870"/>
            <a:ext cx="1828800" cy="1828800"/>
            <a:chOff x="3523385" y="2362200"/>
            <a:chExt cx="1828800" cy="1828800"/>
          </a:xfrm>
          <a:noFill/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16" name="TextBox 15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20638" y="1831621"/>
            <a:ext cx="913776" cy="860301"/>
            <a:chOff x="2298118" y="1704975"/>
            <a:chExt cx="913776" cy="860301"/>
          </a:xfrm>
          <a:noFill/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298118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52600" y="3122879"/>
            <a:ext cx="737574" cy="860301"/>
            <a:chOff x="2436668" y="1704975"/>
            <a:chExt cx="737574" cy="860301"/>
          </a:xfrm>
          <a:noFill/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Data3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33041" y="4515259"/>
            <a:ext cx="913776" cy="860301"/>
            <a:chOff x="2311973" y="1704975"/>
            <a:chExt cx="913776" cy="860301"/>
          </a:xfrm>
          <a:noFill/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311973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Merge2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6" idx="3"/>
          </p:cNvCxnSpPr>
          <p:nvPr/>
        </p:nvCxnSpPr>
        <p:spPr>
          <a:xfrm flipV="1">
            <a:off x="2357696" y="1136070"/>
            <a:ext cx="1459927" cy="86137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</p:cNvCxnSpPr>
          <p:nvPr/>
        </p:nvCxnSpPr>
        <p:spPr>
          <a:xfrm>
            <a:off x="2357696" y="880196"/>
            <a:ext cx="1459927" cy="2727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8" idx="0"/>
          </p:cNvCxnSpPr>
          <p:nvPr/>
        </p:nvCxnSpPr>
        <p:spPr>
          <a:xfrm>
            <a:off x="4177144" y="1412828"/>
            <a:ext cx="12389" cy="41879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68013" y="2691922"/>
            <a:ext cx="1" cy="34914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 flipH="1">
            <a:off x="4201199" y="4020002"/>
            <a:ext cx="3656" cy="31646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168013" y="5375560"/>
            <a:ext cx="9131" cy="33251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</p:cNvCxnSpPr>
          <p:nvPr/>
        </p:nvCxnSpPr>
        <p:spPr>
          <a:xfrm flipV="1">
            <a:off x="2335357" y="3413391"/>
            <a:ext cx="148226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800600" y="1212270"/>
            <a:ext cx="1828800" cy="1828800"/>
            <a:chOff x="3523385" y="2362200"/>
            <a:chExt cx="1828800" cy="1828800"/>
          </a:xfrm>
          <a:noFill/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52" name="TextBox 51"/>
            <p:cNvSpPr txBox="1"/>
            <p:nvPr/>
          </p:nvSpPr>
          <p:spPr>
            <a:xfrm>
              <a:off x="3828873" y="3505200"/>
              <a:ext cx="118083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01.01</a:t>
              </a:r>
              <a:br>
                <a:rPr lang="en-US" dirty="0" smtClean="0"/>
              </a:br>
              <a:r>
                <a:rPr lang="en-US" dirty="0" smtClean="0"/>
                <a:t>Step 01.02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18" idx="3"/>
          </p:cNvCxnSpPr>
          <p:nvPr/>
        </p:nvCxnSpPr>
        <p:spPr>
          <a:xfrm>
            <a:off x="4441945" y="2122134"/>
            <a:ext cx="899678" cy="453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060666" y="1566756"/>
            <a:ext cx="721134" cy="43069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60666" y="2287955"/>
            <a:ext cx="721134" cy="21930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4" idx="3"/>
          </p:cNvCxnSpPr>
          <p:nvPr/>
        </p:nvCxnSpPr>
        <p:spPr>
          <a:xfrm flipV="1">
            <a:off x="4440493" y="4805771"/>
            <a:ext cx="817307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50521" y="6165273"/>
            <a:ext cx="21897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800600" y="3879270"/>
            <a:ext cx="1828800" cy="1828800"/>
            <a:chOff x="3523385" y="2362200"/>
            <a:chExt cx="1828800" cy="1828800"/>
          </a:xfrm>
          <a:noFill/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73" name="TextBox 72"/>
            <p:cNvSpPr txBox="1"/>
            <p:nvPr/>
          </p:nvSpPr>
          <p:spPr>
            <a:xfrm>
              <a:off x="3953568" y="3505200"/>
              <a:ext cx="1180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02.01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099691" y="1134751"/>
            <a:ext cx="689804" cy="838064"/>
            <a:chOff x="7037545" y="3261242"/>
            <a:chExt cx="689804" cy="838064"/>
          </a:xfrm>
          <a:noFill/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987393" y="2003943"/>
            <a:ext cx="914400" cy="1023272"/>
            <a:chOff x="6718589" y="2551194"/>
            <a:chExt cx="914400" cy="1023272"/>
          </a:xfrm>
          <a:noFill/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89" y="2551194"/>
              <a:ext cx="914400" cy="914400"/>
            </a:xfrm>
            <a:prstGeom prst="rect">
              <a:avLst/>
            </a:prstGeom>
            <a:grpFill/>
          </p:spPr>
        </p:pic>
        <p:sp>
          <p:nvSpPr>
            <p:cNvPr id="77" name="TextBox 76"/>
            <p:cNvSpPr txBox="1"/>
            <p:nvPr/>
          </p:nvSpPr>
          <p:spPr>
            <a:xfrm>
              <a:off x="6791742" y="3205134"/>
              <a:ext cx="7602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Graph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099691" y="5857080"/>
            <a:ext cx="689804" cy="838064"/>
            <a:chOff x="7037545" y="3261242"/>
            <a:chExt cx="689804" cy="838064"/>
          </a:xfrm>
          <a:noFill/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6060666" y="4834252"/>
            <a:ext cx="679570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088392" y="4426525"/>
            <a:ext cx="760208" cy="811906"/>
            <a:chOff x="6658198" y="4369694"/>
            <a:chExt cx="760208" cy="811906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6658198" y="4812268"/>
              <a:ext cx="7602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Graph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502" y="4369694"/>
              <a:ext cx="609600" cy="485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" name="TextBox 2047"/>
          <p:cNvSpPr txBox="1"/>
          <p:nvPr/>
        </p:nvSpPr>
        <p:spPr>
          <a:xfrm>
            <a:off x="1343890" y="0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Datasets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3276600" y="4465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Main Branch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75856" y="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9381"/>
            <a:ext cx="3143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01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467857"/>
            <a:ext cx="4267200" cy="211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at1 &lt;- read.csv( “./Data/Data1.csv” 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at2 &lt;- read.csv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“./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Data/Data2.csv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read data from your Data folder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merge1 &lt;- merge( dat1, dat2 )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do not need to write merge1 as a new # data set – it exists in memory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0087" y="2484942"/>
            <a:ext cx="737574" cy="860301"/>
            <a:chOff x="2436668" y="1704975"/>
            <a:chExt cx="737574" cy="860301"/>
          </a:xfrm>
          <a:noFill/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087" y="3602189"/>
            <a:ext cx="737574" cy="860301"/>
            <a:chOff x="2436668" y="1704975"/>
            <a:chExt cx="737574" cy="860301"/>
          </a:xfrm>
          <a:noFill/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Data2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75603" y="1888329"/>
            <a:ext cx="1828800" cy="1828800"/>
            <a:chOff x="3523385" y="2362200"/>
            <a:chExt cx="1828800" cy="1828800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12" name="TextBox 11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05786" y="3726880"/>
            <a:ext cx="913776" cy="860301"/>
            <a:chOff x="2298118" y="1704975"/>
            <a:chExt cx="913776" cy="860301"/>
          </a:xfrm>
          <a:noFill/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298118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342844" y="3031329"/>
            <a:ext cx="1459927" cy="86137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1342844" y="2775455"/>
            <a:ext cx="1459927" cy="2727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>
            <a:off x="3162292" y="3308087"/>
            <a:ext cx="12389" cy="41879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087" y="51816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 does not alter data that is held in memory, so unless you over-write your original data it will not be changed.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4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02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467857"/>
            <a:ext cx="4267200" cy="1944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ource( “Step 01.R”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loads the data from Step 01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merge1 now in memory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dat3 &lt;- read.csv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“./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Data/Data3.csv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merge2 &lt;- merge( merge1, dat3 )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81090" y="2404808"/>
            <a:ext cx="1828800" cy="1828800"/>
            <a:chOff x="3523385" y="2362200"/>
            <a:chExt cx="1828800" cy="1828800"/>
          </a:xfrm>
          <a:noFill/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14929" y="1728759"/>
            <a:ext cx="913776" cy="860301"/>
            <a:chOff x="2298118" y="1704975"/>
            <a:chExt cx="913776" cy="860301"/>
          </a:xfrm>
          <a:noFill/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298118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6891" y="3020017"/>
            <a:ext cx="737574" cy="860301"/>
            <a:chOff x="2436668" y="1704975"/>
            <a:chExt cx="737574" cy="860301"/>
          </a:xfrm>
          <a:noFill/>
        </p:grpSpPr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436668" y="2195944"/>
              <a:ext cx="737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Data3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27332" y="4412397"/>
            <a:ext cx="913776" cy="860301"/>
            <a:chOff x="2311973" y="1704975"/>
            <a:chExt cx="913776" cy="860301"/>
          </a:xfrm>
          <a:noFill/>
        </p:grpSpPr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311973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Merge2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662304" y="2589060"/>
            <a:ext cx="1" cy="34914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0" idx="2"/>
          </p:cNvCxnSpPr>
          <p:nvPr/>
        </p:nvCxnSpPr>
        <p:spPr>
          <a:xfrm flipH="1">
            <a:off x="2695490" y="3917140"/>
            <a:ext cx="3656" cy="31646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829648" y="3310529"/>
            <a:ext cx="1482266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9200" y="491133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Note that you are not altering original data and not saving copies of new data sets.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3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01.01</a:t>
            </a: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9281" y="2918343"/>
            <a:ext cx="913776" cy="860301"/>
            <a:chOff x="2298118" y="1704975"/>
            <a:chExt cx="913776" cy="860301"/>
          </a:xfrm>
          <a:noFill/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298118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3607" y="2298992"/>
            <a:ext cx="1828800" cy="1828800"/>
            <a:chOff x="3523385" y="2362200"/>
            <a:chExt cx="1828800" cy="1828800"/>
          </a:xfrm>
          <a:noFill/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24" name="TextBox 23"/>
            <p:cNvSpPr txBox="1"/>
            <p:nvPr/>
          </p:nvSpPr>
          <p:spPr>
            <a:xfrm>
              <a:off x="3828873" y="3505200"/>
              <a:ext cx="1180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01.01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>
            <a:stCxn id="23" idx="1"/>
          </p:cNvCxnSpPr>
          <p:nvPr/>
        </p:nvCxnSpPr>
        <p:spPr>
          <a:xfrm>
            <a:off x="1013607" y="3213392"/>
            <a:ext cx="54102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73673" y="2607163"/>
            <a:ext cx="542680" cy="47700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73673" y="3374677"/>
            <a:ext cx="469527" cy="17318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91596" y="2138431"/>
            <a:ext cx="689804" cy="838064"/>
            <a:chOff x="7037545" y="3261242"/>
            <a:chExt cx="689804" cy="838064"/>
          </a:xfrm>
          <a:noFill/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6353" y="3082342"/>
            <a:ext cx="914400" cy="1023272"/>
            <a:chOff x="6718589" y="2551194"/>
            <a:chExt cx="914400" cy="1023272"/>
          </a:xfrm>
          <a:noFill/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89" y="2551194"/>
              <a:ext cx="914400" cy="914400"/>
            </a:xfrm>
            <a:prstGeom prst="rect">
              <a:avLst/>
            </a:prstGeom>
            <a:grpFill/>
          </p:spPr>
        </p:pic>
        <p:sp>
          <p:nvSpPr>
            <p:cNvPr id="33" name="TextBox 32"/>
            <p:cNvSpPr txBox="1"/>
            <p:nvPr/>
          </p:nvSpPr>
          <p:spPr>
            <a:xfrm>
              <a:off x="6791742" y="3205134"/>
              <a:ext cx="76020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Graph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191000" y="1828800"/>
            <a:ext cx="4662056" cy="3773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ource( “Step 01.R”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loads the data from Step 01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merge1 now in memory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ab.01 &lt;- table( x1, x2 )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tab.01,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file=“./Results/Table1.txt” )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pg( file=“./Results/Figure1.jpg” 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lot( x1, y1, main=“Figure 1” 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ev.off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results go in your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esults folder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as to not clutter your main folder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9281" y="4753827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Answers the perennial question, which data set did I use to create that table and why doesn’t it match what’s in the paper?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4147" y="4687165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http://www.informationisbeautiful.net/visualizations/million-lines-of-code/</a:t>
            </a:r>
          </a:p>
        </p:txBody>
      </p:sp>
      <p:pic>
        <p:nvPicPr>
          <p:cNvPr id="2050" name="Picture 2" descr="http://infobeautiful4.s3.amazonaws.com/2013/10/1276_Lines_of_code_Sep2015_F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12928" y="-1126927"/>
            <a:ext cx="2394345" cy="8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cap="all" dirty="0" smtClean="0">
                <a:latin typeface="Euphemia" panose="020B0503040102020104" pitchFamily="34" charset="0"/>
              </a:rPr>
              <a:t>Our world is complex</a:t>
            </a:r>
            <a:endParaRPr lang="en-US" cap="all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8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03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981200"/>
            <a:ext cx="5029200" cy="3254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ource( “Step 02.R”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the first line in Step 02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is source( “Step 01.R” 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so Step 01 will be executed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recursively by Step 02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m.01 &lt;- lm( merge2$y ~ merge2$x1 )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m.02 &lt;- lm( merge2$y ~ merge2$x2 )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table.01 &lt;-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mtable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“Model 1”=m.01,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“Model 2”=m.02 )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rite.mtable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mtable.01,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file=“./Results/Table 2.txt” 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6833" y="3083682"/>
            <a:ext cx="1828800" cy="1828800"/>
            <a:chOff x="3523385" y="2362200"/>
            <a:chExt cx="1828800" cy="1828800"/>
          </a:xfrm>
          <a:noFill/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385" y="2362200"/>
              <a:ext cx="1828800" cy="1828800"/>
            </a:xfrm>
            <a:prstGeom prst="rect">
              <a:avLst/>
            </a:prstGeom>
            <a:grpFill/>
          </p:spPr>
        </p:pic>
        <p:sp>
          <p:nvSpPr>
            <p:cNvPr id="36" name="TextBox 35"/>
            <p:cNvSpPr txBox="1"/>
            <p:nvPr/>
          </p:nvSpPr>
          <p:spPr>
            <a:xfrm>
              <a:off x="4022843" y="3505200"/>
              <a:ext cx="8890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Step 03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3274" y="2348071"/>
            <a:ext cx="913776" cy="860301"/>
            <a:chOff x="2311973" y="1704975"/>
            <a:chExt cx="913776" cy="860301"/>
          </a:xfrm>
          <a:noFill/>
        </p:grpSpPr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704975"/>
              <a:ext cx="504825" cy="581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311973" y="2195944"/>
              <a:ext cx="9137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Merge2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1308246" y="3208372"/>
            <a:ext cx="9131" cy="33251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3"/>
          </p:cNvCxnSpPr>
          <p:nvPr/>
        </p:nvCxnSpPr>
        <p:spPr>
          <a:xfrm flipV="1">
            <a:off x="1690754" y="3998082"/>
            <a:ext cx="554879" cy="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370324" y="3674713"/>
            <a:ext cx="689804" cy="838064"/>
            <a:chOff x="7037545" y="3261242"/>
            <a:chExt cx="689804" cy="838064"/>
          </a:xfrm>
          <a:noFill/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8000"/>
                      </a14:imgEffect>
                      <a14:imgEffect>
                        <a14:colorTemperature colorTemp="862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640" y="3261242"/>
              <a:ext cx="548640" cy="556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7037545" y="3729974"/>
              <a:ext cx="6898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Table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4800" y="5105400"/>
            <a:ext cx="3698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Recursive calls to the main branch data steps ensures that any changes in your files are properly propagated. This is hugely important in bug-squashing efforts.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17638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(a) Industry Average: "about 15 - 50 errors per 1000 lines of </a:t>
            </a:r>
            <a:r>
              <a:rPr lang="en-US" dirty="0" smtClean="0">
                <a:latin typeface="Calibri Light" panose="020F0302020204030204" pitchFamily="34" charset="0"/>
              </a:rPr>
              <a:t>delivered code</a:t>
            </a:r>
            <a:r>
              <a:rPr lang="en-US" dirty="0">
                <a:latin typeface="Calibri Light" panose="020F0302020204030204" pitchFamily="34" charset="0"/>
              </a:rPr>
              <a:t>." He further says this is usually representative of code that has </a:t>
            </a:r>
            <a:r>
              <a:rPr lang="en-US" dirty="0" smtClean="0">
                <a:latin typeface="Calibri Light" panose="020F0302020204030204" pitchFamily="34" charset="0"/>
              </a:rPr>
              <a:t>some level </a:t>
            </a:r>
            <a:r>
              <a:rPr lang="en-US" dirty="0">
                <a:latin typeface="Calibri Light" panose="020F0302020204030204" pitchFamily="34" charset="0"/>
              </a:rPr>
              <a:t>of structured programming behind it, but probably includes a mix </a:t>
            </a:r>
            <a:r>
              <a:rPr lang="en-US" dirty="0" smtClean="0">
                <a:latin typeface="Calibri Light" panose="020F0302020204030204" pitchFamily="34" charset="0"/>
              </a:rPr>
              <a:t>of coding </a:t>
            </a:r>
            <a:r>
              <a:rPr lang="en-US" dirty="0">
                <a:latin typeface="Calibri Light" panose="020F0302020204030204" pitchFamily="34" charset="0"/>
              </a:rPr>
              <a:t>techniques.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(b) Microsoft Applications: "about 10 - 20 defects per 1000 lines of </a:t>
            </a:r>
            <a:r>
              <a:rPr lang="en-US" dirty="0" smtClean="0">
                <a:latin typeface="Calibri Light" panose="020F0302020204030204" pitchFamily="34" charset="0"/>
              </a:rPr>
              <a:t>code during </a:t>
            </a:r>
            <a:r>
              <a:rPr lang="en-US" dirty="0">
                <a:latin typeface="Calibri Light" panose="020F0302020204030204" pitchFamily="34" charset="0"/>
              </a:rPr>
              <a:t>in-house testing, and 0.5 defect per KLOC (KLOC IS CALLED AS 1000 lines of code) in </a:t>
            </a:r>
            <a:r>
              <a:rPr lang="en-US" dirty="0" smtClean="0">
                <a:latin typeface="Calibri Light" panose="020F0302020204030204" pitchFamily="34" charset="0"/>
              </a:rPr>
              <a:t>released product </a:t>
            </a:r>
            <a:r>
              <a:rPr lang="en-US" dirty="0">
                <a:latin typeface="Calibri Light" panose="020F0302020204030204" pitchFamily="34" charset="0"/>
              </a:rPr>
              <a:t>(Moore 1992)." He attributes this to a combination of </a:t>
            </a:r>
            <a:r>
              <a:rPr lang="en-US" dirty="0" smtClean="0">
                <a:latin typeface="Calibri Light" panose="020F0302020204030204" pitchFamily="34" charset="0"/>
              </a:rPr>
              <a:t>code-reading techniques </a:t>
            </a:r>
            <a:r>
              <a:rPr lang="en-US" dirty="0">
                <a:latin typeface="Calibri Light" panose="020F0302020204030204" pitchFamily="34" charset="0"/>
              </a:rPr>
              <a:t>and independent testing (discussed further in another chapter </a:t>
            </a:r>
            <a:r>
              <a:rPr lang="en-US" dirty="0" smtClean="0">
                <a:latin typeface="Calibri Light" panose="020F0302020204030204" pitchFamily="34" charset="0"/>
              </a:rPr>
              <a:t>of his </a:t>
            </a:r>
            <a:r>
              <a:rPr lang="en-US" dirty="0">
                <a:latin typeface="Calibri Light" panose="020F0302020204030204" pitchFamily="34" charset="0"/>
              </a:rPr>
              <a:t>book).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(c) "Harlan Mills pioneered 'cleanroom development', a technique that </a:t>
            </a:r>
            <a:r>
              <a:rPr lang="en-US" dirty="0" smtClean="0">
                <a:latin typeface="Calibri Light" panose="020F0302020204030204" pitchFamily="34" charset="0"/>
              </a:rPr>
              <a:t>has been </a:t>
            </a:r>
            <a:r>
              <a:rPr lang="en-US" dirty="0">
                <a:latin typeface="Calibri Light" panose="020F0302020204030204" pitchFamily="34" charset="0"/>
              </a:rPr>
              <a:t>able to achieve rates as low as 3 defects per 1000 lines of code </a:t>
            </a:r>
            <a:r>
              <a:rPr lang="en-US" dirty="0" smtClean="0">
                <a:latin typeface="Calibri Light" panose="020F0302020204030204" pitchFamily="34" charset="0"/>
              </a:rPr>
              <a:t>during in-house </a:t>
            </a:r>
            <a:r>
              <a:rPr lang="en-US" dirty="0">
                <a:latin typeface="Calibri Light" panose="020F0302020204030204" pitchFamily="34" charset="0"/>
              </a:rPr>
              <a:t>testing and 0.1 defect per 1000 lines of code in released </a:t>
            </a:r>
            <a:r>
              <a:rPr lang="en-US" dirty="0" smtClean="0">
                <a:latin typeface="Calibri Light" panose="020F0302020204030204" pitchFamily="34" charset="0"/>
              </a:rPr>
              <a:t>product (Cobb </a:t>
            </a:r>
            <a:r>
              <a:rPr lang="en-US" dirty="0">
                <a:latin typeface="Calibri Light" panose="020F0302020204030204" pitchFamily="34" charset="0"/>
              </a:rPr>
              <a:t>and Mills 1990). A few projects - for example, the </a:t>
            </a:r>
            <a:r>
              <a:rPr lang="en-US" dirty="0" smtClean="0">
                <a:latin typeface="Calibri Light" panose="020F0302020204030204" pitchFamily="34" charset="0"/>
              </a:rPr>
              <a:t>space-shuttle software </a:t>
            </a:r>
            <a:r>
              <a:rPr lang="en-US" dirty="0">
                <a:latin typeface="Calibri Light" panose="020F0302020204030204" pitchFamily="34" charset="0"/>
              </a:rPr>
              <a:t>- have achieved a level of 0 defects in 500,000 lines of code </a:t>
            </a:r>
            <a:r>
              <a:rPr lang="en-US" dirty="0" smtClean="0">
                <a:latin typeface="Calibri Light" panose="020F0302020204030204" pitchFamily="34" charset="0"/>
              </a:rPr>
              <a:t>using a </a:t>
            </a:r>
            <a:r>
              <a:rPr lang="en-US" dirty="0">
                <a:latin typeface="Calibri Light" panose="020F0302020204030204" pitchFamily="34" charset="0"/>
              </a:rPr>
              <a:t>system of format development methods, peer reviews, and </a:t>
            </a:r>
            <a:r>
              <a:rPr lang="en-US" dirty="0" smtClean="0">
                <a:latin typeface="Calibri Light" panose="020F0302020204030204" pitchFamily="34" charset="0"/>
              </a:rPr>
              <a:t>statistical testing</a:t>
            </a:r>
            <a:r>
              <a:rPr lang="en-US" dirty="0">
                <a:latin typeface="Calibri Light" panose="020F0302020204030204" pitchFamily="34" charset="0"/>
              </a:rPr>
              <a:t>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Euphemia" panose="020B0503040102020104" pitchFamily="34" charset="0"/>
              </a:rPr>
              <a:t>Bug infestations: typical error rates</a:t>
            </a:r>
            <a:endParaRPr lang="en-US" cap="all" dirty="0">
              <a:latin typeface="Euphemia" panose="020B05030401020201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832" y="5791200"/>
            <a:ext cx="8077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http://www.mayerdan.com/ruby/2012/11/11/bugs-per-line-of-code-ratio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McConnell, S. (2004). </a:t>
            </a:r>
            <a:r>
              <a:rPr lang="en-US" sz="1600" i="1" dirty="0"/>
              <a:t>Code complete</a:t>
            </a:r>
            <a:r>
              <a:rPr lang="en-US" sz="1600" dirty="0"/>
              <a:t>. Pearson Education.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784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Euphemia" panose="020B0503040102020104" pitchFamily="34" charset="0"/>
              </a:rPr>
              <a:t>Bug infestations: typical error rates</a:t>
            </a:r>
            <a:endParaRPr lang="en-US" cap="all" dirty="0">
              <a:latin typeface="Euphemia" panose="020B05030401020201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133600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When is the last time you got a 100% on a difficult math assignment?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Just because your code runs and produces results, does not mean bugs do not exist.</a:t>
            </a: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smtClean="0">
                <a:latin typeface="Calibri Light" panose="020F0302020204030204" pitchFamily="34" charset="0"/>
              </a:rPr>
              <a:t>How can we minimize error in our computer code?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092" y="846138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http://isteve.blogspot.com/2005/11/freakonomics-fiasco-summarized.html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Response: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>
                <a:hlinkClick r:id="rId4"/>
              </a:rPr>
              <a:t>http://freakonomics.com/2005/05/15/abortion-and-crime-who-should-you-believe/</a:t>
            </a:r>
            <a:r>
              <a:rPr lang="en-US" sz="1600" dirty="0"/>
              <a:t> 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cap="all" dirty="0" smtClean="0">
                <a:latin typeface="Euphemia" panose="020B0503040102020104" pitchFamily="34" charset="0"/>
              </a:rPr>
              <a:t>The </a:t>
            </a:r>
            <a:r>
              <a:rPr lang="en-US" cap="all" dirty="0" err="1" smtClean="0">
                <a:latin typeface="Euphemia" panose="020B0503040102020104" pitchFamily="34" charset="0"/>
              </a:rPr>
              <a:t>freakanomics</a:t>
            </a:r>
            <a:r>
              <a:rPr lang="en-US" cap="all" dirty="0" smtClean="0">
                <a:latin typeface="Euphemia" panose="020B0503040102020104" pitchFamily="34" charset="0"/>
              </a:rPr>
              <a:t> fiasco</a:t>
            </a:r>
            <a:endParaRPr lang="en-US" cap="all" dirty="0">
              <a:latin typeface="Euphemia" panose="020B0503040102020104" pitchFamily="34" charset="0"/>
            </a:endParaRPr>
          </a:p>
        </p:txBody>
      </p:sp>
      <p:pic>
        <p:nvPicPr>
          <p:cNvPr id="6146" name="Picture 2" descr="http://granitegrok.com/Freakonomics_Graphic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495800" cy="35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6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cap="all" dirty="0">
                <a:latin typeface="Euphemia" panose="020B0503040102020104" pitchFamily="34" charset="0"/>
              </a:rPr>
              <a:t>Growth in a Time of Debt: </a:t>
            </a:r>
            <a:r>
              <a:rPr lang="en-US" cap="all" dirty="0" smtClean="0">
                <a:latin typeface="Euphemia" panose="020B0503040102020104" pitchFamily="34" charset="0"/>
              </a:rPr>
              <a:t/>
            </a:r>
            <a:br>
              <a:rPr lang="en-US" cap="all" dirty="0" smtClean="0">
                <a:latin typeface="Euphemia" panose="020B0503040102020104" pitchFamily="34" charset="0"/>
              </a:rPr>
            </a:br>
            <a:r>
              <a:rPr lang="en-US" cap="all" dirty="0" smtClean="0">
                <a:latin typeface="Euphemia" panose="020B0503040102020104" pitchFamily="34" charset="0"/>
              </a:rPr>
              <a:t>the Reinhart </a:t>
            </a:r>
            <a:r>
              <a:rPr lang="en-US" cap="all" dirty="0">
                <a:latin typeface="Euphemia" panose="020B0503040102020104" pitchFamily="34" charset="0"/>
              </a:rPr>
              <a:t>&amp; Rogoff Controversy</a:t>
            </a:r>
          </a:p>
        </p:txBody>
      </p:sp>
      <p:sp>
        <p:nvSpPr>
          <p:cNvPr id="3" name="Rectangle 2"/>
          <p:cNvSpPr/>
          <p:nvPr/>
        </p:nvSpPr>
        <p:spPr>
          <a:xfrm>
            <a:off x="996521" y="4648200"/>
            <a:ext cx="7667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http://www.newyorker.com/news/john-cassidy/the-reinhart-and-rogoff-controversy-a-summing-up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Holy Coding Error, Batman: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http://krugman.blogs.nytimes.com/2013/04/16/holy-coding-error-batman/?_r=0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http://www.bloomberg.com/bw/articles/2013-04-18/faq-reinhart-rogoff-and-the-excel-error-that-changed-history</a:t>
            </a:r>
            <a:endParaRPr lang="en-US" sz="1400" dirty="0"/>
          </a:p>
        </p:txBody>
      </p:sp>
      <p:pic>
        <p:nvPicPr>
          <p:cNvPr id="5122" name="Picture 2" descr="https://jmeblommaert.files.wordpress.com/2013/04/getimg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524000"/>
            <a:ext cx="67532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05000"/>
            <a:ext cx="746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A4A4A"/>
                </a:solidFill>
                <a:latin typeface="Calibri Light" panose="020F0302020204030204" pitchFamily="34" charset="0"/>
              </a:rPr>
              <a:t>A few years ago scientists at Amgen, an American drug company, tried to replicate 53 studies that they considered landmarks in the basic science of cancer, often co-operating closely with the original researchers to ensure that their experimental technique matched the one used first time round. According to a piece they wrote last year in </a:t>
            </a:r>
            <a:r>
              <a:rPr lang="en-US" sz="1600" i="1" dirty="0">
                <a:solidFill>
                  <a:srgbClr val="4A4A4A"/>
                </a:solidFill>
                <a:latin typeface="Calibri Light" panose="020F0302020204030204" pitchFamily="34" charset="0"/>
              </a:rPr>
              <a:t>Nature</a:t>
            </a:r>
            <a:r>
              <a:rPr lang="en-US" sz="1600" dirty="0">
                <a:solidFill>
                  <a:srgbClr val="4A4A4A"/>
                </a:solidFill>
                <a:latin typeface="Calibri Light" panose="020F0302020204030204" pitchFamily="34" charset="0"/>
              </a:rPr>
              <a:t>, a leading scientific journal, they were able to reproduce the original results in just six</a:t>
            </a:r>
            <a:r>
              <a:rPr lang="en-US" sz="1600" dirty="0" smtClean="0">
                <a:solidFill>
                  <a:srgbClr val="4A4A4A"/>
                </a:solidFill>
                <a:latin typeface="Calibri Light" panose="020F0302020204030204" pitchFamily="34" charset="0"/>
              </a:rPr>
              <a:t>.</a:t>
            </a:r>
          </a:p>
          <a:p>
            <a:endParaRPr lang="en-US" sz="1600" dirty="0" smtClean="0">
              <a:solidFill>
                <a:srgbClr val="4A4A4A"/>
              </a:solidFill>
              <a:latin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</a:rPr>
              <a:t>http://www.economist.com/news/briefing/21588057-scientists-think-science-self-correcting-alarming-degree-it-not-trouble</a:t>
            </a:r>
          </a:p>
          <a:p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cap="all" dirty="0" smtClean="0">
                <a:latin typeface="Euphemia" panose="020B0503040102020104" pitchFamily="34" charset="0"/>
              </a:rPr>
              <a:t>Replication of ground-breaking </a:t>
            </a:r>
            <a:br>
              <a:rPr lang="en-US" cap="all" dirty="0" smtClean="0">
                <a:latin typeface="Euphemia" panose="020B0503040102020104" pitchFamily="34" charset="0"/>
              </a:rPr>
            </a:br>
            <a:r>
              <a:rPr lang="en-US" cap="all" dirty="0" smtClean="0">
                <a:latin typeface="Euphemia" panose="020B0503040102020104" pitchFamily="34" charset="0"/>
              </a:rPr>
              <a:t>scientific research</a:t>
            </a:r>
            <a:endParaRPr lang="en-US" cap="all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your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870</Words>
  <Application>Microsoft Office PowerPoint</Application>
  <PresentationFormat>On-screen Show (4:3)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Brush Script MT</vt:lpstr>
      <vt:lpstr>Calibri</vt:lpstr>
      <vt:lpstr>Calibri Light</vt:lpstr>
      <vt:lpstr>Courier New</vt:lpstr>
      <vt:lpstr>Euphemia</vt:lpstr>
      <vt:lpstr>Times New Roman</vt:lpstr>
      <vt:lpstr>Office Theme</vt:lpstr>
      <vt:lpstr>Project management  for data analysis</vt:lpstr>
      <vt:lpstr>PowerPoint Presentation</vt:lpstr>
      <vt:lpstr>Bug infestations: typical error rates</vt:lpstr>
      <vt:lpstr>Bug infestations: typical error rates</vt:lpstr>
      <vt:lpstr>PowerPoint Presentation</vt:lpstr>
      <vt:lpstr>PowerPoint Presentation</vt:lpstr>
      <vt:lpstr>PowerPoint Presentation</vt:lpstr>
      <vt:lpstr>Project management</vt:lpstr>
      <vt:lpstr>Organizing your project</vt:lpstr>
      <vt:lpstr>PowerPoint Presentation</vt:lpstr>
      <vt:lpstr>PowerPoint Presentation</vt:lpstr>
      <vt:lpstr>PowerPoint Presentation</vt:lpstr>
      <vt:lpstr>PowerPoint Presentation</vt:lpstr>
      <vt:lpstr>Recursive Scripts</vt:lpstr>
      <vt:lpstr>PowerPoint Presentation</vt:lpstr>
      <vt:lpstr>PowerPoint Presentation</vt:lpstr>
      <vt:lpstr>Step 01</vt:lpstr>
      <vt:lpstr>Step 02</vt:lpstr>
      <vt:lpstr>Step 01.01</vt:lpstr>
      <vt:lpstr>Step 03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jdlecy</cp:lastModifiedBy>
  <cp:revision>54</cp:revision>
  <dcterms:created xsi:type="dcterms:W3CDTF">2013-05-09T19:57:24Z</dcterms:created>
  <dcterms:modified xsi:type="dcterms:W3CDTF">2015-12-03T17:16:36Z</dcterms:modified>
</cp:coreProperties>
</file>