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3" r:id="rId2"/>
    <p:sldId id="304" r:id="rId3"/>
    <p:sldId id="337" r:id="rId4"/>
    <p:sldId id="335" r:id="rId5"/>
  </p:sldIdLst>
  <p:sldSz cx="9144000" cy="6858000" type="screen4x3"/>
  <p:notesSz cx="6797675" cy="9926638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96"/>
    <a:srgbClr val="E9EDF4"/>
    <a:srgbClr val="DCF832"/>
    <a:srgbClr val="8B9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278" autoAdjust="0"/>
  </p:normalViewPr>
  <p:slideViewPr>
    <p:cSldViewPr showGuides="1">
      <p:cViewPr varScale="1">
        <p:scale>
          <a:sx n="84" d="100"/>
          <a:sy n="84" d="100"/>
        </p:scale>
        <p:origin x="138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-3870" y="-1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BD26D04-380B-472F-8588-45CA12C7E3CB}" type="datetimeFigureOut">
              <a:rPr lang="en-US"/>
              <a:pPr>
                <a:defRPr/>
              </a:pPr>
              <a:t>4/28/2019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1D40568-4522-4CFE-86C5-E12982731B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270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6D4A634-B1EA-455B-A1E8-214740B01238}" type="datetimeFigureOut">
              <a:rPr lang="en-US"/>
              <a:pPr>
                <a:defRPr/>
              </a:pPr>
              <a:t>4/28/2019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4A3C109-1CD8-4119-8EC4-7B8CD5520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433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ko-KR">
              <a:ea typeface="굴림" charset="-127"/>
            </a:endParaRPr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EE03CB-C242-45E6-A220-656AA0F9CE7F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5484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날짜 개체 틀 11"/>
          <p:cNvSpPr>
            <a:spLocks noGrp="1"/>
          </p:cNvSpPr>
          <p:nvPr>
            <p:ph type="dt" sz="half" idx="10"/>
          </p:nvPr>
        </p:nvSpPr>
        <p:spPr>
          <a:xfrm>
            <a:off x="4598640" y="6559212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500063" y="2643188"/>
            <a:ext cx="8215312" cy="460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95288" y="6308725"/>
            <a:ext cx="828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928800"/>
            <a:ext cx="7772400" cy="20016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58000" y="3214800"/>
            <a:ext cx="6400800" cy="17532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3500438" y="6364288"/>
            <a:ext cx="2133600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2D9F95B-4110-41AB-AD65-4A43C9B933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7" name="Picture 3" descr="C:\Users\user\Desktop\U.I.BS시그니처모음\2. BS 모음\JPG\UST U.I. 메인 시그니처 B (투명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97772" y="6395060"/>
            <a:ext cx="1785950" cy="337882"/>
          </a:xfrm>
          <a:prstGeom prst="rect">
            <a:avLst/>
          </a:prstGeom>
          <a:noFill/>
        </p:spPr>
      </p:pic>
      <p:sp>
        <p:nvSpPr>
          <p:cNvPr id="11" name="바닥글 개체 틀 4"/>
          <p:cNvSpPr>
            <a:spLocks noGrp="1"/>
          </p:cNvSpPr>
          <p:nvPr>
            <p:ph type="ftr" sz="quarter" idx="12"/>
          </p:nvPr>
        </p:nvSpPr>
        <p:spPr>
          <a:xfrm>
            <a:off x="2627784" y="6564337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026" name="그림 1" descr="cid:image001.png@01CBC79D.9799C0E0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69327" y="6337652"/>
            <a:ext cx="171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028FA-4ADA-4BB6-9CC8-A3C39EBEDE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9E5FA-1B36-4F6C-89CB-6823A21D6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B2791-9BB7-4CBF-BF97-79D449542A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395288" y="6308725"/>
            <a:ext cx="828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4000"/>
            <a:ext cx="9144000" cy="644400"/>
          </a:xfrm>
          <a:solidFill>
            <a:schemeClr val="accent1"/>
          </a:solidFill>
        </p:spPr>
        <p:txBody>
          <a:bodyPr>
            <a:noAutofit/>
          </a:bodyPr>
          <a:lstStyle>
            <a:lvl1pPr marL="360000" algn="l">
              <a:defRPr sz="3000">
                <a:solidFill>
                  <a:schemeClr val="bg1"/>
                </a:solidFill>
                <a:latin typeface="+mj-ea"/>
                <a:ea typeface="+mj-ea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0000" y="928670"/>
            <a:ext cx="8588280" cy="5357850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000"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buClr>
                <a:schemeClr val="accent1"/>
              </a:buClr>
              <a:defRPr sz="1800"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buClr>
                <a:schemeClr val="accent1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buClr>
                <a:schemeClr val="accent1"/>
              </a:buClr>
              <a:buFont typeface="맑은 고딕" pitchFamily="50" charset="-127"/>
              <a:buChar char="+"/>
              <a:defRPr sz="14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3500438" y="6364288"/>
            <a:ext cx="2133600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2D9F95B-4110-41AB-AD65-4A43C9B933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4" name="Picture 3" descr="C:\Users\user\Desktop\U.I.BS시그니처모음\2. BS 모음\JPG\UST U.I. 메인 시그니처 B (투명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97772" y="6395060"/>
            <a:ext cx="1785950" cy="337882"/>
          </a:xfrm>
          <a:prstGeom prst="rect">
            <a:avLst/>
          </a:prstGeom>
          <a:noFill/>
        </p:spPr>
      </p:pic>
      <p:pic>
        <p:nvPicPr>
          <p:cNvPr id="10" name="그림 1" descr="cid:image001.png@01CBC79D.9799C0E0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69327" y="6337652"/>
            <a:ext cx="171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날짜 개체 틀 11"/>
          <p:cNvSpPr txBox="1">
            <a:spLocks/>
          </p:cNvSpPr>
          <p:nvPr userDrawn="1"/>
        </p:nvSpPr>
        <p:spPr>
          <a:xfrm>
            <a:off x="4598640" y="655921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 latinLnBrk="0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1302B8F5-C472-4B15-A5E5-ECD831151DCD}" type="datetime1">
              <a:rPr lang="ko-KR" altLang="en-US" smtClean="0"/>
              <a:pPr>
                <a:defRPr/>
              </a:pPr>
              <a:t>2019-04-28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409575" y="6308725"/>
            <a:ext cx="828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3500438" y="6364288"/>
            <a:ext cx="2133600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2D9F95B-4110-41AB-AD65-4A43C9B933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0" y="144000"/>
            <a:ext cx="9144000" cy="644400"/>
          </a:xfrm>
          <a:solidFill>
            <a:schemeClr val="accent1"/>
          </a:solidFill>
        </p:spPr>
        <p:txBody>
          <a:bodyPr>
            <a:noAutofit/>
          </a:bodyPr>
          <a:lstStyle>
            <a:lvl1pPr marL="360000" algn="l">
              <a:defRPr sz="3000">
                <a:solidFill>
                  <a:schemeClr val="bg1"/>
                </a:solidFill>
                <a:latin typeface="+mj-ea"/>
                <a:ea typeface="+mj-ea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pic>
        <p:nvPicPr>
          <p:cNvPr id="15" name="Picture 3" descr="C:\Users\user\Desktop\U.I.BS시그니처모음\2. BS 모음\JPG\UST U.I. 메인 시그니처 B (투명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97772" y="6395060"/>
            <a:ext cx="1785950" cy="337882"/>
          </a:xfrm>
          <a:prstGeom prst="rect">
            <a:avLst/>
          </a:prstGeom>
          <a:noFill/>
        </p:spPr>
      </p:pic>
      <p:pic>
        <p:nvPicPr>
          <p:cNvPr id="16" name="그림 1" descr="cid:image001.png@01CBC79D.9799C0E0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69327" y="6337652"/>
            <a:ext cx="171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251520" y="980728"/>
            <a:ext cx="4157984" cy="5184576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000"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buClr>
                <a:schemeClr val="accent1"/>
              </a:buClr>
              <a:defRPr sz="1800"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buClr>
                <a:schemeClr val="accent1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buClr>
                <a:schemeClr val="accent1"/>
              </a:buClr>
              <a:buFont typeface="맑은 고딕" pitchFamily="50" charset="-127"/>
              <a:buChar char="+"/>
              <a:defRPr sz="14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7" name="내용 개체 틀 2"/>
          <p:cNvSpPr>
            <a:spLocks noGrp="1"/>
          </p:cNvSpPr>
          <p:nvPr>
            <p:ph idx="14"/>
          </p:nvPr>
        </p:nvSpPr>
        <p:spPr>
          <a:xfrm>
            <a:off x="4726029" y="980728"/>
            <a:ext cx="4157984" cy="5184576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2000"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buClr>
                <a:schemeClr val="accent1"/>
              </a:buClr>
              <a:defRPr sz="1800"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buClr>
                <a:schemeClr val="accent1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buClr>
                <a:schemeClr val="accent1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buClr>
                <a:schemeClr val="accent1"/>
              </a:buClr>
              <a:buFont typeface="맑은 고딕" pitchFamily="50" charset="-127"/>
              <a:buChar char="+"/>
              <a:defRPr sz="14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8" name="날짜 개체 틀 11"/>
          <p:cNvSpPr txBox="1">
            <a:spLocks/>
          </p:cNvSpPr>
          <p:nvPr userDrawn="1"/>
        </p:nvSpPr>
        <p:spPr>
          <a:xfrm>
            <a:off x="4598640" y="655921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 latinLnBrk="0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1302B8F5-C472-4B15-A5E5-ECD831151DCD}" type="datetime1">
              <a:rPr lang="ko-KR" altLang="en-US" smtClean="0"/>
              <a:pPr>
                <a:defRPr/>
              </a:pPr>
              <a:t>2019-04-28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83568" y="2564904"/>
            <a:ext cx="7772400" cy="1362075"/>
          </a:xfrm>
        </p:spPr>
        <p:txBody>
          <a:bodyPr anchor="t"/>
          <a:lstStyle>
            <a:lvl1pPr algn="ctr">
              <a:defRPr sz="4000" b="0" cap="all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idx="1"/>
          </p:nvPr>
        </p:nvSpPr>
        <p:spPr>
          <a:xfrm>
            <a:off x="683568" y="408905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409575" y="6308725"/>
            <a:ext cx="828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 descr="C:\Users\user\Desktop\U.I.BS시그니처모음\2. BS 모음\JPG\UST U.I. 메인 시그니처 B (투명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97772" y="6395060"/>
            <a:ext cx="1785950" cy="337882"/>
          </a:xfrm>
          <a:prstGeom prst="rect">
            <a:avLst/>
          </a:prstGeom>
          <a:noFill/>
        </p:spPr>
      </p:pic>
      <p:pic>
        <p:nvPicPr>
          <p:cNvPr id="12" name="그림 1" descr="cid:image001.png@01CBC79D.9799C0E0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69327" y="6337652"/>
            <a:ext cx="171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3500438" y="6364288"/>
            <a:ext cx="2133600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2D9F95B-4110-41AB-AD65-4A43C9B933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395536" y="3429000"/>
            <a:ext cx="828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날짜 개체 틀 11"/>
          <p:cNvSpPr txBox="1">
            <a:spLocks/>
          </p:cNvSpPr>
          <p:nvPr userDrawn="1"/>
        </p:nvSpPr>
        <p:spPr>
          <a:xfrm>
            <a:off x="4598640" y="655921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auto" latinLnBrk="0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1302B8F5-C472-4B15-A5E5-ECD831151DCD}" type="datetime1">
              <a:rPr lang="ko-KR" altLang="en-US" smtClean="0"/>
              <a:pPr>
                <a:defRPr/>
              </a:pPr>
              <a:t>2019-04-28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A1F5D-E01F-4333-ABAA-C7ED1618E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EBCBF-5E32-4E24-8444-32AE154F2D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7B4DB-595A-4424-9415-1B3A5FEC40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8095B-F38D-4251-9053-62ED2D69E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BF004-9F70-44CE-A8A5-7A16992434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kumimoji="0" sz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D6F3D9-A957-4096-B938-9BB8C002F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3" r:id="rId1"/>
    <p:sldLayoutId id="2147484364" r:id="rId2"/>
    <p:sldLayoutId id="2147484366" r:id="rId3"/>
    <p:sldLayoutId id="2147484365" r:id="rId4"/>
    <p:sldLayoutId id="2147484367" r:id="rId5"/>
    <p:sldLayoutId id="2147484368" r:id="rId6"/>
    <p:sldLayoutId id="2147484369" r:id="rId7"/>
    <p:sldLayoutId id="2147484370" r:id="rId8"/>
    <p:sldLayoutId id="2147484371" r:id="rId9"/>
    <p:sldLayoutId id="2147484372" r:id="rId10"/>
    <p:sldLayoutId id="2147484373" r:id="rId11"/>
    <p:sldLayoutId id="2147484374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맑은 고딕" pitchFamily="50" charset="-127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3851" y="928688"/>
            <a:ext cx="8215312" cy="2001837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Weekly Meeting</a:t>
            </a:r>
            <a:endParaRPr lang="en-US" sz="2000" b="1" dirty="0">
              <a:solidFill>
                <a:srgbClr val="00369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54188" y="3813175"/>
            <a:ext cx="6400800" cy="1754188"/>
          </a:xfrm>
        </p:spPr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Desalegn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Abebaw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Advisor Prof. Dr. Kim,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Hae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-Dong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Aerospace System Engineering</a:t>
            </a: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University of Science &amp; Technology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latin typeface="+mn-ea"/>
            </a:endParaRPr>
          </a:p>
        </p:txBody>
      </p:sp>
      <p:sp>
        <p:nvSpPr>
          <p:cNvPr id="14340" name="TextBox 6"/>
          <p:cNvSpPr txBox="1">
            <a:spLocks noChangeArrowheads="1"/>
          </p:cNvSpPr>
          <p:nvPr/>
        </p:nvSpPr>
        <p:spPr bwMode="auto">
          <a:xfrm>
            <a:off x="6467475" y="2924175"/>
            <a:ext cx="1655763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latinLnBrk="0"/>
            <a:r>
              <a:rPr kumimoji="0" lang="en-US" altLang="ko-KR" sz="2000" dirty="0" smtClean="0">
                <a:latin typeface="Calibri" pitchFamily="34" charset="0"/>
                <a:ea typeface="맑은 고딕" pitchFamily="50" charset="-127"/>
              </a:rPr>
              <a:t>2019. </a:t>
            </a:r>
            <a:r>
              <a:rPr kumimoji="0" lang="en-US" altLang="ko-KR" sz="2000" dirty="0" smtClean="0">
                <a:latin typeface="Calibri" pitchFamily="34" charset="0"/>
                <a:ea typeface="맑은 고딕" pitchFamily="50" charset="-127"/>
              </a:rPr>
              <a:t>04.29</a:t>
            </a:r>
            <a:endParaRPr kumimoji="0" lang="ko-KR" altLang="en-US" sz="2000" dirty="0">
              <a:latin typeface="Calibri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445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Preliminary Design Review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b="1" dirty="0" smtClean="0"/>
              <a:t>Flight Software Requirements</a:t>
            </a:r>
            <a:endParaRPr lang="en-US" sz="2400" b="1" dirty="0"/>
          </a:p>
          <a:p>
            <a:pPr algn="just"/>
            <a:endParaRPr lang="en-US" sz="1000" b="1" dirty="0" smtClean="0"/>
          </a:p>
          <a:p>
            <a:pPr algn="just"/>
            <a:r>
              <a:rPr lang="en-US" sz="2400" dirty="0"/>
              <a:t>FSW shall read Housekeeping telemetry </a:t>
            </a:r>
            <a:r>
              <a:rPr lang="en-US" sz="2400" dirty="0" smtClean="0"/>
              <a:t>from </a:t>
            </a:r>
            <a:r>
              <a:rPr lang="en-US" sz="2400" dirty="0"/>
              <a:t>other subsystems according to the </a:t>
            </a:r>
            <a:r>
              <a:rPr lang="en-US" sz="2400" dirty="0" smtClean="0"/>
              <a:t>needs </a:t>
            </a:r>
            <a:r>
              <a:rPr lang="en-US" sz="2400" dirty="0"/>
              <a:t>of those </a:t>
            </a:r>
            <a:r>
              <a:rPr lang="en-US" sz="2400" dirty="0" smtClean="0"/>
              <a:t>systems </a:t>
            </a:r>
            <a:r>
              <a:rPr lang="en-US" sz="2400" dirty="0"/>
              <a:t>f</a:t>
            </a:r>
            <a:r>
              <a:rPr lang="en-US" sz="2400" dirty="0" smtClean="0"/>
              <a:t>or monitoring satellite </a:t>
            </a:r>
            <a:r>
              <a:rPr lang="en-US" sz="2400" dirty="0"/>
              <a:t>health and/or unexpected </a:t>
            </a:r>
            <a:r>
              <a:rPr lang="en-US" sz="2400" dirty="0" smtClean="0"/>
              <a:t>behavior.</a:t>
            </a:r>
          </a:p>
          <a:p>
            <a:pPr lvl="1" algn="just"/>
            <a:endParaRPr lang="en-US" sz="1050" dirty="0" smtClean="0"/>
          </a:p>
          <a:p>
            <a:pPr lvl="1" algn="just"/>
            <a:r>
              <a:rPr lang="en-US" sz="2200" dirty="0" smtClean="0"/>
              <a:t>Telemetry from EPS</a:t>
            </a:r>
          </a:p>
          <a:p>
            <a:pPr lvl="2" algn="just"/>
            <a:r>
              <a:rPr lang="en-US" sz="2000" dirty="0" smtClean="0"/>
              <a:t>Solar Panel: Temperature, Sun Detector</a:t>
            </a:r>
          </a:p>
          <a:p>
            <a:pPr lvl="2" algn="just"/>
            <a:r>
              <a:rPr lang="en-US" sz="2000" dirty="0" smtClean="0"/>
              <a:t>Battery: Current Sensing, Voltage level, </a:t>
            </a:r>
            <a:r>
              <a:rPr lang="en-US" sz="2000" dirty="0"/>
              <a:t>T</a:t>
            </a:r>
            <a:r>
              <a:rPr lang="en-US" sz="2000" dirty="0" smtClean="0"/>
              <a:t>emperature telemetry</a:t>
            </a:r>
          </a:p>
          <a:p>
            <a:pPr lvl="1" algn="just"/>
            <a:r>
              <a:rPr lang="en-US" sz="2200" dirty="0" smtClean="0"/>
              <a:t>Telemetry from ADCS</a:t>
            </a:r>
          </a:p>
          <a:p>
            <a:pPr lvl="2" algn="just"/>
            <a:r>
              <a:rPr lang="en-US" sz="2000" dirty="0" smtClean="0"/>
              <a:t>Earth Horizon sensor</a:t>
            </a:r>
          </a:p>
          <a:p>
            <a:pPr lvl="1" algn="just"/>
            <a:r>
              <a:rPr lang="en-US" sz="2200" dirty="0" smtClean="0"/>
              <a:t>Telemetry from GPS</a:t>
            </a:r>
          </a:p>
          <a:p>
            <a:pPr lvl="1" algn="just"/>
            <a:r>
              <a:rPr lang="en-US" sz="2200" dirty="0" smtClean="0"/>
              <a:t>Telemetry from S-Band Communication</a:t>
            </a:r>
          </a:p>
          <a:p>
            <a:pPr lvl="1" algn="just"/>
            <a:r>
              <a:rPr lang="en-US" sz="2200" dirty="0" smtClean="0"/>
              <a:t>Telemetry from OBC</a:t>
            </a:r>
            <a:endParaRPr lang="en-US" sz="2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D9F95B-4110-41AB-AD65-4A43C9B9334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89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Preliminary Design Review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b="1" dirty="0" smtClean="0"/>
              <a:t>Flight Software Requirements</a:t>
            </a:r>
            <a:endParaRPr lang="en-US" sz="2400" b="1" dirty="0"/>
          </a:p>
          <a:p>
            <a:pPr algn="just"/>
            <a:endParaRPr lang="en-US" sz="1200" dirty="0" smtClean="0"/>
          </a:p>
          <a:p>
            <a:pPr algn="just"/>
            <a:r>
              <a:rPr lang="en-US" sz="2400" dirty="0" smtClean="0"/>
              <a:t>FSW </a:t>
            </a:r>
            <a:r>
              <a:rPr lang="en-US" sz="2400" dirty="0"/>
              <a:t>shall be able to communicate with Ground Station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For execution of mission objectives, FSW shall issue commands according to schedules uplinked from </a:t>
            </a:r>
            <a:r>
              <a:rPr lang="en-US" sz="2400" dirty="0" smtClean="0"/>
              <a:t>GS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FSW </a:t>
            </a:r>
            <a:r>
              <a:rPr lang="en-US" sz="2400" dirty="0"/>
              <a:t>shall collect and maintain position data at moment of image capture to provide image with sufficient </a:t>
            </a:r>
            <a:r>
              <a:rPr lang="en-US" sz="2400" dirty="0" smtClean="0"/>
              <a:t>metadata.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D9F95B-4110-41AB-AD65-4A43C9B9334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0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Preliminary Design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/>
              <a:t>Flight Software Requirements</a:t>
            </a:r>
          </a:p>
          <a:p>
            <a:pPr algn="just"/>
            <a:endParaRPr lang="en-US" sz="1400" dirty="0" smtClean="0"/>
          </a:p>
          <a:p>
            <a:pPr algn="just"/>
            <a:r>
              <a:rPr lang="en-US" dirty="0" smtClean="0"/>
              <a:t>To </a:t>
            </a:r>
            <a:r>
              <a:rPr lang="en-US" dirty="0"/>
              <a:t>Conform to </a:t>
            </a:r>
            <a:r>
              <a:rPr lang="en-US" dirty="0" err="1"/>
              <a:t>CalPoly</a:t>
            </a:r>
            <a:r>
              <a:rPr lang="en-US" dirty="0"/>
              <a:t> CubeSat requirements, FSW shall wait 30 minutes after initial </a:t>
            </a:r>
            <a:r>
              <a:rPr lang="en-US" dirty="0" err="1"/>
              <a:t>powerup</a:t>
            </a:r>
            <a:r>
              <a:rPr lang="en-US" dirty="0"/>
              <a:t> to deploy any </a:t>
            </a:r>
            <a:r>
              <a:rPr lang="en-US" dirty="0" err="1"/>
              <a:t>deployables</a:t>
            </a:r>
            <a:r>
              <a:rPr lang="en-US" dirty="0"/>
              <a:t> and to begin any RF transmissions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frequency of collecting State of Health data shall be maximized as a project with no heritage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D9F95B-4110-41AB-AD65-4A43C9B9334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33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42786</TotalTime>
  <Words>191</Words>
  <Application>Microsoft Office PowerPoint</Application>
  <PresentationFormat>On-screen Show (4:3)</PresentationFormat>
  <Paragraphs>41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Gulim</vt:lpstr>
      <vt:lpstr>Malgun Gothic</vt:lpstr>
      <vt:lpstr>Arial</vt:lpstr>
      <vt:lpstr>Calibri</vt:lpstr>
      <vt:lpstr>Tahoma</vt:lpstr>
      <vt:lpstr>Wingdings</vt:lpstr>
      <vt:lpstr>Office 테마</vt:lpstr>
      <vt:lpstr>Weekly Meeting</vt:lpstr>
      <vt:lpstr>Preliminary Design Review</vt:lpstr>
      <vt:lpstr>Preliminary Design Review</vt:lpstr>
      <vt:lpstr>Preliminary Design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Abebaw Desalegn</cp:lastModifiedBy>
  <cp:revision>3905</cp:revision>
  <cp:lastPrinted>2019-04-29T04:14:44Z</cp:lastPrinted>
  <dcterms:created xsi:type="dcterms:W3CDTF">2011-06-12T07:34:46Z</dcterms:created>
  <dcterms:modified xsi:type="dcterms:W3CDTF">2019-04-29T04:26:39Z</dcterms:modified>
</cp:coreProperties>
</file>