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308" r:id="rId2"/>
    <p:sldId id="293" r:id="rId3"/>
    <p:sldId id="289" r:id="rId4"/>
    <p:sldId id="259" r:id="rId5"/>
    <p:sldId id="260" r:id="rId6"/>
    <p:sldId id="261" r:id="rId7"/>
    <p:sldId id="262" r:id="rId8"/>
    <p:sldId id="290" r:id="rId9"/>
    <p:sldId id="263" r:id="rId10"/>
    <p:sldId id="295" r:id="rId11"/>
    <p:sldId id="288" r:id="rId12"/>
    <p:sldId id="292" r:id="rId13"/>
    <p:sldId id="309" r:id="rId14"/>
    <p:sldId id="294" r:id="rId15"/>
    <p:sldId id="296" r:id="rId16"/>
    <p:sldId id="264" r:id="rId17"/>
    <p:sldId id="267" r:id="rId18"/>
    <p:sldId id="298" r:id="rId19"/>
    <p:sldId id="266" r:id="rId20"/>
    <p:sldId id="299" r:id="rId21"/>
    <p:sldId id="300" r:id="rId22"/>
    <p:sldId id="310" r:id="rId23"/>
    <p:sldId id="302" r:id="rId24"/>
    <p:sldId id="303" r:id="rId25"/>
    <p:sldId id="297" r:id="rId26"/>
    <p:sldId id="301" r:id="rId27"/>
    <p:sldId id="268" r:id="rId28"/>
    <p:sldId id="304" r:id="rId29"/>
    <p:sldId id="305" r:id="rId30"/>
    <p:sldId id="311" r:id="rId31"/>
    <p:sldId id="306" r:id="rId32"/>
    <p:sldId id="307" r:id="rId33"/>
    <p:sldId id="285" r:id="rId34"/>
    <p:sldId id="286" r:id="rId35"/>
    <p:sldId id="284" r:id="rId36"/>
    <p:sldId id="272" r:id="rId37"/>
    <p:sldId id="269" r:id="rId38"/>
    <p:sldId id="270" r:id="rId39"/>
    <p:sldId id="271" r:id="rId40"/>
    <p:sldId id="273" r:id="rId41"/>
    <p:sldId id="275" r:id="rId42"/>
    <p:sldId id="274" r:id="rId43"/>
    <p:sldId id="276" r:id="rId44"/>
    <p:sldId id="277" r:id="rId45"/>
    <p:sldId id="278" r:id="rId46"/>
    <p:sldId id="279" r:id="rId47"/>
    <p:sldId id="281" r:id="rId48"/>
    <p:sldId id="282" r:id="rId49"/>
    <p:sldId id="283" r:id="rId50"/>
    <p:sldId id="280" r:id="rId51"/>
    <p:sldId id="316" r:id="rId52"/>
    <p:sldId id="312" r:id="rId53"/>
    <p:sldId id="313" r:id="rId54"/>
    <p:sldId id="314" r:id="rId55"/>
    <p:sldId id="315" r:id="rId56"/>
    <p:sldId id="317" r:id="rId57"/>
    <p:sldId id="318" r:id="rId58"/>
    <p:sldId id="323" r:id="rId59"/>
    <p:sldId id="319" r:id="rId60"/>
    <p:sldId id="320" r:id="rId61"/>
    <p:sldId id="321" r:id="rId62"/>
    <p:sldId id="258" r:id="rId63"/>
    <p:sldId id="322" r:id="rId64"/>
    <p:sldId id="256" r:id="rId65"/>
    <p:sldId id="257" r:id="rId66"/>
    <p:sldId id="324" r:id="rId67"/>
    <p:sldId id="325" r:id="rId68"/>
    <p:sldId id="326" r:id="rId69"/>
    <p:sldId id="327" r:id="rId70"/>
    <p:sldId id="332" r:id="rId71"/>
    <p:sldId id="333" r:id="rId72"/>
    <p:sldId id="328" r:id="rId73"/>
    <p:sldId id="329" r:id="rId74"/>
    <p:sldId id="330" r:id="rId75"/>
    <p:sldId id="331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9" autoAdjust="0"/>
    <p:restoredTop sz="86201" autoAdjust="0"/>
  </p:normalViewPr>
  <p:slideViewPr>
    <p:cSldViewPr>
      <p:cViewPr varScale="1">
        <p:scale>
          <a:sx n="62" d="100"/>
          <a:sy n="62" d="100"/>
        </p:scale>
        <p:origin x="7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9E9EF-D418-4C29-A235-06ABFE194EEE}" type="datetimeFigureOut">
              <a:rPr lang="fr-FR" smtClean="0"/>
              <a:pPr/>
              <a:t>22/01/2020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9DA42-EAF0-4985-9394-D0EA82B16D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Revenir à la </a:t>
            </a:r>
            <a:r>
              <a:rPr lang="fr-FR" dirty="0" err="1"/>
              <a:t>slide</a:t>
            </a:r>
            <a:r>
              <a:rPr lang="fr-FR" dirty="0"/>
              <a:t> 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Git </a:t>
            </a:r>
            <a:r>
              <a:rPr lang="fr-FR" dirty="0" err="1"/>
              <a:t>blame</a:t>
            </a:r>
            <a:r>
              <a:rPr lang="fr-FR" dirty="0"/>
              <a:t> hello.html</a:t>
            </a:r>
          </a:p>
          <a:p>
            <a:r>
              <a:rPr lang="fr-FR" dirty="0"/>
              <a:t>Git </a:t>
            </a:r>
            <a:r>
              <a:rPr lang="fr-FR" dirty="0" err="1"/>
              <a:t>blame</a:t>
            </a:r>
            <a:r>
              <a:rPr lang="fr-FR" dirty="0"/>
              <a:t> –L 10,20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56</a:t>
            </a:fld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57</a:t>
            </a:fld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59</a:t>
            </a:fld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Changer sur mon site le fichier fit</a:t>
            </a:r>
            <a:r>
              <a:rPr lang="fr-FR" baseline="0" dirty="0"/>
              <a:t> </a:t>
            </a:r>
            <a:r>
              <a:rPr lang="fr-FR" baseline="0" dirty="0" err="1"/>
              <a:t>ignire</a:t>
            </a:r>
            <a:r>
              <a:rPr lang="fr-FR" baseline="0" dirty="0"/>
              <a:t> en *.txt faire le commit </a:t>
            </a:r>
          </a:p>
          <a:p>
            <a:r>
              <a:rPr lang="fr-FR" baseline="0" dirty="0"/>
              <a:t>Git </a:t>
            </a:r>
            <a:r>
              <a:rPr lang="fr-FR" baseline="0" dirty="0" err="1"/>
              <a:t>stash</a:t>
            </a:r>
            <a:endParaRPr lang="fr-FR" baseline="0" dirty="0"/>
          </a:p>
          <a:p>
            <a:r>
              <a:rPr lang="fr-FR" baseline="0" dirty="0"/>
              <a:t>Git </a:t>
            </a:r>
            <a:r>
              <a:rPr lang="fr-FR" baseline="0"/>
              <a:t>pop conflit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60</a:t>
            </a:fld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62</a:t>
            </a:fld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Ajouter un </a:t>
            </a:r>
            <a:r>
              <a:rPr lang="fr-FR" dirty="0" err="1"/>
              <a:t>dexieme</a:t>
            </a:r>
            <a:r>
              <a:rPr lang="fr-FR" dirty="0"/>
              <a:t> </a:t>
            </a:r>
            <a:r>
              <a:rPr lang="fr-FR" dirty="0" err="1"/>
              <a:t>div</a:t>
            </a:r>
            <a:r>
              <a:rPr lang="fr-FR" dirty="0"/>
              <a:t> image avec l’image </a:t>
            </a:r>
            <a:r>
              <a:rPr lang="fr-FR" dirty="0" err="1"/>
              <a:t>medal</a:t>
            </a:r>
            <a:r>
              <a:rPr lang="fr-FR" dirty="0"/>
              <a:t> </a:t>
            </a:r>
            <a:r>
              <a:rPr lang="fr-FR" dirty="0" err="1"/>
              <a:t>silver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66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Se </a:t>
            </a:r>
            <a:r>
              <a:rPr lang="fr-FR" dirty="0" err="1"/>
              <a:t>positioner</a:t>
            </a:r>
            <a:r>
              <a:rPr lang="fr-FR" dirty="0"/>
              <a:t> sur </a:t>
            </a:r>
            <a:r>
              <a:rPr lang="fr-FR" dirty="0" err="1"/>
              <a:t>mon_site_web</a:t>
            </a:r>
            <a:endParaRPr lang="fr-FR" dirty="0"/>
          </a:p>
          <a:p>
            <a:r>
              <a:rPr lang="fr-FR" dirty="0"/>
              <a:t>Sur la branche master</a:t>
            </a:r>
          </a:p>
          <a:p>
            <a:r>
              <a:rPr lang="fr-FR" dirty="0"/>
              <a:t>Un git pull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84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Passons maintenait à la présentation de l’outils git et la plateforme </a:t>
            </a:r>
            <a:r>
              <a:rPr lang="fr-FR" dirty="0" err="1"/>
              <a:t>github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9DA42-EAF0-4985-9394-D0EA82B16D79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F018-3196-4A47-B107-9FCEE3FC6044}" type="datetimeFigureOut">
              <a:rPr lang="fr-FR" smtClean="0"/>
              <a:pPr/>
              <a:t>22/01/2020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2146-2D86-468F-A0D7-AE2A2DBDC2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F018-3196-4A47-B107-9FCEE3FC6044}" type="datetimeFigureOut">
              <a:rPr lang="fr-FR" smtClean="0"/>
              <a:pPr/>
              <a:t>22/01/2020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2146-2D86-468F-A0D7-AE2A2DBDC2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F018-3196-4A47-B107-9FCEE3FC6044}" type="datetimeFigureOut">
              <a:rPr lang="fr-FR" smtClean="0"/>
              <a:pPr/>
              <a:t>22/01/2020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2146-2D86-468F-A0D7-AE2A2DBDC2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F018-3196-4A47-B107-9FCEE3FC6044}" type="datetimeFigureOut">
              <a:rPr lang="fr-FR" smtClean="0"/>
              <a:pPr/>
              <a:t>22/01/2020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2146-2D86-468F-A0D7-AE2A2DBDC2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F018-3196-4A47-B107-9FCEE3FC6044}" type="datetimeFigureOut">
              <a:rPr lang="fr-FR" smtClean="0"/>
              <a:pPr/>
              <a:t>22/01/2020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2146-2D86-468F-A0D7-AE2A2DBDC2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F018-3196-4A47-B107-9FCEE3FC6044}" type="datetimeFigureOut">
              <a:rPr lang="fr-FR" smtClean="0"/>
              <a:pPr/>
              <a:t>22/01/2020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2146-2D86-468F-A0D7-AE2A2DBDC2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F018-3196-4A47-B107-9FCEE3FC6044}" type="datetimeFigureOut">
              <a:rPr lang="fr-FR" smtClean="0"/>
              <a:pPr/>
              <a:t>22/01/2020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2146-2D86-468F-A0D7-AE2A2DBDC2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F018-3196-4A47-B107-9FCEE3FC6044}" type="datetimeFigureOut">
              <a:rPr lang="fr-FR" smtClean="0"/>
              <a:pPr/>
              <a:t>22/01/2020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2146-2D86-468F-A0D7-AE2A2DBDC2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F018-3196-4A47-B107-9FCEE3FC6044}" type="datetimeFigureOut">
              <a:rPr lang="fr-FR" smtClean="0"/>
              <a:pPr/>
              <a:t>22/01/2020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2146-2D86-468F-A0D7-AE2A2DBDC2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F018-3196-4A47-B107-9FCEE3FC6044}" type="datetimeFigureOut">
              <a:rPr lang="fr-FR" smtClean="0"/>
              <a:pPr/>
              <a:t>22/01/2020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2146-2D86-468F-A0D7-AE2A2DBDC2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F018-3196-4A47-B107-9FCEE3FC6044}" type="datetimeFigureOut">
              <a:rPr lang="fr-FR" smtClean="0"/>
              <a:pPr/>
              <a:t>22/01/2020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2146-2D86-468F-A0D7-AE2A2DBDC2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6F018-3196-4A47-B107-9FCEE3FC6044}" type="datetimeFigureOut">
              <a:rPr lang="fr-FR" smtClean="0"/>
              <a:pPr/>
              <a:t>22/01/2020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82146-2D86-468F-A0D7-AE2A2DBDC2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" TargetMode="External"/><Relationship Id="rId2" Type="http://schemas.openxmlformats.org/officeDocument/2006/relationships/hyperlink" Target="http://sourceforge.net/projects/git-osx-instal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Başlığı1"/>
          <p:cNvSpPr>
            <a:spLocks noGrp="1" noChangeArrowheads="1"/>
          </p:cNvSpPr>
          <p:nvPr>
            <p:ph type="ctrTitle"/>
          </p:nvPr>
        </p:nvSpPr>
        <p:spPr>
          <a:xfrm>
            <a:off x="717550" y="2152650"/>
            <a:ext cx="7750175" cy="1363663"/>
          </a:xfrm>
        </p:spPr>
        <p:txBody>
          <a:bodyPr anchor="ctr"/>
          <a:lstStyle/>
          <a:p>
            <a:r>
              <a:rPr lang="en-US" altLang="en-US" sz="4400"/>
              <a:t>Git-Github</a:t>
            </a:r>
          </a:p>
        </p:txBody>
      </p:sp>
      <p:pic>
        <p:nvPicPr>
          <p:cNvPr id="11" name="Resim1" descr="C:\Users\Kara\Desktop\git.png"/>
          <p:cNvPicPr>
            <a:picLocks noRo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764704"/>
            <a:ext cx="3168352" cy="130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C:\Users\KASRII\Desktop\1200px-Octicons-mark-github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3573016"/>
            <a:ext cx="2914055" cy="29140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Installer git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Sous Mac OS X</a:t>
            </a:r>
          </a:p>
          <a:p>
            <a:pPr lvl="1"/>
            <a:r>
              <a:rPr lang="fr-FR" dirty="0">
                <a:hlinkClick r:id="rId2"/>
              </a:rPr>
              <a:t>http://sourceforge.net/projects/git-osx-installer</a:t>
            </a:r>
            <a:endParaRPr lang="fr-FR" dirty="0"/>
          </a:p>
          <a:p>
            <a:pPr lvl="1"/>
            <a:r>
              <a:rPr lang="fr-FR" dirty="0" err="1"/>
              <a:t>brew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git</a:t>
            </a:r>
          </a:p>
          <a:p>
            <a:r>
              <a:rPr lang="fr-FR" dirty="0"/>
              <a:t>Sous Linux</a:t>
            </a:r>
          </a:p>
          <a:p>
            <a:pPr lvl="1"/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git (</a:t>
            </a:r>
            <a:r>
              <a:rPr lang="fr-FR" dirty="0" err="1"/>
              <a:t>debian</a:t>
            </a:r>
            <a:r>
              <a:rPr lang="fr-FR" dirty="0"/>
              <a:t>/</a:t>
            </a:r>
            <a:r>
              <a:rPr lang="fr-FR" dirty="0" err="1"/>
              <a:t>ubuntu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yum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git (</a:t>
            </a:r>
            <a:r>
              <a:rPr lang="fr-FR" dirty="0" err="1"/>
              <a:t>fedora</a:t>
            </a:r>
            <a:r>
              <a:rPr lang="fr-FR" dirty="0"/>
              <a:t>/</a:t>
            </a:r>
            <a:r>
              <a:rPr lang="fr-FR" dirty="0" err="1"/>
              <a:t>redhat</a:t>
            </a:r>
            <a:r>
              <a:rPr lang="fr-FR" dirty="0"/>
              <a:t>)</a:t>
            </a:r>
          </a:p>
          <a:p>
            <a:r>
              <a:rPr lang="fr-FR" dirty="0"/>
              <a:t>Sous Windows</a:t>
            </a:r>
          </a:p>
          <a:p>
            <a:pPr lvl="1"/>
            <a:r>
              <a:rPr lang="fr-FR" dirty="0">
                <a:hlinkClick r:id="rId3"/>
              </a:rPr>
              <a:t>http://msysgit.github.io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469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143000"/>
          </a:xfrm>
        </p:spPr>
        <p:txBody>
          <a:bodyPr/>
          <a:lstStyle/>
          <a:p>
            <a:r>
              <a:rPr lang="fr-FR" dirty="0"/>
              <a:t>Configurer Git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SRII\Desktop\g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216353" cy="1929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Mon premier commit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Comprendre le processus d’enregistrement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836712"/>
            <a:ext cx="3024336" cy="540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508104" y="836712"/>
            <a:ext cx="3024336" cy="540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       -Historique		</a:t>
            </a:r>
          </a:p>
          <a:p>
            <a:r>
              <a:rPr lang="fr-FR" dirty="0"/>
              <a:t>           - Zone d’index</a:t>
            </a:r>
            <a:br>
              <a:rPr lang="fr-FR" dirty="0"/>
            </a:br>
            <a:r>
              <a:rPr lang="fr-FR" dirty="0"/>
              <a:t>           - Autres informations </a:t>
            </a:r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43608" y="1268760"/>
            <a:ext cx="216024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Dossier classique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2160" y="1268760"/>
            <a:ext cx="216024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Repository</a:t>
            </a:r>
            <a:r>
              <a:rPr lang="fr-FR" b="1" dirty="0"/>
              <a:t> Git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827584" y="2420888"/>
            <a:ext cx="273630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Dernière version de mon site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724128" y="2348880"/>
            <a:ext cx="273630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Dernière version de mon site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3995936" y="2204864"/>
            <a:ext cx="1368152" cy="79208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git </a:t>
            </a:r>
            <a:r>
              <a:rPr lang="fr-FR" b="1" dirty="0" err="1"/>
              <a:t>init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372200" y="3068960"/>
            <a:ext cx="144016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Dossier .git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6084168" y="3789040"/>
            <a:ext cx="0" cy="1224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1124744"/>
            <a:ext cx="194421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Dossier de travail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3888" y="1124744"/>
            <a:ext cx="1944216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Zone d’index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0192" y="1124744"/>
            <a:ext cx="1944216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locale</a:t>
            </a:r>
          </a:p>
        </p:txBody>
      </p:sp>
      <p:cxnSp>
        <p:nvCxnSpPr>
          <p:cNvPr id="7" name="Connecteur droit 6"/>
          <p:cNvCxnSpPr>
            <a:stCxn id="5" idx="2"/>
          </p:cNvCxnSpPr>
          <p:nvPr/>
        </p:nvCxnSpPr>
        <p:spPr>
          <a:xfrm>
            <a:off x="4535996" y="1772816"/>
            <a:ext cx="36004" cy="3816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7308304" y="1772816"/>
            <a:ext cx="36004" cy="3816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763688" y="1772816"/>
            <a:ext cx="36004" cy="3816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rganigramme : Décision 9"/>
          <p:cNvSpPr/>
          <p:nvPr/>
        </p:nvSpPr>
        <p:spPr>
          <a:xfrm>
            <a:off x="7020272" y="5013176"/>
            <a:ext cx="648072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Décision 10"/>
          <p:cNvSpPr/>
          <p:nvPr/>
        </p:nvSpPr>
        <p:spPr>
          <a:xfrm>
            <a:off x="7020272" y="4365104"/>
            <a:ext cx="648072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79512" y="2132856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A</a:t>
            </a:r>
          </a:p>
        </p:txBody>
      </p:sp>
      <p:sp>
        <p:nvSpPr>
          <p:cNvPr id="20" name="Flèche droite 19"/>
          <p:cNvSpPr/>
          <p:nvPr/>
        </p:nvSpPr>
        <p:spPr>
          <a:xfrm>
            <a:off x="1907704" y="2060848"/>
            <a:ext cx="2016224" cy="64807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Indexation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2000" y="2204864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9512" y="3212976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9512" y="4149080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C</a:t>
            </a:r>
          </a:p>
        </p:txBody>
      </p:sp>
      <p:sp>
        <p:nvSpPr>
          <p:cNvPr id="24" name="Flèche droite 23"/>
          <p:cNvSpPr/>
          <p:nvPr/>
        </p:nvSpPr>
        <p:spPr>
          <a:xfrm>
            <a:off x="1835696" y="3140968"/>
            <a:ext cx="2016224" cy="64807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Indexation</a:t>
            </a:r>
          </a:p>
        </p:txBody>
      </p:sp>
      <p:sp>
        <p:nvSpPr>
          <p:cNvPr id="25" name="Flèche droite 24"/>
          <p:cNvSpPr/>
          <p:nvPr/>
        </p:nvSpPr>
        <p:spPr>
          <a:xfrm>
            <a:off x="1835696" y="4077072"/>
            <a:ext cx="2016224" cy="64807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Indexation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2000" y="3284984"/>
            <a:ext cx="165618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72000" y="4293096"/>
            <a:ext cx="165618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C</a:t>
            </a:r>
          </a:p>
        </p:txBody>
      </p:sp>
      <p:sp>
        <p:nvSpPr>
          <p:cNvPr id="28" name="Flèche gauche 27"/>
          <p:cNvSpPr/>
          <p:nvPr/>
        </p:nvSpPr>
        <p:spPr>
          <a:xfrm>
            <a:off x="2411760" y="3140968"/>
            <a:ext cx="1872208" cy="79208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Désindexation</a:t>
            </a:r>
          </a:p>
        </p:txBody>
      </p:sp>
      <p:sp>
        <p:nvSpPr>
          <p:cNvPr id="29" name="Organigramme : Décision 28"/>
          <p:cNvSpPr/>
          <p:nvPr/>
        </p:nvSpPr>
        <p:spPr>
          <a:xfrm>
            <a:off x="6984776" y="3789040"/>
            <a:ext cx="648072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704856" y="3789040"/>
            <a:ext cx="14036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 commit</a:t>
            </a:r>
          </a:p>
        </p:txBody>
      </p:sp>
      <p:sp>
        <p:nvSpPr>
          <p:cNvPr id="33" name="Flèche droite 32"/>
          <p:cNvSpPr/>
          <p:nvPr/>
        </p:nvSpPr>
        <p:spPr>
          <a:xfrm>
            <a:off x="5508104" y="3140968"/>
            <a:ext cx="1296144" cy="5040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1143000"/>
          </a:xfrm>
        </p:spPr>
        <p:txBody>
          <a:bodyPr/>
          <a:lstStyle/>
          <a:p>
            <a:r>
              <a:rPr lang="fr-FR" dirty="0"/>
              <a:t>Initialiser un dépôt git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836712"/>
            <a:ext cx="3024336" cy="540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508104" y="836712"/>
            <a:ext cx="3024336" cy="540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- Historique		</a:t>
            </a:r>
          </a:p>
          <a:p>
            <a:r>
              <a:rPr lang="fr-FR" dirty="0"/>
              <a:t>           - Zone d’index</a:t>
            </a:r>
            <a:br>
              <a:rPr lang="fr-FR" dirty="0"/>
            </a:br>
            <a:r>
              <a:rPr lang="fr-FR" dirty="0"/>
              <a:t>           - Autres informations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1268760"/>
            <a:ext cx="216024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Dossier classique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2160" y="1268760"/>
            <a:ext cx="216024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Repository</a:t>
            </a:r>
            <a:r>
              <a:rPr lang="fr-FR" b="1" dirty="0"/>
              <a:t> Git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827584" y="2420888"/>
            <a:ext cx="273630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Dernière version de mon site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724128" y="2348880"/>
            <a:ext cx="273630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Dernière version de mon site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3995936" y="2204864"/>
            <a:ext cx="1368152" cy="79208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git </a:t>
            </a:r>
            <a:r>
              <a:rPr lang="fr-FR" b="1" dirty="0" err="1"/>
              <a:t>init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372200" y="3068960"/>
            <a:ext cx="144016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Dossier .git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6012160" y="3645024"/>
            <a:ext cx="0" cy="1224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fr-FR" dirty="0"/>
              <a:t>Indexer les modifications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fr-FR" dirty="0"/>
              <a:t>Faire son premier commit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1124744"/>
            <a:ext cx="194421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Dossier de travail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3888" y="1124744"/>
            <a:ext cx="1944216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Zone d’index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0192" y="1124744"/>
            <a:ext cx="1944216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locale</a:t>
            </a:r>
          </a:p>
        </p:txBody>
      </p:sp>
      <p:cxnSp>
        <p:nvCxnSpPr>
          <p:cNvPr id="11" name="Connecteur droit 10"/>
          <p:cNvCxnSpPr>
            <a:stCxn id="5" idx="2"/>
          </p:cNvCxnSpPr>
          <p:nvPr/>
        </p:nvCxnSpPr>
        <p:spPr>
          <a:xfrm>
            <a:off x="4535996" y="1772816"/>
            <a:ext cx="36004" cy="3816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308304" y="1772816"/>
            <a:ext cx="36004" cy="3816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763688" y="1772816"/>
            <a:ext cx="36004" cy="3816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rganigramme : Décision 13"/>
          <p:cNvSpPr/>
          <p:nvPr/>
        </p:nvSpPr>
        <p:spPr>
          <a:xfrm>
            <a:off x="7020272" y="5013176"/>
            <a:ext cx="648072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Décision 15"/>
          <p:cNvSpPr/>
          <p:nvPr/>
        </p:nvSpPr>
        <p:spPr>
          <a:xfrm>
            <a:off x="7020272" y="4365104"/>
            <a:ext cx="648072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572000" y="2780928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72000" y="5013176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C</a:t>
            </a:r>
          </a:p>
        </p:txBody>
      </p:sp>
      <p:sp>
        <p:nvSpPr>
          <p:cNvPr id="22" name="Flèche droite 21"/>
          <p:cNvSpPr/>
          <p:nvPr/>
        </p:nvSpPr>
        <p:spPr>
          <a:xfrm>
            <a:off x="5508104" y="3861048"/>
            <a:ext cx="1512168" cy="64807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Commit</a:t>
            </a:r>
          </a:p>
        </p:txBody>
      </p:sp>
      <p:sp>
        <p:nvSpPr>
          <p:cNvPr id="23" name="Organigramme : Décision 22"/>
          <p:cNvSpPr/>
          <p:nvPr/>
        </p:nvSpPr>
        <p:spPr>
          <a:xfrm>
            <a:off x="7020272" y="3789040"/>
            <a:ext cx="648072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7740352" y="3789040"/>
            <a:ext cx="14036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22" grpId="1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229600" cy="1143000"/>
          </a:xfrm>
        </p:spPr>
        <p:txBody>
          <a:bodyPr/>
          <a:lstStyle/>
          <a:p>
            <a:r>
              <a:rPr lang="fr-FR" b="1" dirty="0"/>
              <a:t>Afficher les modifications en cours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4581128"/>
            <a:ext cx="61206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Modifier votre fichier hello.html</a:t>
            </a:r>
            <a:br>
              <a:rPr lang="fr-FR" dirty="0"/>
            </a:br>
            <a:r>
              <a:rPr lang="fr-FR" dirty="0"/>
              <a:t>Indexer  vos modifications puis réaliser un commit </a:t>
            </a:r>
          </a:p>
        </p:txBody>
      </p:sp>
      <p:pic>
        <p:nvPicPr>
          <p:cNvPr id="4099" name="Picture 3" descr="C:\Users\KASRII\Desktop\exooo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92896"/>
            <a:ext cx="6954837" cy="127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606" y="2567672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Voyager dans l’historique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Comprendre l’archivage des </a:t>
            </a:r>
            <a:r>
              <a:rPr lang="fr-FR" dirty="0" err="1"/>
              <a:t>commits</a:t>
            </a:r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3528" y="2348880"/>
            <a:ext cx="2232248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12" idx="0"/>
          </p:cNvCxnSpPr>
          <p:nvPr/>
        </p:nvCxnSpPr>
        <p:spPr>
          <a:xfrm flipH="1">
            <a:off x="1979712" y="2564904"/>
            <a:ext cx="36004" cy="2232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75656" y="692696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Branche</a:t>
            </a:r>
          </a:p>
        </p:txBody>
      </p:sp>
      <p:sp>
        <p:nvSpPr>
          <p:cNvPr id="9" name="Organigramme : Décision 8"/>
          <p:cNvSpPr/>
          <p:nvPr/>
        </p:nvSpPr>
        <p:spPr>
          <a:xfrm>
            <a:off x="1691680" y="4437112"/>
            <a:ext cx="648072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0" name="Organigramme : Décision 9"/>
          <p:cNvSpPr/>
          <p:nvPr/>
        </p:nvSpPr>
        <p:spPr>
          <a:xfrm>
            <a:off x="1691680" y="3789040"/>
            <a:ext cx="648072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1" name="Organigramme : Décision 10"/>
          <p:cNvSpPr/>
          <p:nvPr/>
        </p:nvSpPr>
        <p:spPr>
          <a:xfrm>
            <a:off x="1691680" y="3212976"/>
            <a:ext cx="648072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2" name="Organigramme : Décision 11"/>
          <p:cNvSpPr/>
          <p:nvPr/>
        </p:nvSpPr>
        <p:spPr>
          <a:xfrm>
            <a:off x="1691680" y="2564904"/>
            <a:ext cx="648072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5936" y="908720"/>
            <a:ext cx="4680520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fr-FR" b="1" u="sng" dirty="0"/>
              <a:t>Commit</a:t>
            </a:r>
          </a:p>
          <a:p>
            <a:pPr algn="just"/>
            <a:r>
              <a:rPr lang="fr-FR" dirty="0"/>
              <a:t>- SHA-1 (identifiant unique de 40 caractère</a:t>
            </a:r>
          </a:p>
          <a:p>
            <a:r>
              <a:rPr lang="fr-FR" dirty="0"/>
              <a:t>- Un ensemble de modification</a:t>
            </a:r>
          </a:p>
          <a:p>
            <a:r>
              <a:rPr lang="fr-FR" dirty="0"/>
              <a:t>- Commentaire décrivant le commit</a:t>
            </a:r>
          </a:p>
          <a:p>
            <a:r>
              <a:rPr lang="fr-FR" dirty="0"/>
              <a:t>- Les informations sur l’auteur (nom, email)</a:t>
            </a:r>
          </a:p>
          <a:p>
            <a:r>
              <a:rPr lang="fr-FR" dirty="0"/>
              <a:t>- une date de création</a:t>
            </a:r>
          </a:p>
          <a:p>
            <a:r>
              <a:rPr lang="fr-FR" dirty="0"/>
              <a:t>- Liste (SHA-1) de son ou ses parents  </a:t>
            </a:r>
            <a:br>
              <a:rPr lang="fr-FR" dirty="0"/>
            </a:br>
            <a:endParaRPr lang="fr-FR" dirty="0"/>
          </a:p>
        </p:txBody>
      </p:sp>
      <p:sp>
        <p:nvSpPr>
          <p:cNvPr id="15" name="Pentagone 14"/>
          <p:cNvSpPr/>
          <p:nvPr/>
        </p:nvSpPr>
        <p:spPr>
          <a:xfrm>
            <a:off x="539552" y="2420888"/>
            <a:ext cx="1152128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master</a:t>
            </a:r>
          </a:p>
        </p:txBody>
      </p:sp>
      <p:sp>
        <p:nvSpPr>
          <p:cNvPr id="16" name="Pentagone 15"/>
          <p:cNvSpPr/>
          <p:nvPr/>
        </p:nvSpPr>
        <p:spPr>
          <a:xfrm>
            <a:off x="3923928" y="4293096"/>
            <a:ext cx="1152128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Tag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79712" y="4221088"/>
            <a:ext cx="201622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-Intitulé</a:t>
            </a:r>
            <a:br>
              <a:rPr lang="fr-FR" dirty="0"/>
            </a:br>
            <a:r>
              <a:rPr lang="fr-FR" dirty="0"/>
              <a:t>-pointeur (SHA-1)</a:t>
            </a:r>
          </a:p>
        </p:txBody>
      </p:sp>
      <p:sp>
        <p:nvSpPr>
          <p:cNvPr id="19" name="Pentagone 18"/>
          <p:cNvSpPr/>
          <p:nvPr/>
        </p:nvSpPr>
        <p:spPr>
          <a:xfrm>
            <a:off x="539552" y="3789040"/>
            <a:ext cx="1152128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Mon tag</a:t>
            </a:r>
          </a:p>
        </p:txBody>
      </p:sp>
      <p:sp>
        <p:nvSpPr>
          <p:cNvPr id="22" name="Pentagone 21"/>
          <p:cNvSpPr/>
          <p:nvPr/>
        </p:nvSpPr>
        <p:spPr>
          <a:xfrm>
            <a:off x="539552" y="2780928"/>
            <a:ext cx="1152128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8229600" cy="1143000"/>
          </a:xfrm>
        </p:spPr>
        <p:txBody>
          <a:bodyPr/>
          <a:lstStyle/>
          <a:p>
            <a:r>
              <a:rPr lang="fr-FR" dirty="0"/>
              <a:t>Voir l’historique des </a:t>
            </a:r>
            <a:r>
              <a:rPr lang="fr-FR" dirty="0" err="1"/>
              <a:t>commits</a:t>
            </a:r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Naviguer dans l’historique des </a:t>
            </a:r>
            <a:r>
              <a:rPr lang="fr-FR" dirty="0" err="1"/>
              <a:t>commits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Versionner</a:t>
            </a:r>
            <a:r>
              <a:rPr lang="fr-FR" dirty="0"/>
              <a:t> son code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e 6"/>
          <p:cNvSpPr/>
          <p:nvPr/>
        </p:nvSpPr>
        <p:spPr>
          <a:xfrm>
            <a:off x="2411760" y="2780928"/>
            <a:ext cx="1152128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master</a:t>
            </a:r>
          </a:p>
        </p:txBody>
      </p:sp>
      <p:cxnSp>
        <p:nvCxnSpPr>
          <p:cNvPr id="9" name="Connecteur droit 8"/>
          <p:cNvCxnSpPr>
            <a:stCxn id="6" idx="0"/>
            <a:endCxn id="4" idx="2"/>
          </p:cNvCxnSpPr>
          <p:nvPr/>
        </p:nvCxnSpPr>
        <p:spPr>
          <a:xfrm>
            <a:off x="3995936" y="2780928"/>
            <a:ext cx="0" cy="1728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rganigramme : Décision 3"/>
          <p:cNvSpPr/>
          <p:nvPr/>
        </p:nvSpPr>
        <p:spPr>
          <a:xfrm>
            <a:off x="3635896" y="4005064"/>
            <a:ext cx="720080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5" name="Organigramme : Décision 4"/>
          <p:cNvSpPr/>
          <p:nvPr/>
        </p:nvSpPr>
        <p:spPr>
          <a:xfrm>
            <a:off x="3635896" y="3356992"/>
            <a:ext cx="720080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6" name="Organigramme : Décision 5"/>
          <p:cNvSpPr/>
          <p:nvPr/>
        </p:nvSpPr>
        <p:spPr>
          <a:xfrm>
            <a:off x="3635896" y="2780928"/>
            <a:ext cx="720080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0" name="Pentagone 9"/>
          <p:cNvSpPr/>
          <p:nvPr/>
        </p:nvSpPr>
        <p:spPr>
          <a:xfrm>
            <a:off x="2411760" y="3429000"/>
            <a:ext cx="1152128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head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fr-FR" dirty="0"/>
              <a:t>Utiliser les tags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fr-FR" dirty="0"/>
              <a:t>Exercice</a:t>
            </a:r>
          </a:p>
        </p:txBody>
      </p:sp>
      <p:pic>
        <p:nvPicPr>
          <p:cNvPr id="5122" name="Picture 2" descr="C:\Users\KASRII\Desktop\exo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842048"/>
            <a:ext cx="8514509" cy="2467272"/>
          </a:xfrm>
          <a:prstGeom prst="rect">
            <a:avLst/>
          </a:prstGeom>
          <a:noFill/>
        </p:spPr>
      </p:pic>
      <p:pic>
        <p:nvPicPr>
          <p:cNvPr id="5123" name="Picture 3" descr="C:\Users\KASRII\Desktop\exo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484784"/>
            <a:ext cx="6381576" cy="2143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Présentation de </a:t>
            </a:r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268760"/>
            <a:ext cx="8445624" cy="3816424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- Découvrir </a:t>
            </a:r>
            <a:r>
              <a:rPr lang="fr-FR" dirty="0" err="1"/>
              <a:t>Github</a:t>
            </a:r>
            <a:r>
              <a:rPr lang="fr-FR" dirty="0"/>
              <a:t>: </a:t>
            </a:r>
            <a:r>
              <a:rPr lang="en-US" dirty="0">
                <a:hlinkClick r:id="rId3"/>
              </a:rPr>
              <a:t>https://github.com/</a:t>
            </a:r>
            <a:br>
              <a:rPr lang="fr-FR" dirty="0"/>
            </a:br>
            <a:r>
              <a:rPr lang="fr-FR" dirty="0"/>
              <a:t>- Utiliser les </a:t>
            </a:r>
            <a:r>
              <a:rPr lang="fr-FR" dirty="0" err="1"/>
              <a:t>gists</a:t>
            </a:r>
            <a:br>
              <a:rPr lang="fr-FR" dirty="0"/>
            </a:br>
            <a:r>
              <a:rPr lang="fr-FR" dirty="0"/>
              <a:t>- Créer et configurer un dépôt </a:t>
            </a:r>
            <a:r>
              <a:rPr lang="fr-FR" dirty="0" err="1"/>
              <a:t>Gitub</a:t>
            </a:r>
            <a:br>
              <a:rPr lang="fr-FR" dirty="0"/>
            </a:br>
            <a:r>
              <a:rPr lang="fr-FR" dirty="0"/>
              <a:t>- Explorer un </a:t>
            </a:r>
            <a:r>
              <a:rPr lang="fr-FR" dirty="0" err="1"/>
              <a:t>depot</a:t>
            </a:r>
            <a:r>
              <a:rPr lang="fr-FR" dirty="0"/>
              <a:t> </a:t>
            </a:r>
            <a:r>
              <a:rPr lang="fr-FR" dirty="0" err="1"/>
              <a:t>Github</a:t>
            </a:r>
            <a:br>
              <a:rPr lang="fr-FR" dirty="0"/>
            </a:br>
            <a:r>
              <a:rPr lang="fr-FR" dirty="0"/>
              <a:t>- Utiliser les issues</a:t>
            </a:r>
            <a:br>
              <a:rPr lang="fr-FR" dirty="0"/>
            </a:br>
            <a:r>
              <a:rPr lang="fr-FR" dirty="0"/>
              <a:t>- Découvrir les </a:t>
            </a:r>
            <a:r>
              <a:rPr lang="fr-FR" dirty="0" err="1"/>
              <a:t>forks</a:t>
            </a:r>
            <a:r>
              <a:rPr lang="fr-FR" dirty="0"/>
              <a:t> et les pulls </a:t>
            </a:r>
            <a:r>
              <a:rPr lang="fr-FR" dirty="0" err="1"/>
              <a:t>request</a:t>
            </a:r>
            <a:endParaRPr lang="fr-F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 un dépôt Distant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/>
          <a:lstStyle/>
          <a:p>
            <a:r>
              <a:rPr lang="fr-FR" dirty="0"/>
              <a:t>Comprendre le modèle distribué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Les modèles de gestion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1988840"/>
            <a:ext cx="2736304" cy="3312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/>
              <a:t>       </a:t>
            </a:r>
            <a:r>
              <a:rPr lang="fr-FR" b="1" u="sng" dirty="0"/>
              <a:t>Modèle Centralisé</a:t>
            </a:r>
          </a:p>
          <a:p>
            <a:endParaRPr lang="fr-FR" b="1" u="sng" dirty="0"/>
          </a:p>
          <a:p>
            <a:endParaRPr lang="fr-FR" b="1" u="sng" dirty="0"/>
          </a:p>
          <a:p>
            <a:pPr algn="ctr"/>
            <a:r>
              <a:rPr lang="fr-FR" dirty="0"/>
              <a:t>Un serveur central                         contrôle toute la base de code su logiciel</a:t>
            </a:r>
            <a:endParaRPr lang="fr-FR" b="1" u="sng" dirty="0"/>
          </a:p>
        </p:txBody>
      </p:sp>
      <p:sp>
        <p:nvSpPr>
          <p:cNvPr id="6" name="Rectangle 5"/>
          <p:cNvSpPr/>
          <p:nvPr/>
        </p:nvSpPr>
        <p:spPr>
          <a:xfrm>
            <a:off x="5292080" y="1988840"/>
            <a:ext cx="2736304" cy="331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u="sng" dirty="0"/>
              <a:t>Modèle distribue</a:t>
            </a:r>
          </a:p>
          <a:p>
            <a:pPr algn="ctr"/>
            <a:endParaRPr lang="fr-FR" b="1" u="sng" dirty="0"/>
          </a:p>
          <a:p>
            <a:pPr algn="ctr"/>
            <a:endParaRPr lang="fr-FR" dirty="0"/>
          </a:p>
          <a:p>
            <a:pPr algn="ctr"/>
            <a:r>
              <a:rPr lang="fr-FR" dirty="0"/>
              <a:t>Tous les acteurs du projets on une copie de la base du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672" y="4149080"/>
            <a:ext cx="1512168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u="sng" dirty="0"/>
              <a:t>Exemples:</a:t>
            </a:r>
            <a:br>
              <a:rPr lang="fr-FR" b="1" u="sng" dirty="0"/>
            </a:br>
            <a:r>
              <a:rPr lang="fr-FR" dirty="0"/>
              <a:t>-    csv</a:t>
            </a:r>
            <a:br>
              <a:rPr lang="fr-FR" dirty="0"/>
            </a:br>
            <a:r>
              <a:rPr lang="fr-FR" dirty="0"/>
              <a:t>-    </a:t>
            </a:r>
            <a:r>
              <a:rPr lang="fr-FR" dirty="0" err="1"/>
              <a:t>svn</a:t>
            </a:r>
            <a:endParaRPr lang="fr-FR" b="1" u="sng" dirty="0"/>
          </a:p>
        </p:txBody>
      </p:sp>
      <p:sp>
        <p:nvSpPr>
          <p:cNvPr id="8" name="Rectangle 7"/>
          <p:cNvSpPr/>
          <p:nvPr/>
        </p:nvSpPr>
        <p:spPr>
          <a:xfrm>
            <a:off x="5868144" y="4149080"/>
            <a:ext cx="158417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u="sng" dirty="0"/>
              <a:t>Exemples:</a:t>
            </a:r>
          </a:p>
          <a:p>
            <a:r>
              <a:rPr lang="fr-FR" dirty="0"/>
              <a:t>-   git</a:t>
            </a:r>
          </a:p>
          <a:p>
            <a:r>
              <a:rPr lang="fr-FR" dirty="0"/>
              <a:t>-   </a:t>
            </a:r>
            <a:r>
              <a:rPr lang="fr-FR" dirty="0" err="1"/>
              <a:t>mercurial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2060848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local A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9872" y="2060848"/>
            <a:ext cx="1728192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Distant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8144" y="2060848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local B</a:t>
            </a:r>
          </a:p>
        </p:txBody>
      </p:sp>
      <p:cxnSp>
        <p:nvCxnSpPr>
          <p:cNvPr id="7" name="Connecteur droit 6"/>
          <p:cNvCxnSpPr>
            <a:stCxn id="4" idx="2"/>
          </p:cNvCxnSpPr>
          <p:nvPr/>
        </p:nvCxnSpPr>
        <p:spPr>
          <a:xfrm>
            <a:off x="1691680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4355976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732240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rganigramme : Décision 9"/>
          <p:cNvSpPr/>
          <p:nvPr/>
        </p:nvSpPr>
        <p:spPr>
          <a:xfrm>
            <a:off x="1403648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1" name="Organigramme : Décision 10"/>
          <p:cNvSpPr/>
          <p:nvPr/>
        </p:nvSpPr>
        <p:spPr>
          <a:xfrm>
            <a:off x="1403648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2" name="Organigramme : Décision 11"/>
          <p:cNvSpPr/>
          <p:nvPr/>
        </p:nvSpPr>
        <p:spPr>
          <a:xfrm>
            <a:off x="1403648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3" name="Organigramme : Décision 12"/>
          <p:cNvSpPr/>
          <p:nvPr/>
        </p:nvSpPr>
        <p:spPr>
          <a:xfrm>
            <a:off x="4067944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4" name="Organigramme : Décision 13"/>
          <p:cNvSpPr/>
          <p:nvPr/>
        </p:nvSpPr>
        <p:spPr>
          <a:xfrm>
            <a:off x="4067944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5" name="Organigramme : Décision 14"/>
          <p:cNvSpPr/>
          <p:nvPr/>
        </p:nvSpPr>
        <p:spPr>
          <a:xfrm>
            <a:off x="4067944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6" name="Organigramme : Décision 15"/>
          <p:cNvSpPr/>
          <p:nvPr/>
        </p:nvSpPr>
        <p:spPr>
          <a:xfrm>
            <a:off x="6444208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7" name="Organigramme : Décision 16"/>
          <p:cNvSpPr/>
          <p:nvPr/>
        </p:nvSpPr>
        <p:spPr>
          <a:xfrm>
            <a:off x="6444208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8" name="Organigramme : Décision 17"/>
          <p:cNvSpPr/>
          <p:nvPr/>
        </p:nvSpPr>
        <p:spPr>
          <a:xfrm>
            <a:off x="6444208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7" name="Flèche droite 36"/>
          <p:cNvSpPr/>
          <p:nvPr/>
        </p:nvSpPr>
        <p:spPr>
          <a:xfrm>
            <a:off x="5148064" y="3068960"/>
            <a:ext cx="1296144" cy="5040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Dupliquer</a:t>
            </a:r>
          </a:p>
        </p:txBody>
      </p:sp>
      <p:sp>
        <p:nvSpPr>
          <p:cNvPr id="38" name="Flèche gauche 37"/>
          <p:cNvSpPr/>
          <p:nvPr/>
        </p:nvSpPr>
        <p:spPr>
          <a:xfrm>
            <a:off x="2411760" y="3068960"/>
            <a:ext cx="1368152" cy="504056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Dupliquer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modèle distribué</a:t>
            </a:r>
          </a:p>
        </p:txBody>
      </p:sp>
      <p:sp>
        <p:nvSpPr>
          <p:cNvPr id="40" name="Organigramme : Décision 39"/>
          <p:cNvSpPr/>
          <p:nvPr/>
        </p:nvSpPr>
        <p:spPr>
          <a:xfrm>
            <a:off x="1403648" y="3501008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42" name="Organigramme : Décision 41"/>
          <p:cNvSpPr/>
          <p:nvPr/>
        </p:nvSpPr>
        <p:spPr>
          <a:xfrm>
            <a:off x="4067944" y="34290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43" name="Flèche droite 42"/>
          <p:cNvSpPr/>
          <p:nvPr/>
        </p:nvSpPr>
        <p:spPr>
          <a:xfrm>
            <a:off x="2267744" y="3356992"/>
            <a:ext cx="1728192" cy="5040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Synchroniser</a:t>
            </a:r>
          </a:p>
        </p:txBody>
      </p:sp>
      <p:sp>
        <p:nvSpPr>
          <p:cNvPr id="44" name="Flèche droite 43"/>
          <p:cNvSpPr/>
          <p:nvPr/>
        </p:nvSpPr>
        <p:spPr>
          <a:xfrm>
            <a:off x="0" y="3429000"/>
            <a:ext cx="1331640" cy="5040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Commit</a:t>
            </a:r>
          </a:p>
        </p:txBody>
      </p:sp>
      <p:sp>
        <p:nvSpPr>
          <p:cNvPr id="45" name="Flèche courbée vers la droite 44"/>
          <p:cNvSpPr/>
          <p:nvPr/>
        </p:nvSpPr>
        <p:spPr>
          <a:xfrm>
            <a:off x="4644008" y="3068960"/>
            <a:ext cx="1584176" cy="792088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Synchroniser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6" name="Organigramme : Décision 45"/>
          <p:cNvSpPr/>
          <p:nvPr/>
        </p:nvSpPr>
        <p:spPr>
          <a:xfrm>
            <a:off x="6444208" y="3501008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37" grpId="0" animBg="1"/>
      <p:bldP spid="37" grpId="1" animBg="1"/>
      <p:bldP spid="38" grpId="0" animBg="1"/>
      <p:bldP spid="38" grpId="1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fr-FR" dirty="0"/>
              <a:t>Cloner un dépôt git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620688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Sans gestion de version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827584" y="1700808"/>
            <a:ext cx="2592288" cy="360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508104" y="1700808"/>
            <a:ext cx="2592288" cy="3600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59632" y="1988840"/>
            <a:ext cx="17281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Dossier projet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2160" y="1988840"/>
            <a:ext cx="172819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Dossier Save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59632" y="2708920"/>
            <a:ext cx="144016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Fichier.txt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4168" y="2708920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Fichier_v1.txt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6176" y="3284984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Fichier_v2.txt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0192" y="3789040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Fichier_v3.txt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9632" y="3356992"/>
            <a:ext cx="151216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Fichier_V2.txt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75656" y="3356992"/>
            <a:ext cx="144016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Fichier.txt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12032" y="2861320"/>
            <a:ext cx="157579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Fichier.txt.bck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1835696" y="5733256"/>
            <a:ext cx="5760640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/>
              <a:t>-Local uniquement		-pas de suivi d’historique</a:t>
            </a:r>
            <a:br>
              <a:rPr lang="fr-FR" b="1" dirty="0"/>
            </a:br>
            <a:r>
              <a:rPr lang="fr-FR" b="1" dirty="0"/>
              <a:t>-pas de suivi de </a:t>
            </a:r>
            <a:r>
              <a:rPr lang="fr-FR" b="1" dirty="0" err="1"/>
              <a:t>metadas</a:t>
            </a:r>
            <a:r>
              <a:rPr lang="fr-FR" b="1" dirty="0"/>
              <a:t> 	-lourd à utiliser	</a:t>
            </a:r>
            <a:r>
              <a:rPr lang="fr-FR" dirty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4" grpId="1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git clone [</a:t>
            </a:r>
            <a:r>
              <a:rPr lang="fr-FR" b="1" dirty="0" err="1"/>
              <a:t>remote</a:t>
            </a:r>
            <a:r>
              <a:rPr lang="fr-FR" b="1" dirty="0"/>
              <a:t>] [</a:t>
            </a:r>
            <a:r>
              <a:rPr lang="fr-FR" b="1" dirty="0" err="1"/>
              <a:t>folder</a:t>
            </a:r>
            <a:r>
              <a:rPr lang="fr-FR" b="1" dirty="0"/>
              <a:t> </a:t>
            </a:r>
            <a:r>
              <a:rPr lang="fr-FR" b="1" dirty="0" err="1"/>
              <a:t>name</a:t>
            </a:r>
            <a:r>
              <a:rPr lang="fr-FR" b="1" dirty="0"/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1700808"/>
            <a:ext cx="2592288" cy="36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    Dépôt distant (</a:t>
            </a:r>
            <a:r>
              <a:rPr lang="fr-FR" dirty="0" err="1"/>
              <a:t>origin</a:t>
            </a:r>
            <a:r>
              <a:rPr lang="fr-FR" dirty="0"/>
              <a:t>)</a:t>
            </a:r>
          </a:p>
        </p:txBody>
      </p:sp>
      <p:cxnSp>
        <p:nvCxnSpPr>
          <p:cNvPr id="10" name="Connecteur droit 9"/>
          <p:cNvCxnSpPr>
            <a:stCxn id="6" idx="0"/>
            <a:endCxn id="8" idx="2"/>
          </p:cNvCxnSpPr>
          <p:nvPr/>
        </p:nvCxnSpPr>
        <p:spPr>
          <a:xfrm>
            <a:off x="2375756" y="3284984"/>
            <a:ext cx="0" cy="1728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rganigramme : Décision 5"/>
          <p:cNvSpPr/>
          <p:nvPr/>
        </p:nvSpPr>
        <p:spPr>
          <a:xfrm>
            <a:off x="2051720" y="3284984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7" name="Organigramme : Décision 6"/>
          <p:cNvSpPr/>
          <p:nvPr/>
        </p:nvSpPr>
        <p:spPr>
          <a:xfrm>
            <a:off x="2051720" y="3933056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8" name="Organigramme : Décision 7"/>
          <p:cNvSpPr/>
          <p:nvPr/>
        </p:nvSpPr>
        <p:spPr>
          <a:xfrm>
            <a:off x="2051720" y="4581128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1" name="Pentagone 10"/>
          <p:cNvSpPr/>
          <p:nvPr/>
        </p:nvSpPr>
        <p:spPr>
          <a:xfrm>
            <a:off x="899592" y="3284984"/>
            <a:ext cx="1152128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12" name="Flèche droite 11"/>
          <p:cNvSpPr/>
          <p:nvPr/>
        </p:nvSpPr>
        <p:spPr>
          <a:xfrm>
            <a:off x="3563888" y="2780928"/>
            <a:ext cx="1944216" cy="7200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git clone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52120" y="1700808"/>
            <a:ext cx="2592288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             Dépôt local</a:t>
            </a:r>
          </a:p>
        </p:txBody>
      </p:sp>
      <p:cxnSp>
        <p:nvCxnSpPr>
          <p:cNvPr id="14" name="Connecteur droit 13"/>
          <p:cNvCxnSpPr>
            <a:stCxn id="15" idx="0"/>
            <a:endCxn id="17" idx="2"/>
          </p:cNvCxnSpPr>
          <p:nvPr/>
        </p:nvCxnSpPr>
        <p:spPr>
          <a:xfrm>
            <a:off x="7632340" y="2852936"/>
            <a:ext cx="0" cy="1728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rganigramme : Décision 14"/>
          <p:cNvSpPr/>
          <p:nvPr/>
        </p:nvSpPr>
        <p:spPr>
          <a:xfrm>
            <a:off x="7308304" y="2852936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6" name="Organigramme : Décision 15"/>
          <p:cNvSpPr/>
          <p:nvPr/>
        </p:nvSpPr>
        <p:spPr>
          <a:xfrm>
            <a:off x="7308304" y="3501008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7" name="Organigramme : Décision 16"/>
          <p:cNvSpPr/>
          <p:nvPr/>
        </p:nvSpPr>
        <p:spPr>
          <a:xfrm>
            <a:off x="7308304" y="4149080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8" name="Pentagone 17"/>
          <p:cNvSpPr/>
          <p:nvPr/>
        </p:nvSpPr>
        <p:spPr>
          <a:xfrm>
            <a:off x="5724128" y="2708920"/>
            <a:ext cx="158417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20" name="Pentagone 19"/>
          <p:cNvSpPr/>
          <p:nvPr/>
        </p:nvSpPr>
        <p:spPr>
          <a:xfrm>
            <a:off x="5724128" y="3068960"/>
            <a:ext cx="158417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Origin</a:t>
            </a:r>
            <a:r>
              <a:rPr lang="fr-FR" dirty="0"/>
              <a:t>/master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fr-FR" dirty="0"/>
              <a:t>Gérer les </a:t>
            </a:r>
            <a:r>
              <a:rPr lang="fr-FR" dirty="0" err="1"/>
              <a:t>remotes</a:t>
            </a:r>
            <a:endParaRPr lang="fr-F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060848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local A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9872" y="2060848"/>
            <a:ext cx="1728192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Distant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2240" y="2060848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local B</a:t>
            </a:r>
          </a:p>
        </p:txBody>
      </p:sp>
      <p:cxnSp>
        <p:nvCxnSpPr>
          <p:cNvPr id="7" name="Connecteur droit 6"/>
          <p:cNvCxnSpPr>
            <a:stCxn id="4" idx="2"/>
          </p:cNvCxnSpPr>
          <p:nvPr/>
        </p:nvCxnSpPr>
        <p:spPr>
          <a:xfrm>
            <a:off x="1259632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4355976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7596336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rganigramme : Décision 9"/>
          <p:cNvSpPr/>
          <p:nvPr/>
        </p:nvSpPr>
        <p:spPr>
          <a:xfrm>
            <a:off x="971600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1" name="Organigramme : Décision 10"/>
          <p:cNvSpPr/>
          <p:nvPr/>
        </p:nvSpPr>
        <p:spPr>
          <a:xfrm>
            <a:off x="971600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2" name="Organigramme : Décision 11"/>
          <p:cNvSpPr/>
          <p:nvPr/>
        </p:nvSpPr>
        <p:spPr>
          <a:xfrm>
            <a:off x="971600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3" name="Organigramme : Décision 12"/>
          <p:cNvSpPr/>
          <p:nvPr/>
        </p:nvSpPr>
        <p:spPr>
          <a:xfrm>
            <a:off x="4067944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4" name="Organigramme : Décision 13"/>
          <p:cNvSpPr/>
          <p:nvPr/>
        </p:nvSpPr>
        <p:spPr>
          <a:xfrm>
            <a:off x="4067944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5" name="Organigramme : Décision 14"/>
          <p:cNvSpPr/>
          <p:nvPr/>
        </p:nvSpPr>
        <p:spPr>
          <a:xfrm>
            <a:off x="4067944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6" name="Organigramme : Décision 15"/>
          <p:cNvSpPr/>
          <p:nvPr/>
        </p:nvSpPr>
        <p:spPr>
          <a:xfrm>
            <a:off x="7308304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7" name="Organigramme : Décision 16"/>
          <p:cNvSpPr/>
          <p:nvPr/>
        </p:nvSpPr>
        <p:spPr>
          <a:xfrm>
            <a:off x="7308304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8" name="Organigramme : Décision 17"/>
          <p:cNvSpPr/>
          <p:nvPr/>
        </p:nvSpPr>
        <p:spPr>
          <a:xfrm>
            <a:off x="7308304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9" name="Flèche droite 18"/>
          <p:cNvSpPr/>
          <p:nvPr/>
        </p:nvSpPr>
        <p:spPr>
          <a:xfrm>
            <a:off x="4860032" y="2564904"/>
            <a:ext cx="1296144" cy="5040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Dupliquer</a:t>
            </a:r>
          </a:p>
        </p:txBody>
      </p:sp>
      <p:sp>
        <p:nvSpPr>
          <p:cNvPr id="20" name="Flèche gauche 19"/>
          <p:cNvSpPr/>
          <p:nvPr/>
        </p:nvSpPr>
        <p:spPr>
          <a:xfrm>
            <a:off x="2843808" y="2564904"/>
            <a:ext cx="1368152" cy="504056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Dupliquer</a:t>
            </a:r>
          </a:p>
        </p:txBody>
      </p:sp>
      <p:sp>
        <p:nvSpPr>
          <p:cNvPr id="21" name="Organigramme : Décision 20"/>
          <p:cNvSpPr/>
          <p:nvPr/>
        </p:nvSpPr>
        <p:spPr>
          <a:xfrm>
            <a:off x="971600" y="3501008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22" name="Organigramme : Décision 21"/>
          <p:cNvSpPr/>
          <p:nvPr/>
        </p:nvSpPr>
        <p:spPr>
          <a:xfrm>
            <a:off x="4067944" y="34290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23" name="Flèche droite 22"/>
          <p:cNvSpPr/>
          <p:nvPr/>
        </p:nvSpPr>
        <p:spPr>
          <a:xfrm>
            <a:off x="2267744" y="3356992"/>
            <a:ext cx="1728192" cy="5040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Synchroniser</a:t>
            </a:r>
          </a:p>
        </p:txBody>
      </p:sp>
      <p:sp>
        <p:nvSpPr>
          <p:cNvPr id="24" name="Flèche courbée vers la droite 23"/>
          <p:cNvSpPr/>
          <p:nvPr/>
        </p:nvSpPr>
        <p:spPr>
          <a:xfrm>
            <a:off x="4716016" y="3284984"/>
            <a:ext cx="1584176" cy="792088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Synchroniser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Organigramme : Décision 24"/>
          <p:cNvSpPr/>
          <p:nvPr/>
        </p:nvSpPr>
        <p:spPr>
          <a:xfrm>
            <a:off x="7308304" y="3501008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cxnSp>
        <p:nvCxnSpPr>
          <p:cNvPr id="27" name="Connecteur droit avec flèche 26"/>
          <p:cNvCxnSpPr>
            <a:stCxn id="6" idx="1"/>
            <a:endCxn id="5" idx="3"/>
          </p:cNvCxnSpPr>
          <p:nvPr/>
        </p:nvCxnSpPr>
        <p:spPr>
          <a:xfrm flipH="1">
            <a:off x="5148064" y="231287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4" idx="3"/>
            <a:endCxn id="5" idx="1"/>
          </p:cNvCxnSpPr>
          <p:nvPr/>
        </p:nvCxnSpPr>
        <p:spPr>
          <a:xfrm>
            <a:off x="2123728" y="231287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339752" y="1988840"/>
            <a:ext cx="93610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remote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508104" y="1988840"/>
            <a:ext cx="93610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remote</a:t>
            </a:r>
            <a:endParaRPr lang="fr-F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git clone [</a:t>
            </a:r>
            <a:r>
              <a:rPr lang="fr-FR" b="1" dirty="0" err="1"/>
              <a:t>remote</a:t>
            </a:r>
            <a:r>
              <a:rPr lang="fr-FR" b="1" dirty="0"/>
              <a:t>] [</a:t>
            </a:r>
            <a:r>
              <a:rPr lang="fr-FR" b="1" dirty="0" err="1"/>
              <a:t>folder</a:t>
            </a:r>
            <a:r>
              <a:rPr lang="fr-FR" b="1" dirty="0"/>
              <a:t> </a:t>
            </a:r>
            <a:r>
              <a:rPr lang="fr-FR" b="1" dirty="0" err="1"/>
              <a:t>name</a:t>
            </a:r>
            <a:r>
              <a:rPr lang="fr-FR" b="1" dirty="0"/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1700808"/>
            <a:ext cx="2592288" cy="36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    Dépôt distant (</a:t>
            </a:r>
            <a:r>
              <a:rPr lang="fr-FR" dirty="0" err="1"/>
              <a:t>origin</a:t>
            </a:r>
            <a:r>
              <a:rPr lang="fr-FR" dirty="0"/>
              <a:t>)</a:t>
            </a:r>
          </a:p>
        </p:txBody>
      </p:sp>
      <p:cxnSp>
        <p:nvCxnSpPr>
          <p:cNvPr id="10" name="Connecteur droit 9"/>
          <p:cNvCxnSpPr>
            <a:stCxn id="6" idx="0"/>
            <a:endCxn id="8" idx="2"/>
          </p:cNvCxnSpPr>
          <p:nvPr/>
        </p:nvCxnSpPr>
        <p:spPr>
          <a:xfrm>
            <a:off x="2375756" y="3284984"/>
            <a:ext cx="0" cy="1728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rganigramme : Décision 5"/>
          <p:cNvSpPr/>
          <p:nvPr/>
        </p:nvSpPr>
        <p:spPr>
          <a:xfrm>
            <a:off x="2051720" y="3284984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7" name="Organigramme : Décision 6"/>
          <p:cNvSpPr/>
          <p:nvPr/>
        </p:nvSpPr>
        <p:spPr>
          <a:xfrm>
            <a:off x="2051720" y="3933056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8" name="Organigramme : Décision 7"/>
          <p:cNvSpPr/>
          <p:nvPr/>
        </p:nvSpPr>
        <p:spPr>
          <a:xfrm>
            <a:off x="2051720" y="4581128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1" name="Pentagone 10"/>
          <p:cNvSpPr/>
          <p:nvPr/>
        </p:nvSpPr>
        <p:spPr>
          <a:xfrm>
            <a:off x="899592" y="3284984"/>
            <a:ext cx="1152128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12" name="Flèche droite 11"/>
          <p:cNvSpPr/>
          <p:nvPr/>
        </p:nvSpPr>
        <p:spPr>
          <a:xfrm>
            <a:off x="3563888" y="2780928"/>
            <a:ext cx="1944216" cy="7200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git clone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52120" y="1700808"/>
            <a:ext cx="2592288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             Dépôt local</a:t>
            </a:r>
          </a:p>
        </p:txBody>
      </p:sp>
      <p:cxnSp>
        <p:nvCxnSpPr>
          <p:cNvPr id="14" name="Connecteur droit 13"/>
          <p:cNvCxnSpPr>
            <a:stCxn id="15" idx="0"/>
            <a:endCxn id="17" idx="2"/>
          </p:cNvCxnSpPr>
          <p:nvPr/>
        </p:nvCxnSpPr>
        <p:spPr>
          <a:xfrm>
            <a:off x="7632340" y="2852936"/>
            <a:ext cx="0" cy="1728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rganigramme : Décision 14"/>
          <p:cNvSpPr/>
          <p:nvPr/>
        </p:nvSpPr>
        <p:spPr>
          <a:xfrm>
            <a:off x="7308304" y="2852936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6" name="Organigramme : Décision 15"/>
          <p:cNvSpPr/>
          <p:nvPr/>
        </p:nvSpPr>
        <p:spPr>
          <a:xfrm>
            <a:off x="7308304" y="3501008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7" name="Organigramme : Décision 16"/>
          <p:cNvSpPr/>
          <p:nvPr/>
        </p:nvSpPr>
        <p:spPr>
          <a:xfrm>
            <a:off x="7308304" y="4149080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8" name="Pentagone 17"/>
          <p:cNvSpPr/>
          <p:nvPr/>
        </p:nvSpPr>
        <p:spPr>
          <a:xfrm>
            <a:off x="5724128" y="2708920"/>
            <a:ext cx="158417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20" name="Pentagone 19"/>
          <p:cNvSpPr/>
          <p:nvPr/>
        </p:nvSpPr>
        <p:spPr>
          <a:xfrm>
            <a:off x="5724128" y="3068960"/>
            <a:ext cx="158417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Origin</a:t>
            </a:r>
            <a:r>
              <a:rPr lang="fr-FR" dirty="0"/>
              <a:t>/master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Pousser ses </a:t>
            </a:r>
            <a:r>
              <a:rPr lang="fr-FR" dirty="0" err="1"/>
              <a:t>comits</a:t>
            </a:r>
            <a:r>
              <a:rPr lang="fr-FR" dirty="0"/>
              <a:t> sur le dépôt distant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git push [</a:t>
            </a:r>
            <a:r>
              <a:rPr lang="fr-FR" b="1" dirty="0" err="1"/>
              <a:t>remote</a:t>
            </a:r>
            <a:r>
              <a:rPr lang="fr-FR" b="1" dirty="0"/>
              <a:t>] [</a:t>
            </a:r>
            <a:r>
              <a:rPr lang="fr-FR" b="1" dirty="0" err="1"/>
              <a:t>branch</a:t>
            </a:r>
            <a:r>
              <a:rPr lang="fr-FR" b="1" dirty="0"/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1700808"/>
            <a:ext cx="2592288" cy="36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    Dépôt distant (</a:t>
            </a:r>
            <a:r>
              <a:rPr lang="fr-FR" dirty="0" err="1"/>
              <a:t>origin</a:t>
            </a:r>
            <a:r>
              <a:rPr lang="fr-FR" dirty="0"/>
              <a:t>)</a:t>
            </a:r>
          </a:p>
        </p:txBody>
      </p:sp>
      <p:cxnSp>
        <p:nvCxnSpPr>
          <p:cNvPr id="6" name="Connecteur droit 5"/>
          <p:cNvCxnSpPr>
            <a:stCxn id="37" idx="2"/>
            <a:endCxn id="9" idx="2"/>
          </p:cNvCxnSpPr>
          <p:nvPr/>
        </p:nvCxnSpPr>
        <p:spPr>
          <a:xfrm>
            <a:off x="2375756" y="2996952"/>
            <a:ext cx="0" cy="2016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rganigramme : Décision 6"/>
          <p:cNvSpPr/>
          <p:nvPr/>
        </p:nvSpPr>
        <p:spPr>
          <a:xfrm>
            <a:off x="2051720" y="3284984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8" name="Organigramme : Décision 7"/>
          <p:cNvSpPr/>
          <p:nvPr/>
        </p:nvSpPr>
        <p:spPr>
          <a:xfrm>
            <a:off x="2051720" y="3933056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" name="Organigramme : Décision 8"/>
          <p:cNvSpPr/>
          <p:nvPr/>
        </p:nvSpPr>
        <p:spPr>
          <a:xfrm>
            <a:off x="2051720" y="4581128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0" name="Pentagone 9"/>
          <p:cNvSpPr/>
          <p:nvPr/>
        </p:nvSpPr>
        <p:spPr>
          <a:xfrm>
            <a:off x="899592" y="3284984"/>
            <a:ext cx="1152128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52120" y="1700808"/>
            <a:ext cx="2592288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             Dépôt local</a:t>
            </a:r>
          </a:p>
        </p:txBody>
      </p:sp>
      <p:cxnSp>
        <p:nvCxnSpPr>
          <p:cNvPr id="13" name="Connecteur droit 12"/>
          <p:cNvCxnSpPr>
            <a:stCxn id="34" idx="2"/>
            <a:endCxn id="16" idx="2"/>
          </p:cNvCxnSpPr>
          <p:nvPr/>
        </p:nvCxnSpPr>
        <p:spPr>
          <a:xfrm>
            <a:off x="7632340" y="2708920"/>
            <a:ext cx="0" cy="1872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rganigramme : Décision 13"/>
          <p:cNvSpPr/>
          <p:nvPr/>
        </p:nvSpPr>
        <p:spPr>
          <a:xfrm>
            <a:off x="7308304" y="2852936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5" name="Organigramme : Décision 14"/>
          <p:cNvSpPr/>
          <p:nvPr/>
        </p:nvSpPr>
        <p:spPr>
          <a:xfrm>
            <a:off x="7308304" y="3501008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6" name="Organigramme : Décision 15"/>
          <p:cNvSpPr/>
          <p:nvPr/>
        </p:nvSpPr>
        <p:spPr>
          <a:xfrm>
            <a:off x="7308304" y="4149080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7" name="Pentagone 16"/>
          <p:cNvSpPr/>
          <p:nvPr/>
        </p:nvSpPr>
        <p:spPr>
          <a:xfrm>
            <a:off x="5724128" y="2348880"/>
            <a:ext cx="158417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18" name="Pentagone 17"/>
          <p:cNvSpPr/>
          <p:nvPr/>
        </p:nvSpPr>
        <p:spPr>
          <a:xfrm>
            <a:off x="5724128" y="3068960"/>
            <a:ext cx="158417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Origin</a:t>
            </a:r>
            <a:r>
              <a:rPr lang="fr-FR" dirty="0"/>
              <a:t>/master</a:t>
            </a:r>
          </a:p>
        </p:txBody>
      </p:sp>
      <p:sp>
        <p:nvSpPr>
          <p:cNvPr id="34" name="Organigramme : Décision 33"/>
          <p:cNvSpPr/>
          <p:nvPr/>
        </p:nvSpPr>
        <p:spPr>
          <a:xfrm>
            <a:off x="7308304" y="2276872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36" name="Flèche gauche 35"/>
          <p:cNvSpPr/>
          <p:nvPr/>
        </p:nvSpPr>
        <p:spPr>
          <a:xfrm>
            <a:off x="3707904" y="2348880"/>
            <a:ext cx="1584176" cy="64807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git push </a:t>
            </a:r>
          </a:p>
        </p:txBody>
      </p:sp>
      <p:sp>
        <p:nvSpPr>
          <p:cNvPr id="37" name="Organigramme : Décision 36"/>
          <p:cNvSpPr/>
          <p:nvPr/>
        </p:nvSpPr>
        <p:spPr>
          <a:xfrm>
            <a:off x="2051720" y="2564904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39" name="Pentagone 38"/>
          <p:cNvSpPr/>
          <p:nvPr/>
        </p:nvSpPr>
        <p:spPr>
          <a:xfrm>
            <a:off x="827584" y="2564904"/>
            <a:ext cx="1152128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40" name="Pentagone 39"/>
          <p:cNvSpPr/>
          <p:nvPr/>
        </p:nvSpPr>
        <p:spPr>
          <a:xfrm>
            <a:off x="5724128" y="2708920"/>
            <a:ext cx="158417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Origin</a:t>
            </a:r>
            <a:r>
              <a:rPr lang="fr-FR" dirty="0"/>
              <a:t>/master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37" grpId="0" animBg="1"/>
      <p:bldP spid="39" grpId="0" animBg="1"/>
      <p:bldP spid="4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Récupérer les </a:t>
            </a:r>
            <a:r>
              <a:rPr lang="fr-FR" dirty="0" err="1"/>
              <a:t>commits</a:t>
            </a:r>
            <a:r>
              <a:rPr lang="fr-FR" dirty="0"/>
              <a:t> présents sur le dépôt distant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gitfetch</a:t>
            </a:r>
            <a:r>
              <a:rPr lang="fr-FR" b="1" dirty="0"/>
              <a:t> [</a:t>
            </a:r>
            <a:r>
              <a:rPr lang="fr-FR" b="1" dirty="0" err="1"/>
              <a:t>remote</a:t>
            </a:r>
            <a:r>
              <a:rPr lang="fr-FR" b="1" dirty="0"/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1700808"/>
            <a:ext cx="2592288" cy="36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    Dépôt distant (</a:t>
            </a:r>
            <a:r>
              <a:rPr lang="fr-FR" dirty="0" err="1"/>
              <a:t>origin</a:t>
            </a:r>
            <a:r>
              <a:rPr lang="fr-FR" dirty="0"/>
              <a:t>)</a:t>
            </a:r>
          </a:p>
        </p:txBody>
      </p:sp>
      <p:cxnSp>
        <p:nvCxnSpPr>
          <p:cNvPr id="6" name="Connecteur droit 5"/>
          <p:cNvCxnSpPr>
            <a:stCxn id="20" idx="2"/>
            <a:endCxn id="9" idx="2"/>
          </p:cNvCxnSpPr>
          <p:nvPr/>
        </p:nvCxnSpPr>
        <p:spPr>
          <a:xfrm>
            <a:off x="2375756" y="2996952"/>
            <a:ext cx="0" cy="2016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rganigramme : Décision 6"/>
          <p:cNvSpPr/>
          <p:nvPr/>
        </p:nvSpPr>
        <p:spPr>
          <a:xfrm>
            <a:off x="2051720" y="3284984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8" name="Organigramme : Décision 7"/>
          <p:cNvSpPr/>
          <p:nvPr/>
        </p:nvSpPr>
        <p:spPr>
          <a:xfrm>
            <a:off x="2051720" y="3933056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" name="Organigramme : Décision 8"/>
          <p:cNvSpPr/>
          <p:nvPr/>
        </p:nvSpPr>
        <p:spPr>
          <a:xfrm>
            <a:off x="2051720" y="4581128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52120" y="1700808"/>
            <a:ext cx="2592288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/>
              <a:t>             Dépôt local</a:t>
            </a:r>
          </a:p>
        </p:txBody>
      </p:sp>
      <p:cxnSp>
        <p:nvCxnSpPr>
          <p:cNvPr id="12" name="Connecteur droit 11"/>
          <p:cNvCxnSpPr>
            <a:stCxn id="13" idx="0"/>
          </p:cNvCxnSpPr>
          <p:nvPr/>
        </p:nvCxnSpPr>
        <p:spPr>
          <a:xfrm flipH="1">
            <a:off x="7596336" y="2852936"/>
            <a:ext cx="36004" cy="1728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rganigramme : Décision 12"/>
          <p:cNvSpPr/>
          <p:nvPr/>
        </p:nvSpPr>
        <p:spPr>
          <a:xfrm>
            <a:off x="7308304" y="2852936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4" name="Organigramme : Décision 13"/>
          <p:cNvSpPr/>
          <p:nvPr/>
        </p:nvSpPr>
        <p:spPr>
          <a:xfrm>
            <a:off x="7308304" y="3501008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5" name="Organigramme : Décision 14"/>
          <p:cNvSpPr/>
          <p:nvPr/>
        </p:nvSpPr>
        <p:spPr>
          <a:xfrm>
            <a:off x="7308304" y="4149080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6" name="Pentagone 15"/>
          <p:cNvSpPr/>
          <p:nvPr/>
        </p:nvSpPr>
        <p:spPr>
          <a:xfrm>
            <a:off x="5724128" y="2852936"/>
            <a:ext cx="158417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20" name="Organigramme : Décision 19"/>
          <p:cNvSpPr/>
          <p:nvPr/>
        </p:nvSpPr>
        <p:spPr>
          <a:xfrm>
            <a:off x="2051720" y="2564904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21" name="Pentagone 20"/>
          <p:cNvSpPr/>
          <p:nvPr/>
        </p:nvSpPr>
        <p:spPr>
          <a:xfrm>
            <a:off x="827584" y="2564904"/>
            <a:ext cx="1152128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22" name="Pentagone 21"/>
          <p:cNvSpPr/>
          <p:nvPr/>
        </p:nvSpPr>
        <p:spPr>
          <a:xfrm>
            <a:off x="5724128" y="3212976"/>
            <a:ext cx="158417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Origin</a:t>
            </a:r>
            <a:r>
              <a:rPr lang="fr-FR" dirty="0"/>
              <a:t>/master</a:t>
            </a:r>
          </a:p>
        </p:txBody>
      </p:sp>
      <p:sp>
        <p:nvSpPr>
          <p:cNvPr id="24" name="Flèche courbée vers la droite 23"/>
          <p:cNvSpPr/>
          <p:nvPr/>
        </p:nvSpPr>
        <p:spPr>
          <a:xfrm>
            <a:off x="3851920" y="2420888"/>
            <a:ext cx="1080120" cy="1008112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git </a:t>
            </a:r>
            <a:r>
              <a:rPr lang="fr-FR" b="1" dirty="0" err="1">
                <a:solidFill>
                  <a:schemeClr val="tx1"/>
                </a:solidFill>
              </a:rPr>
              <a:t>fetch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7596336" y="2564904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rganigramme : Décision 29"/>
          <p:cNvSpPr/>
          <p:nvPr/>
        </p:nvSpPr>
        <p:spPr>
          <a:xfrm>
            <a:off x="7308304" y="2132856"/>
            <a:ext cx="6480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31" name="Pentagone 30"/>
          <p:cNvSpPr/>
          <p:nvPr/>
        </p:nvSpPr>
        <p:spPr>
          <a:xfrm>
            <a:off x="5724128" y="2204864"/>
            <a:ext cx="158417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33" name="Pentagone 32"/>
          <p:cNvSpPr/>
          <p:nvPr/>
        </p:nvSpPr>
        <p:spPr>
          <a:xfrm>
            <a:off x="5724128" y="2852936"/>
            <a:ext cx="158417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Origin</a:t>
            </a:r>
            <a:r>
              <a:rPr lang="fr-FR" dirty="0"/>
              <a:t>/master</a:t>
            </a:r>
          </a:p>
        </p:txBody>
      </p:sp>
      <p:sp>
        <p:nvSpPr>
          <p:cNvPr id="34" name="Flèche courbée vers la droite 33"/>
          <p:cNvSpPr/>
          <p:nvPr/>
        </p:nvSpPr>
        <p:spPr>
          <a:xfrm>
            <a:off x="3923928" y="2204864"/>
            <a:ext cx="864096" cy="792088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git pull</a:t>
            </a:r>
          </a:p>
        </p:txBody>
      </p:sp>
      <p:sp>
        <p:nvSpPr>
          <p:cNvPr id="35" name="Pentagone 34"/>
          <p:cNvSpPr/>
          <p:nvPr/>
        </p:nvSpPr>
        <p:spPr>
          <a:xfrm>
            <a:off x="5724128" y="2564904"/>
            <a:ext cx="158417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Origin</a:t>
            </a:r>
            <a:r>
              <a:rPr lang="fr-FR" dirty="0"/>
              <a:t>/master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4" grpId="0" animBg="1"/>
      <p:bldP spid="24" grpId="1" animBg="1"/>
      <p:bldP spid="30" grpId="0" animBg="1"/>
      <p:bldP spid="31" grpId="0" animBg="1"/>
      <p:bldP spid="33" grpId="0" animBg="1"/>
      <p:bldP spid="33" grpId="1" animBg="1"/>
      <p:bldP spid="34" grpId="0" animBg="1"/>
      <p:bldP spid="35" grpId="0" animBg="1"/>
      <p:bldP spid="3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420888"/>
            <a:ext cx="8229600" cy="1143000"/>
          </a:xfrm>
        </p:spPr>
        <p:txBody>
          <a:bodyPr/>
          <a:lstStyle/>
          <a:p>
            <a:r>
              <a:rPr lang="fr-FR" dirty="0"/>
              <a:t>Ajouter un </a:t>
            </a:r>
            <a:r>
              <a:rPr lang="fr-FR" dirty="0" err="1"/>
              <a:t>readme</a:t>
            </a:r>
            <a:r>
              <a:rPr lang="fr-FR" dirty="0"/>
              <a:t> à son projet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/>
          <a:lstStyle/>
          <a:p>
            <a:r>
              <a:rPr lang="fr-FR" dirty="0"/>
              <a:t>Exercice</a:t>
            </a:r>
          </a:p>
        </p:txBody>
      </p:sp>
      <p:pic>
        <p:nvPicPr>
          <p:cNvPr id="6146" name="Picture 2" descr="C:\Users\KASRII\Desktop\exerc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967" y="1988840"/>
            <a:ext cx="8545513" cy="3952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Avec la gestion de version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971600" y="1772816"/>
            <a:ext cx="2520280" cy="3456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652120" y="1772816"/>
            <a:ext cx="2520280" cy="34563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03648" y="2708920"/>
            <a:ext cx="172819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Fichiet.txt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4168" y="2708920"/>
            <a:ext cx="172819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Fichier_V1.txt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84168" y="3645024"/>
            <a:ext cx="172819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Fichier_V2.txt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4168" y="4509120"/>
            <a:ext cx="172819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Fichier_V3.txt</a:t>
            </a:r>
          </a:p>
        </p:txBody>
      </p:sp>
      <p:cxnSp>
        <p:nvCxnSpPr>
          <p:cNvPr id="14" name="Connecteur droit avec flèche 13"/>
          <p:cNvCxnSpPr>
            <a:stCxn id="10" idx="0"/>
            <a:endCxn id="9" idx="2"/>
          </p:cNvCxnSpPr>
          <p:nvPr/>
        </p:nvCxnSpPr>
        <p:spPr>
          <a:xfrm flipV="1">
            <a:off x="6948264" y="40770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9" idx="0"/>
            <a:endCxn id="8" idx="2"/>
          </p:cNvCxnSpPr>
          <p:nvPr/>
        </p:nvCxnSpPr>
        <p:spPr>
          <a:xfrm flipV="1">
            <a:off x="6948264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8" idx="1"/>
          </p:cNvCxnSpPr>
          <p:nvPr/>
        </p:nvCxnSpPr>
        <p:spPr>
          <a:xfrm>
            <a:off x="3203848" y="2924944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1907704" y="5733256"/>
            <a:ext cx="5760640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/>
              <a:t>-Local ou partagé sur un serveur              -suivi d’historique</a:t>
            </a:r>
            <a:br>
              <a:rPr lang="fr-FR" b="1" dirty="0"/>
            </a:br>
            <a:r>
              <a:rPr lang="fr-FR" b="1" dirty="0"/>
              <a:t>-</a:t>
            </a:r>
            <a:r>
              <a:rPr lang="fr-FR" b="1" dirty="0" err="1"/>
              <a:t>metadas</a:t>
            </a:r>
            <a:r>
              <a:rPr lang="fr-FR" b="1" dirty="0"/>
              <a:t> (auteur, date …) 	                   -lourd à utiliser	</a:t>
            </a:r>
            <a:r>
              <a:rPr lang="fr-FR" dirty="0"/>
              <a:t>			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31640" y="2060848"/>
            <a:ext cx="17281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Dossier_projet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084168" y="2060848"/>
            <a:ext cx="172819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projet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Travailler en équipe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Organisation des équipes autour de git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Gestion centralisée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1840" y="2420888"/>
            <a:ext cx="2736304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distant</a:t>
            </a:r>
            <a:br>
              <a:rPr lang="fr-FR" dirty="0"/>
            </a:br>
            <a:r>
              <a:rPr lang="fr-FR" dirty="0"/>
              <a:t>(référence)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4869160"/>
            <a:ext cx="252028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local</a:t>
            </a:r>
            <a:br>
              <a:rPr lang="fr-FR" dirty="0"/>
            </a:br>
            <a:r>
              <a:rPr lang="fr-FR" dirty="0"/>
              <a:t>Développeur A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7864" y="4869160"/>
            <a:ext cx="252028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local</a:t>
            </a:r>
            <a:br>
              <a:rPr lang="fr-FR" dirty="0"/>
            </a:br>
            <a:r>
              <a:rPr lang="fr-FR" dirty="0"/>
              <a:t>Développeur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0192" y="4869160"/>
            <a:ext cx="252028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local</a:t>
            </a:r>
            <a:br>
              <a:rPr lang="fr-FR" dirty="0"/>
            </a:br>
            <a:r>
              <a:rPr lang="fr-FR" dirty="0"/>
              <a:t>Développeur C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1979712" y="3212976"/>
            <a:ext cx="194421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499992" y="3212976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292080" y="3284984"/>
            <a:ext cx="172819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Gestion centralisée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1840" y="2420888"/>
            <a:ext cx="2736304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Mon site web </a:t>
            </a:r>
            <a:br>
              <a:rPr lang="fr-FR" dirty="0"/>
            </a:br>
            <a:r>
              <a:rPr lang="fr-FR" dirty="0"/>
              <a:t>(référence)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4869160"/>
            <a:ext cx="252028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Mon_site_web</a:t>
            </a:r>
            <a:br>
              <a:rPr lang="fr-FR" dirty="0"/>
            </a:br>
            <a:r>
              <a:rPr lang="fr-FR" dirty="0"/>
              <a:t>nous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0192" y="4869160"/>
            <a:ext cx="252028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Mon_site_web</a:t>
            </a:r>
            <a:br>
              <a:rPr lang="fr-FR" dirty="0"/>
            </a:br>
            <a:r>
              <a:rPr lang="fr-FR" dirty="0"/>
              <a:t>clone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1979712" y="3212976"/>
            <a:ext cx="194421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292080" y="3284984"/>
            <a:ext cx="172819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Gestion intégration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7904" y="2420888"/>
            <a:ext cx="2448272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distant</a:t>
            </a:r>
          </a:p>
          <a:p>
            <a:pPr algn="ctr"/>
            <a:r>
              <a:rPr lang="fr-FR" dirty="0"/>
              <a:t>Développeur A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2200" y="2420888"/>
            <a:ext cx="2448272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distant</a:t>
            </a:r>
          </a:p>
          <a:p>
            <a:pPr algn="ctr"/>
            <a:r>
              <a:rPr lang="fr-FR" dirty="0"/>
              <a:t>Développeur B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2420888"/>
            <a:ext cx="2448272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distant</a:t>
            </a:r>
            <a:br>
              <a:rPr lang="fr-FR" dirty="0"/>
            </a:br>
            <a:r>
              <a:rPr lang="fr-FR" dirty="0"/>
              <a:t>(référence)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444208" y="5085184"/>
            <a:ext cx="244827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local</a:t>
            </a:r>
            <a:br>
              <a:rPr lang="fr-FR" dirty="0"/>
            </a:br>
            <a:r>
              <a:rPr lang="fr-FR" dirty="0"/>
              <a:t>développeur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9912" y="5085184"/>
            <a:ext cx="244827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local</a:t>
            </a:r>
            <a:br>
              <a:rPr lang="fr-FR" dirty="0"/>
            </a:br>
            <a:r>
              <a:rPr lang="fr-FR" dirty="0"/>
              <a:t>développeur 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7544" y="5085184"/>
            <a:ext cx="2448272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local </a:t>
            </a:r>
            <a:br>
              <a:rPr lang="fr-FR" dirty="0"/>
            </a:br>
            <a:r>
              <a:rPr lang="fr-FR" dirty="0"/>
              <a:t>intégrateur</a:t>
            </a:r>
          </a:p>
        </p:txBody>
      </p:sp>
      <p:cxnSp>
        <p:nvCxnSpPr>
          <p:cNvPr id="13" name="Connecteur droit avec flèche 12"/>
          <p:cNvCxnSpPr>
            <a:stCxn id="10" idx="0"/>
          </p:cNvCxnSpPr>
          <p:nvPr/>
        </p:nvCxnSpPr>
        <p:spPr>
          <a:xfrm flipV="1">
            <a:off x="5004048" y="3212976"/>
            <a:ext cx="72008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7668344" y="3212976"/>
            <a:ext cx="72008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10" idx="0"/>
          </p:cNvCxnSpPr>
          <p:nvPr/>
        </p:nvCxnSpPr>
        <p:spPr>
          <a:xfrm>
            <a:off x="1763688" y="3212976"/>
            <a:ext cx="324036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2"/>
            <a:endCxn id="9" idx="0"/>
          </p:cNvCxnSpPr>
          <p:nvPr/>
        </p:nvCxnSpPr>
        <p:spPr>
          <a:xfrm>
            <a:off x="1763688" y="3212976"/>
            <a:ext cx="5904656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6" idx="2"/>
          </p:cNvCxnSpPr>
          <p:nvPr/>
        </p:nvCxnSpPr>
        <p:spPr>
          <a:xfrm flipV="1">
            <a:off x="1907704" y="3212976"/>
            <a:ext cx="3024336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endCxn id="7" idx="2"/>
          </p:cNvCxnSpPr>
          <p:nvPr/>
        </p:nvCxnSpPr>
        <p:spPr>
          <a:xfrm flipV="1">
            <a:off x="1835696" y="3212976"/>
            <a:ext cx="5760640" cy="187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1403648" y="3284984"/>
            <a:ext cx="576064" cy="1728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avec flèche 12"/>
          <p:cNvCxnSpPr>
            <a:stCxn id="11" idx="2"/>
          </p:cNvCxnSpPr>
          <p:nvPr/>
        </p:nvCxnSpPr>
        <p:spPr>
          <a:xfrm flipH="1">
            <a:off x="2195736" y="2420888"/>
            <a:ext cx="4860540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5148064" y="2420888"/>
            <a:ext cx="2268252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5" idx="0"/>
          </p:cNvCxnSpPr>
          <p:nvPr/>
        </p:nvCxnSpPr>
        <p:spPr>
          <a:xfrm flipH="1">
            <a:off x="7128284" y="2420888"/>
            <a:ext cx="468052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Gestion dictateur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0152" y="4941168"/>
            <a:ext cx="2376264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Developpeur A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5856" y="4941168"/>
            <a:ext cx="2376264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Developpeur B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4941168"/>
            <a:ext cx="2376264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Developpeur C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3848" y="3356992"/>
            <a:ext cx="2376264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Lieutenant A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3356992"/>
            <a:ext cx="2376264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Lieutenant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1628800"/>
            <a:ext cx="23762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Dictateur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6136" y="1556792"/>
            <a:ext cx="252028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distant </a:t>
            </a:r>
            <a:br>
              <a:rPr lang="fr-FR" dirty="0"/>
            </a:br>
            <a:r>
              <a:rPr lang="fr-FR" dirty="0"/>
              <a:t>(référence)</a:t>
            </a:r>
          </a:p>
        </p:txBody>
      </p:sp>
      <p:cxnSp>
        <p:nvCxnSpPr>
          <p:cNvPr id="22" name="Connecteur droit avec flèche 21"/>
          <p:cNvCxnSpPr>
            <a:stCxn id="6" idx="0"/>
          </p:cNvCxnSpPr>
          <p:nvPr/>
        </p:nvCxnSpPr>
        <p:spPr>
          <a:xfrm flipV="1">
            <a:off x="4463988" y="3933056"/>
            <a:ext cx="3600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1619672" y="3933056"/>
            <a:ext cx="3600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4644008" y="3933056"/>
            <a:ext cx="20882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endCxn id="10" idx="2"/>
          </p:cNvCxnSpPr>
          <p:nvPr/>
        </p:nvCxnSpPr>
        <p:spPr>
          <a:xfrm flipV="1">
            <a:off x="1475656" y="2204864"/>
            <a:ext cx="1080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2123728" y="2204864"/>
            <a:ext cx="172819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0" idx="3"/>
          </p:cNvCxnSpPr>
          <p:nvPr/>
        </p:nvCxnSpPr>
        <p:spPr>
          <a:xfrm>
            <a:off x="2771800" y="1916832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fr-FR" dirty="0"/>
              <a:t>Maitriser les modifications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fr-FR" dirty="0"/>
              <a:t>Filtrer les modifications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fr-FR" dirty="0"/>
              <a:t>Mettre de côté des modifications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Git </a:t>
            </a:r>
            <a:r>
              <a:rPr lang="fr-FR" b="1" dirty="0" err="1"/>
              <a:t>stash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251520" y="1772816"/>
            <a:ext cx="2952328" cy="4392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300192" y="1772816"/>
            <a:ext cx="2592288" cy="4392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395536" y="2996952"/>
            <a:ext cx="1224136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Modif</a:t>
            </a:r>
            <a:r>
              <a:rPr lang="fr-FR" dirty="0"/>
              <a:t> 1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1907704" y="2996952"/>
            <a:ext cx="1080120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Modif</a:t>
            </a:r>
            <a:r>
              <a:rPr lang="fr-FR" dirty="0"/>
              <a:t> 2</a:t>
            </a:r>
          </a:p>
        </p:txBody>
      </p:sp>
      <p:sp>
        <p:nvSpPr>
          <p:cNvPr id="9" name="Rectangle 8"/>
          <p:cNvSpPr/>
          <p:nvPr/>
        </p:nvSpPr>
        <p:spPr>
          <a:xfrm>
            <a:off x="827584" y="1916832"/>
            <a:ext cx="194421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Workspace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660232" y="1916832"/>
            <a:ext cx="194421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Stash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3275856" y="2924944"/>
            <a:ext cx="2880320" cy="64807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git </a:t>
            </a:r>
            <a:r>
              <a:rPr lang="fr-FR" sz="1600" b="1" dirty="0" err="1"/>
              <a:t>stash</a:t>
            </a:r>
            <a:r>
              <a:rPr lang="fr-FR" sz="1600" b="1" dirty="0"/>
              <a:t> </a:t>
            </a:r>
            <a:r>
              <a:rPr lang="fr-FR" sz="1600" b="1" dirty="0" err="1"/>
              <a:t>save</a:t>
            </a:r>
            <a:r>
              <a:rPr lang="fr-FR" sz="1600" b="1" dirty="0"/>
              <a:t>  «  message A»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60232" y="2996952"/>
            <a:ext cx="2088232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(0)  message A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3275856" y="4077072"/>
            <a:ext cx="2880320" cy="64807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git </a:t>
            </a:r>
            <a:r>
              <a:rPr lang="fr-FR" sz="1600" b="1" dirty="0" err="1"/>
              <a:t>stash</a:t>
            </a:r>
            <a:r>
              <a:rPr lang="fr-FR" sz="1600" b="1" dirty="0"/>
              <a:t> </a:t>
            </a:r>
            <a:r>
              <a:rPr lang="fr-FR" sz="1600" b="1" dirty="0" err="1"/>
              <a:t>save</a:t>
            </a:r>
            <a:r>
              <a:rPr lang="fr-FR" sz="1600" b="1" dirty="0"/>
              <a:t>  «  message B»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395536" y="4077072"/>
            <a:ext cx="122413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Modif</a:t>
            </a:r>
            <a:r>
              <a:rPr lang="fr-FR" dirty="0"/>
              <a:t>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16216" y="2780928"/>
            <a:ext cx="2088232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(0)  message 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60232" y="3933056"/>
            <a:ext cx="2088232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(1)  message A</a:t>
            </a:r>
          </a:p>
        </p:txBody>
      </p:sp>
      <p:sp>
        <p:nvSpPr>
          <p:cNvPr id="17" name="Flèche gauche 16"/>
          <p:cNvSpPr/>
          <p:nvPr/>
        </p:nvSpPr>
        <p:spPr>
          <a:xfrm>
            <a:off x="3275856" y="3573016"/>
            <a:ext cx="2808312" cy="576064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Git </a:t>
            </a:r>
            <a:r>
              <a:rPr lang="fr-FR" dirty="0" err="1"/>
              <a:t>stash</a:t>
            </a:r>
            <a:r>
              <a:rPr lang="fr-FR" dirty="0"/>
              <a:t>  pop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692696"/>
            <a:ext cx="475252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gestion de version centralisée(ex: </a:t>
            </a:r>
            <a:r>
              <a:rPr lang="fr-FR" b="1" dirty="0" err="1"/>
              <a:t>cvs</a:t>
            </a:r>
            <a:r>
              <a:rPr lang="fr-FR" b="1" dirty="0"/>
              <a:t>, </a:t>
            </a:r>
            <a:r>
              <a:rPr lang="fr-FR" b="1" dirty="0" err="1"/>
              <a:t>svn</a:t>
            </a:r>
            <a:r>
              <a:rPr lang="fr-FR" b="1" dirty="0"/>
              <a:t>, p4v)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827584" y="1700808"/>
            <a:ext cx="2592288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508104" y="1700808"/>
            <a:ext cx="2592288" cy="3600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827584" y="3789040"/>
            <a:ext cx="2592288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35696" y="1916832"/>
            <a:ext cx="79208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PC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5696" y="3933056"/>
            <a:ext cx="79208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PC B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1475656" y="249289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Fichier.txt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1547664" y="4581128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Fichier.txt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168" y="2708920"/>
            <a:ext cx="172819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Fichier_V1.txt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84168" y="3645024"/>
            <a:ext cx="172819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Fichier_V2.txt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84168" y="4509120"/>
            <a:ext cx="172819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Fichier_V3.txt</a:t>
            </a:r>
          </a:p>
        </p:txBody>
      </p:sp>
      <p:cxnSp>
        <p:nvCxnSpPr>
          <p:cNvPr id="16" name="Connecteur droit avec flèche 15"/>
          <p:cNvCxnSpPr>
            <a:stCxn id="15" idx="0"/>
            <a:endCxn id="14" idx="2"/>
          </p:cNvCxnSpPr>
          <p:nvPr/>
        </p:nvCxnSpPr>
        <p:spPr>
          <a:xfrm flipV="1">
            <a:off x="6948264" y="40770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4" idx="0"/>
            <a:endCxn id="13" idx="2"/>
          </p:cNvCxnSpPr>
          <p:nvPr/>
        </p:nvCxnSpPr>
        <p:spPr>
          <a:xfrm flipV="1">
            <a:off x="6948264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84168" y="2060848"/>
            <a:ext cx="172819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Serveur</a:t>
            </a:r>
          </a:p>
        </p:txBody>
      </p:sp>
      <p:cxnSp>
        <p:nvCxnSpPr>
          <p:cNvPr id="20" name="Connecteur droit avec flèche 19"/>
          <p:cNvCxnSpPr>
            <a:stCxn id="14" idx="1"/>
          </p:cNvCxnSpPr>
          <p:nvPr/>
        </p:nvCxnSpPr>
        <p:spPr>
          <a:xfrm flipH="1" flipV="1">
            <a:off x="3419872" y="2780928"/>
            <a:ext cx="266429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3" idx="1"/>
            <a:endCxn id="7" idx="3"/>
          </p:cNvCxnSpPr>
          <p:nvPr/>
        </p:nvCxnSpPr>
        <p:spPr>
          <a:xfrm flipH="1">
            <a:off x="3419872" y="2924944"/>
            <a:ext cx="266429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ultiplier 22"/>
          <p:cNvSpPr/>
          <p:nvPr/>
        </p:nvSpPr>
        <p:spPr>
          <a:xfrm>
            <a:off x="3995936" y="2924944"/>
            <a:ext cx="1296144" cy="1224136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1907704" y="5733256"/>
            <a:ext cx="5760640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/>
              <a:t>En cas de coupure avec le serveur, impossible d’accéder au information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3" grpId="0" animBg="1"/>
      <p:bldP spid="2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fr-FR" dirty="0"/>
              <a:t>Faire un </a:t>
            </a:r>
            <a:r>
              <a:rPr lang="fr-FR" dirty="0" err="1"/>
              <a:t>merge</a:t>
            </a:r>
            <a:r>
              <a:rPr lang="fr-FR" dirty="0"/>
              <a:t> de fichier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fr-FR" dirty="0"/>
              <a:t>Faire un </a:t>
            </a:r>
            <a:r>
              <a:rPr lang="fr-FR" dirty="0" err="1"/>
              <a:t>merge</a:t>
            </a:r>
            <a:r>
              <a:rPr lang="fr-FR" dirty="0"/>
              <a:t> de </a:t>
            </a:r>
            <a:r>
              <a:rPr lang="fr-FR" dirty="0" err="1"/>
              <a:t>commits</a:t>
            </a:r>
            <a:endParaRPr lang="fr-FR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Conflit de commit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2060848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local A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9872" y="2060848"/>
            <a:ext cx="1728192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Distant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8144" y="2060848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local B</a:t>
            </a:r>
          </a:p>
        </p:txBody>
      </p:sp>
      <p:cxnSp>
        <p:nvCxnSpPr>
          <p:cNvPr id="8" name="Connecteur droit 7"/>
          <p:cNvCxnSpPr>
            <a:stCxn id="5" idx="2"/>
          </p:cNvCxnSpPr>
          <p:nvPr/>
        </p:nvCxnSpPr>
        <p:spPr>
          <a:xfrm>
            <a:off x="1691680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355976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6732240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rganigramme : Décision 10"/>
          <p:cNvSpPr/>
          <p:nvPr/>
        </p:nvSpPr>
        <p:spPr>
          <a:xfrm>
            <a:off x="1403648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2" name="Organigramme : Décision 11"/>
          <p:cNvSpPr/>
          <p:nvPr/>
        </p:nvSpPr>
        <p:spPr>
          <a:xfrm>
            <a:off x="1403648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3" name="Organigramme : Décision 12"/>
          <p:cNvSpPr/>
          <p:nvPr/>
        </p:nvSpPr>
        <p:spPr>
          <a:xfrm>
            <a:off x="1403648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5" name="Organigramme : Décision 14"/>
          <p:cNvSpPr/>
          <p:nvPr/>
        </p:nvSpPr>
        <p:spPr>
          <a:xfrm>
            <a:off x="4067944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6" name="Organigramme : Décision 15"/>
          <p:cNvSpPr/>
          <p:nvPr/>
        </p:nvSpPr>
        <p:spPr>
          <a:xfrm>
            <a:off x="4067944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7" name="Organigramme : Décision 16"/>
          <p:cNvSpPr/>
          <p:nvPr/>
        </p:nvSpPr>
        <p:spPr>
          <a:xfrm>
            <a:off x="4067944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9" name="Organigramme : Décision 18"/>
          <p:cNvSpPr/>
          <p:nvPr/>
        </p:nvSpPr>
        <p:spPr>
          <a:xfrm>
            <a:off x="6444208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0" name="Organigramme : Décision 19"/>
          <p:cNvSpPr/>
          <p:nvPr/>
        </p:nvSpPr>
        <p:spPr>
          <a:xfrm>
            <a:off x="6444208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21" name="Organigramme : Décision 20"/>
          <p:cNvSpPr/>
          <p:nvPr/>
        </p:nvSpPr>
        <p:spPr>
          <a:xfrm>
            <a:off x="6444208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46" name="Organigramme : Décision 45"/>
          <p:cNvSpPr/>
          <p:nvPr/>
        </p:nvSpPr>
        <p:spPr>
          <a:xfrm>
            <a:off x="1403648" y="357301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47" name="Flèche droite 46"/>
          <p:cNvSpPr/>
          <p:nvPr/>
        </p:nvSpPr>
        <p:spPr>
          <a:xfrm>
            <a:off x="179512" y="3573016"/>
            <a:ext cx="1080120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git commit</a:t>
            </a:r>
          </a:p>
        </p:txBody>
      </p:sp>
      <p:sp>
        <p:nvSpPr>
          <p:cNvPr id="48" name="Flèche droite 47"/>
          <p:cNvSpPr/>
          <p:nvPr/>
        </p:nvSpPr>
        <p:spPr>
          <a:xfrm>
            <a:off x="2699792" y="3573016"/>
            <a:ext cx="1008112" cy="3600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git push</a:t>
            </a:r>
          </a:p>
        </p:txBody>
      </p:sp>
      <p:sp>
        <p:nvSpPr>
          <p:cNvPr id="49" name="Organigramme : Décision 48"/>
          <p:cNvSpPr/>
          <p:nvPr/>
        </p:nvSpPr>
        <p:spPr>
          <a:xfrm>
            <a:off x="4067944" y="3501008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50" name="Organigramme : Décision 49"/>
          <p:cNvSpPr/>
          <p:nvPr/>
        </p:nvSpPr>
        <p:spPr>
          <a:xfrm>
            <a:off x="6444208" y="357301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51" name="Flèche gauche 50"/>
          <p:cNvSpPr/>
          <p:nvPr/>
        </p:nvSpPr>
        <p:spPr>
          <a:xfrm>
            <a:off x="7308304" y="3645024"/>
            <a:ext cx="1008112" cy="28803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git commit</a:t>
            </a:r>
          </a:p>
        </p:txBody>
      </p:sp>
      <p:sp>
        <p:nvSpPr>
          <p:cNvPr id="53" name="Flèche gauche 52"/>
          <p:cNvSpPr/>
          <p:nvPr/>
        </p:nvSpPr>
        <p:spPr>
          <a:xfrm>
            <a:off x="5220072" y="3645024"/>
            <a:ext cx="936104" cy="28803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git push</a:t>
            </a:r>
          </a:p>
        </p:txBody>
      </p:sp>
      <p:sp>
        <p:nvSpPr>
          <p:cNvPr id="54" name="Multiplier 53"/>
          <p:cNvSpPr/>
          <p:nvPr/>
        </p:nvSpPr>
        <p:spPr>
          <a:xfrm>
            <a:off x="4860032" y="3573016"/>
            <a:ext cx="432048" cy="43204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lèche courbée vers la droite 54"/>
          <p:cNvSpPr/>
          <p:nvPr/>
        </p:nvSpPr>
        <p:spPr>
          <a:xfrm>
            <a:off x="4932040" y="2852936"/>
            <a:ext cx="1152128" cy="576064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git pull</a:t>
            </a:r>
          </a:p>
        </p:txBody>
      </p:sp>
      <p:sp>
        <p:nvSpPr>
          <p:cNvPr id="69" name="Organigramme : Décision 68"/>
          <p:cNvSpPr/>
          <p:nvPr/>
        </p:nvSpPr>
        <p:spPr>
          <a:xfrm>
            <a:off x="6444208" y="34290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71" name="Organigramme : Décision 70"/>
          <p:cNvSpPr/>
          <p:nvPr/>
        </p:nvSpPr>
        <p:spPr>
          <a:xfrm>
            <a:off x="7164288" y="34290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72" name="Organigramme : Décision 71"/>
          <p:cNvSpPr/>
          <p:nvPr/>
        </p:nvSpPr>
        <p:spPr>
          <a:xfrm>
            <a:off x="6444208" y="28529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74" name="Connecteur droit 73"/>
          <p:cNvCxnSpPr/>
          <p:nvPr/>
        </p:nvCxnSpPr>
        <p:spPr>
          <a:xfrm>
            <a:off x="6732240" y="3284984"/>
            <a:ext cx="64807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50" idx="2"/>
          </p:cNvCxnSpPr>
          <p:nvPr/>
        </p:nvCxnSpPr>
        <p:spPr>
          <a:xfrm flipV="1">
            <a:off x="6732240" y="3717032"/>
            <a:ext cx="57606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èche gauche 77"/>
          <p:cNvSpPr/>
          <p:nvPr/>
        </p:nvSpPr>
        <p:spPr>
          <a:xfrm>
            <a:off x="5076056" y="2780928"/>
            <a:ext cx="1008112" cy="36004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git push</a:t>
            </a:r>
          </a:p>
        </p:txBody>
      </p:sp>
      <p:sp>
        <p:nvSpPr>
          <p:cNvPr id="79" name="Organigramme : Décision 78"/>
          <p:cNvSpPr/>
          <p:nvPr/>
        </p:nvSpPr>
        <p:spPr>
          <a:xfrm>
            <a:off x="4067944" y="2924944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80" name="Organigramme : Décision 79"/>
          <p:cNvSpPr/>
          <p:nvPr/>
        </p:nvSpPr>
        <p:spPr>
          <a:xfrm>
            <a:off x="4716016" y="357301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cxnSp>
        <p:nvCxnSpPr>
          <p:cNvPr id="82" name="Connecteur droit 81"/>
          <p:cNvCxnSpPr>
            <a:stCxn id="15" idx="0"/>
          </p:cNvCxnSpPr>
          <p:nvPr/>
        </p:nvCxnSpPr>
        <p:spPr>
          <a:xfrm flipV="1">
            <a:off x="4355976" y="3861048"/>
            <a:ext cx="50405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79" idx="2"/>
          </p:cNvCxnSpPr>
          <p:nvPr/>
        </p:nvCxnSpPr>
        <p:spPr>
          <a:xfrm>
            <a:off x="4355976" y="3284984"/>
            <a:ext cx="50405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0" grpId="1" animBg="1"/>
      <p:bldP spid="50" grpId="2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69" grpId="0" animBg="1"/>
      <p:bldP spid="71" grpId="0" animBg="1"/>
      <p:bldP spid="72" grpId="0" animBg="1"/>
      <p:bldP spid="78" grpId="0" animBg="1"/>
      <p:bldP spid="78" grpId="1" animBg="1"/>
      <p:bldP spid="79" grpId="0" animBg="1"/>
      <p:bldP spid="8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fr-FR" dirty="0"/>
              <a:t>Faire un </a:t>
            </a:r>
            <a:r>
              <a:rPr lang="fr-FR" dirty="0" err="1"/>
              <a:t>rebase</a:t>
            </a:r>
            <a:r>
              <a:rPr lang="fr-FR" dirty="0"/>
              <a:t> de </a:t>
            </a:r>
            <a:r>
              <a:rPr lang="fr-FR" dirty="0" err="1"/>
              <a:t>commits</a:t>
            </a:r>
            <a:endParaRPr lang="fr-F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Rebase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827584" y="2060848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local 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9872" y="2060848"/>
            <a:ext cx="1728192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Distant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8144" y="2060848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local B</a:t>
            </a:r>
          </a:p>
        </p:txBody>
      </p:sp>
      <p:cxnSp>
        <p:nvCxnSpPr>
          <p:cNvPr id="14" name="Connecteur droit 13"/>
          <p:cNvCxnSpPr>
            <a:stCxn id="10" idx="2"/>
          </p:cNvCxnSpPr>
          <p:nvPr/>
        </p:nvCxnSpPr>
        <p:spPr>
          <a:xfrm>
            <a:off x="1691680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355976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6732240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rganigramme : Décision 16"/>
          <p:cNvSpPr/>
          <p:nvPr/>
        </p:nvSpPr>
        <p:spPr>
          <a:xfrm>
            <a:off x="1403648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9" name="Organigramme : Décision 18"/>
          <p:cNvSpPr/>
          <p:nvPr/>
        </p:nvSpPr>
        <p:spPr>
          <a:xfrm>
            <a:off x="1403648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20" name="Organigramme : Décision 19"/>
          <p:cNvSpPr/>
          <p:nvPr/>
        </p:nvSpPr>
        <p:spPr>
          <a:xfrm>
            <a:off x="1403648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23" name="Organigramme : Décision 22"/>
          <p:cNvSpPr/>
          <p:nvPr/>
        </p:nvSpPr>
        <p:spPr>
          <a:xfrm>
            <a:off x="1403648" y="3501008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29" name="Organigramme : Décision 28"/>
          <p:cNvSpPr/>
          <p:nvPr/>
        </p:nvSpPr>
        <p:spPr>
          <a:xfrm>
            <a:off x="4067944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30" name="Organigramme : Décision 29"/>
          <p:cNvSpPr/>
          <p:nvPr/>
        </p:nvSpPr>
        <p:spPr>
          <a:xfrm>
            <a:off x="4067944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31" name="Organigramme : Décision 30"/>
          <p:cNvSpPr/>
          <p:nvPr/>
        </p:nvSpPr>
        <p:spPr>
          <a:xfrm>
            <a:off x="4067944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2" name="Organigramme : Décision 31"/>
          <p:cNvSpPr/>
          <p:nvPr/>
        </p:nvSpPr>
        <p:spPr>
          <a:xfrm>
            <a:off x="4067944" y="3501008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41" name="Organigramme : Décision 40"/>
          <p:cNvSpPr/>
          <p:nvPr/>
        </p:nvSpPr>
        <p:spPr>
          <a:xfrm>
            <a:off x="6444208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42" name="Organigramme : Décision 41"/>
          <p:cNvSpPr/>
          <p:nvPr/>
        </p:nvSpPr>
        <p:spPr>
          <a:xfrm>
            <a:off x="6444208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43" name="Organigramme : Décision 42"/>
          <p:cNvSpPr/>
          <p:nvPr/>
        </p:nvSpPr>
        <p:spPr>
          <a:xfrm>
            <a:off x="6444208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44" name="Organigramme : Décision 43"/>
          <p:cNvSpPr/>
          <p:nvPr/>
        </p:nvSpPr>
        <p:spPr>
          <a:xfrm>
            <a:off x="6444208" y="3501008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45" name="Organigramme : Décision 44"/>
          <p:cNvSpPr/>
          <p:nvPr/>
        </p:nvSpPr>
        <p:spPr>
          <a:xfrm>
            <a:off x="7236296" y="3501008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cxnSp>
        <p:nvCxnSpPr>
          <p:cNvPr id="47" name="Connecteur droit 46"/>
          <p:cNvCxnSpPr/>
          <p:nvPr/>
        </p:nvCxnSpPr>
        <p:spPr>
          <a:xfrm flipV="1">
            <a:off x="6732240" y="3789040"/>
            <a:ext cx="64807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Rebase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827584" y="2060848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local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19872" y="2060848"/>
            <a:ext cx="1728192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Dépôt Distant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68144" y="2060848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local B</a:t>
            </a:r>
          </a:p>
        </p:txBody>
      </p:sp>
      <p:cxnSp>
        <p:nvCxnSpPr>
          <p:cNvPr id="29" name="Connecteur droit 28"/>
          <p:cNvCxnSpPr>
            <a:stCxn id="26" idx="2"/>
          </p:cNvCxnSpPr>
          <p:nvPr/>
        </p:nvCxnSpPr>
        <p:spPr>
          <a:xfrm>
            <a:off x="1691680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355976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6732240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ganigramme : Décision 31"/>
          <p:cNvSpPr/>
          <p:nvPr/>
        </p:nvSpPr>
        <p:spPr>
          <a:xfrm>
            <a:off x="1403648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33" name="Organigramme : Décision 32"/>
          <p:cNvSpPr/>
          <p:nvPr/>
        </p:nvSpPr>
        <p:spPr>
          <a:xfrm>
            <a:off x="1403648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34" name="Organigramme : Décision 33"/>
          <p:cNvSpPr/>
          <p:nvPr/>
        </p:nvSpPr>
        <p:spPr>
          <a:xfrm>
            <a:off x="1403648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5" name="Organigramme : Décision 34"/>
          <p:cNvSpPr/>
          <p:nvPr/>
        </p:nvSpPr>
        <p:spPr>
          <a:xfrm>
            <a:off x="1403648" y="3501008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36" name="Organigramme : Décision 35"/>
          <p:cNvSpPr/>
          <p:nvPr/>
        </p:nvSpPr>
        <p:spPr>
          <a:xfrm>
            <a:off x="4067944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37" name="Organigramme : Décision 36"/>
          <p:cNvSpPr/>
          <p:nvPr/>
        </p:nvSpPr>
        <p:spPr>
          <a:xfrm>
            <a:off x="4067944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38" name="Organigramme : Décision 37"/>
          <p:cNvSpPr/>
          <p:nvPr/>
        </p:nvSpPr>
        <p:spPr>
          <a:xfrm>
            <a:off x="4067944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9" name="Organigramme : Décision 38"/>
          <p:cNvSpPr/>
          <p:nvPr/>
        </p:nvSpPr>
        <p:spPr>
          <a:xfrm>
            <a:off x="4067944" y="3501008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40" name="Organigramme : Décision 39"/>
          <p:cNvSpPr/>
          <p:nvPr/>
        </p:nvSpPr>
        <p:spPr>
          <a:xfrm>
            <a:off x="6444208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41" name="Organigramme : Décision 40"/>
          <p:cNvSpPr/>
          <p:nvPr/>
        </p:nvSpPr>
        <p:spPr>
          <a:xfrm>
            <a:off x="6444208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42" name="Organigramme : Décision 41"/>
          <p:cNvSpPr/>
          <p:nvPr/>
        </p:nvSpPr>
        <p:spPr>
          <a:xfrm>
            <a:off x="6444208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43" name="Organigramme : Décision 42"/>
          <p:cNvSpPr/>
          <p:nvPr/>
        </p:nvSpPr>
        <p:spPr>
          <a:xfrm>
            <a:off x="6444208" y="3501008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46" name="Flèche gauche 45"/>
          <p:cNvSpPr/>
          <p:nvPr/>
        </p:nvSpPr>
        <p:spPr>
          <a:xfrm>
            <a:off x="7236296" y="2924944"/>
            <a:ext cx="936104" cy="43204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err="1"/>
              <a:t>Rebase</a:t>
            </a:r>
            <a:endParaRPr lang="fr-FR" sz="1600" b="1" dirty="0"/>
          </a:p>
        </p:txBody>
      </p:sp>
      <p:sp>
        <p:nvSpPr>
          <p:cNvPr id="47" name="Rectangle 46"/>
          <p:cNvSpPr/>
          <p:nvPr/>
        </p:nvSpPr>
        <p:spPr>
          <a:xfrm>
            <a:off x="2123728" y="692696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Rebase</a:t>
            </a:r>
            <a:endParaRPr lang="fr-FR" b="1" dirty="0"/>
          </a:p>
        </p:txBody>
      </p:sp>
      <p:sp>
        <p:nvSpPr>
          <p:cNvPr id="48" name="Rectangle 47"/>
          <p:cNvSpPr/>
          <p:nvPr/>
        </p:nvSpPr>
        <p:spPr>
          <a:xfrm>
            <a:off x="827584" y="2060848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local 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19872" y="2060848"/>
            <a:ext cx="1728192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Distant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868144" y="2060848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Dépôt local B</a:t>
            </a:r>
          </a:p>
        </p:txBody>
      </p:sp>
      <p:cxnSp>
        <p:nvCxnSpPr>
          <p:cNvPr id="51" name="Connecteur droit 50"/>
          <p:cNvCxnSpPr>
            <a:stCxn id="48" idx="2"/>
          </p:cNvCxnSpPr>
          <p:nvPr/>
        </p:nvCxnSpPr>
        <p:spPr>
          <a:xfrm>
            <a:off x="1691680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355976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6732240" y="2564904"/>
            <a:ext cx="0" cy="316835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rganigramme : Décision 53"/>
          <p:cNvSpPr/>
          <p:nvPr/>
        </p:nvSpPr>
        <p:spPr>
          <a:xfrm>
            <a:off x="1403648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55" name="Organigramme : Décision 54"/>
          <p:cNvSpPr/>
          <p:nvPr/>
        </p:nvSpPr>
        <p:spPr>
          <a:xfrm>
            <a:off x="1403648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56" name="Organigramme : Décision 55"/>
          <p:cNvSpPr/>
          <p:nvPr/>
        </p:nvSpPr>
        <p:spPr>
          <a:xfrm>
            <a:off x="1403648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57" name="Organigramme : Décision 56"/>
          <p:cNvSpPr/>
          <p:nvPr/>
        </p:nvSpPr>
        <p:spPr>
          <a:xfrm>
            <a:off x="1403648" y="3501008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58" name="Organigramme : Décision 57"/>
          <p:cNvSpPr/>
          <p:nvPr/>
        </p:nvSpPr>
        <p:spPr>
          <a:xfrm>
            <a:off x="4067944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59" name="Organigramme : Décision 58"/>
          <p:cNvSpPr/>
          <p:nvPr/>
        </p:nvSpPr>
        <p:spPr>
          <a:xfrm>
            <a:off x="4067944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60" name="Organigramme : Décision 59"/>
          <p:cNvSpPr/>
          <p:nvPr/>
        </p:nvSpPr>
        <p:spPr>
          <a:xfrm>
            <a:off x="4067944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61" name="Organigramme : Décision 60"/>
          <p:cNvSpPr/>
          <p:nvPr/>
        </p:nvSpPr>
        <p:spPr>
          <a:xfrm>
            <a:off x="4067944" y="3501008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62" name="Organigramme : Décision 61"/>
          <p:cNvSpPr/>
          <p:nvPr/>
        </p:nvSpPr>
        <p:spPr>
          <a:xfrm>
            <a:off x="6444208" y="407707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63" name="Organigramme : Décision 62"/>
          <p:cNvSpPr/>
          <p:nvPr/>
        </p:nvSpPr>
        <p:spPr>
          <a:xfrm>
            <a:off x="6444208" y="4653136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64" name="Organigramme : Décision 63"/>
          <p:cNvSpPr/>
          <p:nvPr/>
        </p:nvSpPr>
        <p:spPr>
          <a:xfrm>
            <a:off x="6444208" y="5229200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65" name="Organigramme : Décision 64"/>
          <p:cNvSpPr/>
          <p:nvPr/>
        </p:nvSpPr>
        <p:spPr>
          <a:xfrm>
            <a:off x="6444208" y="3501008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68" name="Flèche gauche 67"/>
          <p:cNvSpPr/>
          <p:nvPr/>
        </p:nvSpPr>
        <p:spPr>
          <a:xfrm>
            <a:off x="4716016" y="2924944"/>
            <a:ext cx="1224136" cy="432048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git push </a:t>
            </a:r>
          </a:p>
        </p:txBody>
      </p:sp>
      <p:sp>
        <p:nvSpPr>
          <p:cNvPr id="69" name="Organigramme : Décision 68"/>
          <p:cNvSpPr/>
          <p:nvPr/>
        </p:nvSpPr>
        <p:spPr>
          <a:xfrm>
            <a:off x="4067944" y="299695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44" name="Organigramme : Décision 43"/>
          <p:cNvSpPr/>
          <p:nvPr/>
        </p:nvSpPr>
        <p:spPr>
          <a:xfrm>
            <a:off x="6444208" y="2996952"/>
            <a:ext cx="576064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68" grpId="0" animBg="1"/>
      <p:bldP spid="68" grpId="1" animBg="1"/>
      <p:bldP spid="69" grpId="0" animBg="1"/>
      <p:bldP spid="4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917848"/>
            <a:ext cx="8229600" cy="1143000"/>
          </a:xfrm>
        </p:spPr>
        <p:txBody>
          <a:bodyPr/>
          <a:lstStyle/>
          <a:p>
            <a:r>
              <a:rPr lang="fr-FR" dirty="0"/>
              <a:t>Exercice</a:t>
            </a:r>
          </a:p>
        </p:txBody>
      </p:sp>
      <p:pic>
        <p:nvPicPr>
          <p:cNvPr id="1026" name="Picture 2" descr="C:\Users\KASRII\Desktop\ex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886" y="2708920"/>
            <a:ext cx="8832602" cy="3013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00B0F0"/>
                </a:solidFill>
              </a:rPr>
              <a:t>Le système de branche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6856" y="2492896"/>
            <a:ext cx="8229600" cy="1143000"/>
          </a:xfrm>
        </p:spPr>
        <p:txBody>
          <a:bodyPr/>
          <a:lstStyle/>
          <a:p>
            <a:r>
              <a:rPr lang="fr-FR" dirty="0"/>
              <a:t>Comprendre le système de branche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3203848" y="270892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5004048" y="285293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3203848" y="443711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203848" y="357301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rganigramme : Décision 7"/>
          <p:cNvSpPr/>
          <p:nvPr/>
        </p:nvSpPr>
        <p:spPr>
          <a:xfrm>
            <a:off x="2843808" y="3140968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9" name="Organigramme : Décision 8"/>
          <p:cNvSpPr/>
          <p:nvPr/>
        </p:nvSpPr>
        <p:spPr>
          <a:xfrm>
            <a:off x="2843808" y="4005064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Organigramme : Décision 9"/>
          <p:cNvSpPr/>
          <p:nvPr/>
        </p:nvSpPr>
        <p:spPr>
          <a:xfrm>
            <a:off x="2843808" y="4869160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1" name="Organigramme : Décision 10"/>
          <p:cNvSpPr/>
          <p:nvPr/>
        </p:nvSpPr>
        <p:spPr>
          <a:xfrm>
            <a:off x="2843808" y="2276872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12" name="Organigramme : Décision 11"/>
          <p:cNvSpPr/>
          <p:nvPr/>
        </p:nvSpPr>
        <p:spPr>
          <a:xfrm>
            <a:off x="4644008" y="2492896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3" name="Organigramme : Décision 12"/>
          <p:cNvSpPr/>
          <p:nvPr/>
        </p:nvSpPr>
        <p:spPr>
          <a:xfrm>
            <a:off x="4644008" y="3284984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14" name="Connecteur droit 13"/>
          <p:cNvCxnSpPr>
            <a:stCxn id="9" idx="0"/>
            <a:endCxn id="13" idx="2"/>
          </p:cNvCxnSpPr>
          <p:nvPr/>
        </p:nvCxnSpPr>
        <p:spPr>
          <a:xfrm flipV="1">
            <a:off x="3203848" y="3717032"/>
            <a:ext cx="180020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entagone 14"/>
          <p:cNvSpPr/>
          <p:nvPr/>
        </p:nvSpPr>
        <p:spPr>
          <a:xfrm>
            <a:off x="1547664" y="2276872"/>
            <a:ext cx="122413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16" name="Pentagone 15"/>
          <p:cNvSpPr/>
          <p:nvPr/>
        </p:nvSpPr>
        <p:spPr>
          <a:xfrm rot="10800000">
            <a:off x="5436096" y="3284985"/>
            <a:ext cx="122413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Pentagone 16"/>
          <p:cNvSpPr/>
          <p:nvPr/>
        </p:nvSpPr>
        <p:spPr>
          <a:xfrm rot="10800000">
            <a:off x="5580112" y="2492896"/>
            <a:ext cx="122413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123728" y="476672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Les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6" grpId="1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692696"/>
            <a:ext cx="5616624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Gestion de version distribué( ex: git, </a:t>
            </a:r>
            <a:r>
              <a:rPr lang="fr-FR" b="1" dirty="0" err="1"/>
              <a:t>Mercurial</a:t>
            </a:r>
            <a:r>
              <a:rPr lang="fr-FR" b="1" dirty="0"/>
              <a:t>, </a:t>
            </a:r>
            <a:r>
              <a:rPr lang="fr-FR" b="1" dirty="0" err="1"/>
              <a:t>Bazaar</a:t>
            </a:r>
            <a:r>
              <a:rPr lang="fr-FR" b="1" dirty="0"/>
              <a:t> …)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419872" y="2276872"/>
            <a:ext cx="2304256" cy="30243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516216" y="2276872"/>
            <a:ext cx="2304256" cy="30243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23528" y="2276872"/>
            <a:ext cx="2304256" cy="30243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3563888" y="3212976"/>
            <a:ext cx="1944216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96529" y="3297843"/>
            <a:ext cx="1495551" cy="3471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Version 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96529" y="3945915"/>
            <a:ext cx="1495551" cy="3471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Version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96529" y="4593987"/>
            <a:ext cx="1495551" cy="3471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Version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35896" y="2420888"/>
            <a:ext cx="1872208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Dépôt Serveur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8304" y="2420888"/>
            <a:ext cx="792088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PC 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15616" y="2420888"/>
            <a:ext cx="792088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PC B</a:t>
            </a:r>
          </a:p>
        </p:txBody>
      </p:sp>
      <p:cxnSp>
        <p:nvCxnSpPr>
          <p:cNvPr id="19" name="Connecteur droit avec flèche 18"/>
          <p:cNvCxnSpPr>
            <a:stCxn id="14" idx="0"/>
            <a:endCxn id="13" idx="2"/>
          </p:cNvCxnSpPr>
          <p:nvPr/>
        </p:nvCxnSpPr>
        <p:spPr>
          <a:xfrm flipV="1">
            <a:off x="4544305" y="4293097"/>
            <a:ext cx="0" cy="300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3" idx="0"/>
            <a:endCxn id="12" idx="2"/>
          </p:cNvCxnSpPr>
          <p:nvPr/>
        </p:nvCxnSpPr>
        <p:spPr>
          <a:xfrm flipV="1">
            <a:off x="4544305" y="3645025"/>
            <a:ext cx="0" cy="300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5724128" y="3789040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627784" y="3789040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876256" y="2852936"/>
            <a:ext cx="1495551" cy="3471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Fichier.txt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5576" y="2852936"/>
            <a:ext cx="1495551" cy="3471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Fichier.txt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6732240" y="3284984"/>
            <a:ext cx="1944216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6964881" y="3369851"/>
            <a:ext cx="1495551" cy="3471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Version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64881" y="4017923"/>
            <a:ext cx="1495551" cy="3471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Version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64881" y="4665995"/>
            <a:ext cx="1495551" cy="3471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Version 1</a:t>
            </a:r>
          </a:p>
        </p:txBody>
      </p:sp>
      <p:cxnSp>
        <p:nvCxnSpPr>
          <p:cNvPr id="31" name="Connecteur droit avec flèche 30"/>
          <p:cNvCxnSpPr>
            <a:stCxn id="30" idx="0"/>
            <a:endCxn id="29" idx="2"/>
          </p:cNvCxnSpPr>
          <p:nvPr/>
        </p:nvCxnSpPr>
        <p:spPr>
          <a:xfrm flipV="1">
            <a:off x="7712657" y="4365105"/>
            <a:ext cx="0" cy="300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29" idx="0"/>
            <a:endCxn id="28" idx="2"/>
          </p:cNvCxnSpPr>
          <p:nvPr/>
        </p:nvCxnSpPr>
        <p:spPr>
          <a:xfrm flipV="1">
            <a:off x="7712657" y="3717033"/>
            <a:ext cx="0" cy="300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539552" y="3284984"/>
            <a:ext cx="1944216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772193" y="3369851"/>
            <a:ext cx="1495551" cy="3471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Version 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2193" y="4017923"/>
            <a:ext cx="1495551" cy="3471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Version 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2193" y="4665995"/>
            <a:ext cx="1495551" cy="3471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Version 1</a:t>
            </a:r>
          </a:p>
        </p:txBody>
      </p:sp>
      <p:cxnSp>
        <p:nvCxnSpPr>
          <p:cNvPr id="37" name="Connecteur droit avec flèche 36"/>
          <p:cNvCxnSpPr>
            <a:stCxn id="36" idx="0"/>
            <a:endCxn id="35" idx="2"/>
          </p:cNvCxnSpPr>
          <p:nvPr/>
        </p:nvCxnSpPr>
        <p:spPr>
          <a:xfrm flipV="1">
            <a:off x="1519969" y="4365105"/>
            <a:ext cx="0" cy="300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5" idx="0"/>
            <a:endCxn id="34" idx="2"/>
          </p:cNvCxnSpPr>
          <p:nvPr/>
        </p:nvCxnSpPr>
        <p:spPr>
          <a:xfrm flipV="1">
            <a:off x="1519969" y="3717033"/>
            <a:ext cx="0" cy="300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5724128" y="32849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3851920" y="48691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rganigramme : Décision 5"/>
          <p:cNvSpPr/>
          <p:nvPr/>
        </p:nvSpPr>
        <p:spPr>
          <a:xfrm>
            <a:off x="3563888" y="3573016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7" name="Organigramme : Décision 6"/>
          <p:cNvSpPr/>
          <p:nvPr/>
        </p:nvSpPr>
        <p:spPr>
          <a:xfrm>
            <a:off x="3491880" y="4437112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8" name="Organigramme : Décision 7"/>
          <p:cNvSpPr/>
          <p:nvPr/>
        </p:nvSpPr>
        <p:spPr>
          <a:xfrm>
            <a:off x="3491880" y="5301208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" name="Organigramme : Décision 8"/>
          <p:cNvSpPr/>
          <p:nvPr/>
        </p:nvSpPr>
        <p:spPr>
          <a:xfrm>
            <a:off x="3563888" y="2708920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10" name="Organigramme : Décision 9"/>
          <p:cNvSpPr/>
          <p:nvPr/>
        </p:nvSpPr>
        <p:spPr>
          <a:xfrm>
            <a:off x="5364088" y="2924944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Organigramme : Décision 10"/>
          <p:cNvSpPr/>
          <p:nvPr/>
        </p:nvSpPr>
        <p:spPr>
          <a:xfrm>
            <a:off x="5364088" y="3717032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12" name="Connecteur droit 11"/>
          <p:cNvCxnSpPr>
            <a:stCxn id="7" idx="0"/>
            <a:endCxn id="11" idx="2"/>
          </p:cNvCxnSpPr>
          <p:nvPr/>
        </p:nvCxnSpPr>
        <p:spPr>
          <a:xfrm flipV="1">
            <a:off x="3851920" y="4149080"/>
            <a:ext cx="18722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e 12"/>
          <p:cNvSpPr/>
          <p:nvPr/>
        </p:nvSpPr>
        <p:spPr>
          <a:xfrm>
            <a:off x="2267744" y="2708920"/>
            <a:ext cx="122413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14" name="Pentagone 13"/>
          <p:cNvSpPr/>
          <p:nvPr/>
        </p:nvSpPr>
        <p:spPr>
          <a:xfrm rot="10800000">
            <a:off x="6300192" y="2924944"/>
            <a:ext cx="122413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123728" y="476672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MERGE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851920" y="40050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923928" y="314096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923928" y="22768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rganigramme : Décision 18"/>
          <p:cNvSpPr/>
          <p:nvPr/>
        </p:nvSpPr>
        <p:spPr>
          <a:xfrm>
            <a:off x="3563888" y="1916832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cxnSp>
        <p:nvCxnSpPr>
          <p:cNvPr id="20" name="Connecteur droit 19"/>
          <p:cNvCxnSpPr>
            <a:endCxn id="10" idx="0"/>
          </p:cNvCxnSpPr>
          <p:nvPr/>
        </p:nvCxnSpPr>
        <p:spPr>
          <a:xfrm>
            <a:off x="3923928" y="2348880"/>
            <a:ext cx="180020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entagone 22"/>
          <p:cNvSpPr/>
          <p:nvPr/>
        </p:nvSpPr>
        <p:spPr>
          <a:xfrm>
            <a:off x="2267744" y="1916832"/>
            <a:ext cx="122413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5724128" y="40050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3851920" y="558924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rganigramme : Décision 5"/>
          <p:cNvSpPr/>
          <p:nvPr/>
        </p:nvSpPr>
        <p:spPr>
          <a:xfrm>
            <a:off x="3563888" y="4293096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7" name="Organigramme : Décision 6"/>
          <p:cNvSpPr/>
          <p:nvPr/>
        </p:nvSpPr>
        <p:spPr>
          <a:xfrm>
            <a:off x="3491880" y="5157192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8" name="Organigramme : Décision 7"/>
          <p:cNvSpPr/>
          <p:nvPr/>
        </p:nvSpPr>
        <p:spPr>
          <a:xfrm>
            <a:off x="3491880" y="6021288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" name="Organigramme : Décision 8"/>
          <p:cNvSpPr/>
          <p:nvPr/>
        </p:nvSpPr>
        <p:spPr>
          <a:xfrm>
            <a:off x="3563888" y="3429000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10" name="Organigramme : Décision 9"/>
          <p:cNvSpPr/>
          <p:nvPr/>
        </p:nvSpPr>
        <p:spPr>
          <a:xfrm>
            <a:off x="5364088" y="3645024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Organigramme : Décision 10"/>
          <p:cNvSpPr/>
          <p:nvPr/>
        </p:nvSpPr>
        <p:spPr>
          <a:xfrm>
            <a:off x="5364088" y="4437112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12" name="Connecteur droit 11"/>
          <p:cNvCxnSpPr>
            <a:stCxn id="7" idx="0"/>
            <a:endCxn id="11" idx="2"/>
          </p:cNvCxnSpPr>
          <p:nvPr/>
        </p:nvCxnSpPr>
        <p:spPr>
          <a:xfrm flipV="1">
            <a:off x="3851920" y="4869160"/>
            <a:ext cx="18722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e 12"/>
          <p:cNvSpPr/>
          <p:nvPr/>
        </p:nvSpPr>
        <p:spPr>
          <a:xfrm>
            <a:off x="2267744" y="3429000"/>
            <a:ext cx="122413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14" name="Pentagone 13"/>
          <p:cNvSpPr/>
          <p:nvPr/>
        </p:nvSpPr>
        <p:spPr>
          <a:xfrm rot="10800000">
            <a:off x="6300192" y="3645024"/>
            <a:ext cx="122413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123728" y="476672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REBASE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851920" y="472514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923928" y="38610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923928" y="21328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rganigramme : Décision 22"/>
          <p:cNvSpPr/>
          <p:nvPr/>
        </p:nvSpPr>
        <p:spPr>
          <a:xfrm>
            <a:off x="3563888" y="1772816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4" name="Organigramme : Décision 23"/>
          <p:cNvSpPr/>
          <p:nvPr/>
        </p:nvSpPr>
        <p:spPr>
          <a:xfrm>
            <a:off x="3563888" y="2564904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23928" y="299695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entagone 25"/>
          <p:cNvSpPr/>
          <p:nvPr/>
        </p:nvSpPr>
        <p:spPr>
          <a:xfrm>
            <a:off x="2195736" y="1772816"/>
            <a:ext cx="122413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23" grpId="0" animBg="1"/>
      <p:bldP spid="24" grpId="0" animBg="1"/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fr-FR" dirty="0"/>
              <a:t>Créer une branche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492896"/>
            <a:ext cx="8229600" cy="1143000"/>
          </a:xfrm>
        </p:spPr>
        <p:txBody>
          <a:bodyPr/>
          <a:lstStyle/>
          <a:p>
            <a:r>
              <a:rPr lang="fr-FR" dirty="0"/>
              <a:t>Récupérer une branche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fr-FR" dirty="0"/>
              <a:t>Copier un commit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3203848" y="263691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5004048" y="198884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5004048" y="278092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203848" y="43651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203848" y="35010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rganigramme : Décision 10"/>
          <p:cNvSpPr/>
          <p:nvPr/>
        </p:nvSpPr>
        <p:spPr>
          <a:xfrm>
            <a:off x="2843808" y="3068960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2" name="Organigramme : Décision 11"/>
          <p:cNvSpPr/>
          <p:nvPr/>
        </p:nvSpPr>
        <p:spPr>
          <a:xfrm>
            <a:off x="2843808" y="3933056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3" name="Organigramme : Décision 12"/>
          <p:cNvSpPr/>
          <p:nvPr/>
        </p:nvSpPr>
        <p:spPr>
          <a:xfrm>
            <a:off x="2843808" y="4797152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4" name="Organigramme : Décision 13"/>
          <p:cNvSpPr/>
          <p:nvPr/>
        </p:nvSpPr>
        <p:spPr>
          <a:xfrm>
            <a:off x="2843808" y="2204864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15" name="Organigramme : Décision 14"/>
          <p:cNvSpPr/>
          <p:nvPr/>
        </p:nvSpPr>
        <p:spPr>
          <a:xfrm>
            <a:off x="4644008" y="1556792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6" name="Organigramme : Décision 15"/>
          <p:cNvSpPr/>
          <p:nvPr/>
        </p:nvSpPr>
        <p:spPr>
          <a:xfrm>
            <a:off x="4644008" y="2420888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17" name="Organigramme : Décision 16"/>
          <p:cNvSpPr/>
          <p:nvPr/>
        </p:nvSpPr>
        <p:spPr>
          <a:xfrm>
            <a:off x="4644008" y="3212976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cxnSp>
        <p:nvCxnSpPr>
          <p:cNvPr id="19" name="Connecteur droit 18"/>
          <p:cNvCxnSpPr>
            <a:stCxn id="12" idx="0"/>
            <a:endCxn id="17" idx="2"/>
          </p:cNvCxnSpPr>
          <p:nvPr/>
        </p:nvCxnSpPr>
        <p:spPr>
          <a:xfrm flipV="1">
            <a:off x="3203848" y="3645024"/>
            <a:ext cx="180020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e 19"/>
          <p:cNvSpPr/>
          <p:nvPr/>
        </p:nvSpPr>
        <p:spPr>
          <a:xfrm>
            <a:off x="1547664" y="2204864"/>
            <a:ext cx="122413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21" name="Pentagone 20"/>
          <p:cNvSpPr/>
          <p:nvPr/>
        </p:nvSpPr>
        <p:spPr>
          <a:xfrm rot="10800000">
            <a:off x="5436096" y="2492896"/>
            <a:ext cx="122413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Pentagone 21"/>
          <p:cNvSpPr/>
          <p:nvPr/>
        </p:nvSpPr>
        <p:spPr>
          <a:xfrm rot="10800000">
            <a:off x="5436096" y="1628800"/>
            <a:ext cx="122413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2123728" y="476672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Cherry </a:t>
            </a:r>
            <a:r>
              <a:rPr lang="fr-FR" b="1" dirty="0" err="1"/>
              <a:t>pick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fr-FR" dirty="0"/>
              <a:t>Faire un </a:t>
            </a:r>
            <a:r>
              <a:rPr lang="fr-FR" dirty="0" err="1"/>
              <a:t>merge</a:t>
            </a:r>
            <a:r>
              <a:rPr lang="fr-FR" dirty="0"/>
              <a:t> entre deux branche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5724128" y="32849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3851920" y="48691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rganigramme : Décision 5"/>
          <p:cNvSpPr/>
          <p:nvPr/>
        </p:nvSpPr>
        <p:spPr>
          <a:xfrm>
            <a:off x="3563888" y="3573016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7" name="Organigramme : Décision 6"/>
          <p:cNvSpPr/>
          <p:nvPr/>
        </p:nvSpPr>
        <p:spPr>
          <a:xfrm>
            <a:off x="3491880" y="4437112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8" name="Organigramme : Décision 7"/>
          <p:cNvSpPr/>
          <p:nvPr/>
        </p:nvSpPr>
        <p:spPr>
          <a:xfrm>
            <a:off x="3491880" y="5301208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" name="Organigramme : Décision 8"/>
          <p:cNvSpPr/>
          <p:nvPr/>
        </p:nvSpPr>
        <p:spPr>
          <a:xfrm>
            <a:off x="3563888" y="2708920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10" name="Organigramme : Décision 9"/>
          <p:cNvSpPr/>
          <p:nvPr/>
        </p:nvSpPr>
        <p:spPr>
          <a:xfrm>
            <a:off x="5364088" y="2924944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Organigramme : Décision 10"/>
          <p:cNvSpPr/>
          <p:nvPr/>
        </p:nvSpPr>
        <p:spPr>
          <a:xfrm>
            <a:off x="5364088" y="3717032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12" name="Connecteur droit 11"/>
          <p:cNvCxnSpPr>
            <a:stCxn id="7" idx="0"/>
            <a:endCxn id="11" idx="2"/>
          </p:cNvCxnSpPr>
          <p:nvPr/>
        </p:nvCxnSpPr>
        <p:spPr>
          <a:xfrm flipV="1">
            <a:off x="3851920" y="4149080"/>
            <a:ext cx="18722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e 12"/>
          <p:cNvSpPr/>
          <p:nvPr/>
        </p:nvSpPr>
        <p:spPr>
          <a:xfrm>
            <a:off x="2267744" y="2708920"/>
            <a:ext cx="122413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14" name="Pentagone 13"/>
          <p:cNvSpPr/>
          <p:nvPr/>
        </p:nvSpPr>
        <p:spPr>
          <a:xfrm rot="10800000">
            <a:off x="6300192" y="2924944"/>
            <a:ext cx="122413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123728" y="476672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MERGE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851920" y="40050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923928" y="314096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923928" y="22768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rganigramme : Décision 18"/>
          <p:cNvSpPr/>
          <p:nvPr/>
        </p:nvSpPr>
        <p:spPr>
          <a:xfrm>
            <a:off x="3563888" y="1916832"/>
            <a:ext cx="720080" cy="43204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cxnSp>
        <p:nvCxnSpPr>
          <p:cNvPr id="20" name="Connecteur droit 19"/>
          <p:cNvCxnSpPr>
            <a:endCxn id="10" idx="0"/>
          </p:cNvCxnSpPr>
          <p:nvPr/>
        </p:nvCxnSpPr>
        <p:spPr>
          <a:xfrm>
            <a:off x="3923928" y="2348880"/>
            <a:ext cx="180020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entagone 22"/>
          <p:cNvSpPr/>
          <p:nvPr/>
        </p:nvSpPr>
        <p:spPr>
          <a:xfrm>
            <a:off x="2267744" y="1916832"/>
            <a:ext cx="1224136" cy="360040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fr-FR" dirty="0"/>
              <a:t>Faire un </a:t>
            </a:r>
            <a:r>
              <a:rPr lang="fr-FR" dirty="0" err="1"/>
              <a:t>rebase</a:t>
            </a:r>
            <a:r>
              <a:rPr lang="fr-FR" dirty="0"/>
              <a:t> entre deux branche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123728" y="476672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REBASE</a:t>
            </a:r>
          </a:p>
        </p:txBody>
      </p:sp>
      <p:pic>
        <p:nvPicPr>
          <p:cNvPr id="2050" name="Picture 2" descr="C:\Users\KASRII\Desktop\bas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6878638" cy="4238625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3347864" y="5877272"/>
            <a:ext cx="3096344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git </a:t>
            </a:r>
            <a:r>
              <a:rPr lang="fr-FR" b="1" dirty="0" err="1"/>
              <a:t>rebase</a:t>
            </a:r>
            <a:r>
              <a:rPr lang="fr-FR" b="1" dirty="0"/>
              <a:t> 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/>
          <a:lstStyle/>
          <a:p>
            <a:r>
              <a:rPr lang="fr-FR" dirty="0"/>
              <a:t>Pourquoi Git et </a:t>
            </a:r>
            <a:r>
              <a:rPr lang="fr-FR" dirty="0" err="1"/>
              <a:t>Github</a:t>
            </a:r>
            <a:r>
              <a:rPr lang="fr-FR" dirty="0"/>
              <a:t> ?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476672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REBASE</a:t>
            </a:r>
          </a:p>
        </p:txBody>
      </p:sp>
      <p:pic>
        <p:nvPicPr>
          <p:cNvPr id="3074" name="Picture 2" descr="C:\Users\KASRII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72816"/>
            <a:ext cx="4946377" cy="4280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476672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REBASE</a:t>
            </a:r>
          </a:p>
        </p:txBody>
      </p:sp>
      <p:pic>
        <p:nvPicPr>
          <p:cNvPr id="4098" name="Picture 2" descr="C:\Users\KASRII\Desktop\bas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90687"/>
            <a:ext cx="5594697" cy="4486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476672"/>
            <a:ext cx="439248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REBASE</a:t>
            </a:r>
          </a:p>
        </p:txBody>
      </p:sp>
      <p:pic>
        <p:nvPicPr>
          <p:cNvPr id="5122" name="Picture 2" descr="C:\Users\KASRII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0313" y="1556792"/>
            <a:ext cx="5549999" cy="4712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492896"/>
            <a:ext cx="8229600" cy="1143000"/>
          </a:xfrm>
        </p:spPr>
        <p:txBody>
          <a:bodyPr/>
          <a:lstStyle/>
          <a:p>
            <a:r>
              <a:rPr lang="fr-FR" dirty="0"/>
              <a:t>Supprimer une branche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pic>
        <p:nvPicPr>
          <p:cNvPr id="6146" name="Picture 2" descr="C:\Users\KASRII\Desktop\ex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7" y="1844824"/>
            <a:ext cx="8820471" cy="2371725"/>
          </a:xfrm>
          <a:prstGeom prst="rect">
            <a:avLst/>
          </a:prstGeom>
          <a:noFill/>
        </p:spPr>
      </p:pic>
      <p:pic>
        <p:nvPicPr>
          <p:cNvPr id="6147" name="Picture 3" descr="C:\Users\KASRII\Desktop\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72" y="4202385"/>
            <a:ext cx="7974012" cy="2466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SRII\Desktop\microsoft-githu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789040"/>
            <a:ext cx="4321569" cy="2883297"/>
          </a:xfrm>
          <a:prstGeom prst="rect">
            <a:avLst/>
          </a:prstGeom>
          <a:noFill/>
        </p:spPr>
      </p:pic>
      <p:pic>
        <p:nvPicPr>
          <p:cNvPr id="1027" name="Picture 3" descr="C:\Users\KASRII\Desktop\1200px-Octicons-mark-github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573016"/>
            <a:ext cx="2771800" cy="2771800"/>
          </a:xfrm>
          <a:prstGeom prst="rect">
            <a:avLst/>
          </a:prstGeom>
          <a:noFill/>
        </p:spPr>
      </p:pic>
      <p:pic>
        <p:nvPicPr>
          <p:cNvPr id="1028" name="Picture 4" descr="C:\Users\KASRII\Desktop\240px-LinuxCon_Europe_Linus_Torvalds_03_(cropped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76672"/>
            <a:ext cx="2032832" cy="2829024"/>
          </a:xfrm>
          <a:prstGeom prst="rect">
            <a:avLst/>
          </a:prstGeom>
          <a:noFill/>
        </p:spPr>
      </p:pic>
      <p:pic>
        <p:nvPicPr>
          <p:cNvPr id="1029" name="Picture 5" descr="C:\Users\KASRII\Desktop\e8063e011b7f714bf7ec3e1af4359edfe9fdd5d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404664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1307</Words>
  <Application>Microsoft Office PowerPoint</Application>
  <PresentationFormat>Affichage à l'écran (4:3)</PresentationFormat>
  <Paragraphs>510</Paragraphs>
  <Slides>84</Slides>
  <Notes>40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84</vt:i4>
      </vt:variant>
    </vt:vector>
  </HeadingPairs>
  <TitlesOfParts>
    <vt:vector size="87" baseType="lpstr">
      <vt:lpstr>Arial</vt:lpstr>
      <vt:lpstr>Calibri</vt:lpstr>
      <vt:lpstr>Thème Office</vt:lpstr>
      <vt:lpstr>Git-Github</vt:lpstr>
      <vt:lpstr>Introduction</vt:lpstr>
      <vt:lpstr>Versionner son code</vt:lpstr>
      <vt:lpstr>Présentation PowerPoint</vt:lpstr>
      <vt:lpstr>Présentation PowerPoint</vt:lpstr>
      <vt:lpstr>Présentation PowerPoint</vt:lpstr>
      <vt:lpstr>Présentation PowerPoint</vt:lpstr>
      <vt:lpstr>Pourquoi Git et Github ? </vt:lpstr>
      <vt:lpstr>Présentation PowerPoint</vt:lpstr>
      <vt:lpstr>Installer git </vt:lpstr>
      <vt:lpstr>Présentation PowerPoint</vt:lpstr>
      <vt:lpstr>Configurer Git</vt:lpstr>
      <vt:lpstr>Présentation PowerPoint</vt:lpstr>
      <vt:lpstr>Mon premier commit</vt:lpstr>
      <vt:lpstr>Comprendre le processus d’enregistrement</vt:lpstr>
      <vt:lpstr>Présentation PowerPoint</vt:lpstr>
      <vt:lpstr>Présentation PowerPoint</vt:lpstr>
      <vt:lpstr>Initialiser un dépôt git </vt:lpstr>
      <vt:lpstr>Présentation PowerPoint</vt:lpstr>
      <vt:lpstr>Indexer les modifications</vt:lpstr>
      <vt:lpstr>Faire son premier commit</vt:lpstr>
      <vt:lpstr>Présentation PowerPoint</vt:lpstr>
      <vt:lpstr>Afficher les modifications en cours </vt:lpstr>
      <vt:lpstr>Exercice</vt:lpstr>
      <vt:lpstr>Voyager dans l’historique</vt:lpstr>
      <vt:lpstr>Comprendre l’archivage des commits</vt:lpstr>
      <vt:lpstr>Présentation PowerPoint</vt:lpstr>
      <vt:lpstr>Voir l’historique des commits</vt:lpstr>
      <vt:lpstr>Naviguer dans l’historique des commits</vt:lpstr>
      <vt:lpstr>Présentation PowerPoint</vt:lpstr>
      <vt:lpstr>Utiliser les tags</vt:lpstr>
      <vt:lpstr>Exercice</vt:lpstr>
      <vt:lpstr>Présentation de Github</vt:lpstr>
      <vt:lpstr>- Découvrir Github: https://github.com/ - Utiliser les gists - Créer et configurer un dépôt Gitub - Explorer un depot Github - Utiliser les issues - Découvrir les forks et les pulls request</vt:lpstr>
      <vt:lpstr>Utiliser un dépôt Distant</vt:lpstr>
      <vt:lpstr>Comprendre le modèle distribué</vt:lpstr>
      <vt:lpstr>Présentation PowerPoint</vt:lpstr>
      <vt:lpstr>Présentation PowerPoint</vt:lpstr>
      <vt:lpstr>Cloner un dépôt git</vt:lpstr>
      <vt:lpstr>Présentation PowerPoint</vt:lpstr>
      <vt:lpstr>Gérer les remotes</vt:lpstr>
      <vt:lpstr>Présentation PowerPoint</vt:lpstr>
      <vt:lpstr>Présentation PowerPoint</vt:lpstr>
      <vt:lpstr>Pousser ses comits sur le dépôt distant </vt:lpstr>
      <vt:lpstr>Présentation PowerPoint</vt:lpstr>
      <vt:lpstr>Récupérer les commits présents sur le dépôt distant </vt:lpstr>
      <vt:lpstr>Présentation PowerPoint</vt:lpstr>
      <vt:lpstr>Ajouter un readme à son projet</vt:lpstr>
      <vt:lpstr>Exercice</vt:lpstr>
      <vt:lpstr>Travailler en équipe</vt:lpstr>
      <vt:lpstr>Organisation des équipes autour de git</vt:lpstr>
      <vt:lpstr>Présentation PowerPoint</vt:lpstr>
      <vt:lpstr>Présentation PowerPoint</vt:lpstr>
      <vt:lpstr>Présentation PowerPoint</vt:lpstr>
      <vt:lpstr>Présentation PowerPoint</vt:lpstr>
      <vt:lpstr>Maitriser les modifications</vt:lpstr>
      <vt:lpstr>Filtrer les modifications</vt:lpstr>
      <vt:lpstr>Mettre de côté des modifications</vt:lpstr>
      <vt:lpstr>Présentation PowerPoint</vt:lpstr>
      <vt:lpstr>Faire un merge de fichier</vt:lpstr>
      <vt:lpstr>Faire un merge de commits</vt:lpstr>
      <vt:lpstr>Présentation PowerPoint</vt:lpstr>
      <vt:lpstr>Faire un rebase de commits</vt:lpstr>
      <vt:lpstr>Présentation PowerPoint</vt:lpstr>
      <vt:lpstr>Présentation PowerPoint</vt:lpstr>
      <vt:lpstr>Exercice</vt:lpstr>
      <vt:lpstr>Le système de branche</vt:lpstr>
      <vt:lpstr>Comprendre le système de branche</vt:lpstr>
      <vt:lpstr>Présentation PowerPoint</vt:lpstr>
      <vt:lpstr>Présentation PowerPoint</vt:lpstr>
      <vt:lpstr>Présentation PowerPoint</vt:lpstr>
      <vt:lpstr>Créer une branche</vt:lpstr>
      <vt:lpstr>Récupérer une branche</vt:lpstr>
      <vt:lpstr>Copier un commit</vt:lpstr>
      <vt:lpstr>Présentation PowerPoint</vt:lpstr>
      <vt:lpstr>Faire un merge entre deux branche</vt:lpstr>
      <vt:lpstr>Présentation PowerPoint</vt:lpstr>
      <vt:lpstr>Faire un rebase entre deux branche</vt:lpstr>
      <vt:lpstr>Présentation PowerPoint</vt:lpstr>
      <vt:lpstr>Présentation PowerPoint</vt:lpstr>
      <vt:lpstr>Présentation PowerPoint</vt:lpstr>
      <vt:lpstr>Présentation PowerPoint</vt:lpstr>
      <vt:lpstr>Supprimer une branche</vt:lpstr>
      <vt:lpstr>Exercice</vt:lpstr>
    </vt:vector>
  </TitlesOfParts>
  <Company>Carrefour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KASRII</dc:creator>
  <cp:lastModifiedBy>Adminl</cp:lastModifiedBy>
  <cp:revision>37</cp:revision>
  <dcterms:created xsi:type="dcterms:W3CDTF">2020-01-19T21:59:07Z</dcterms:created>
  <dcterms:modified xsi:type="dcterms:W3CDTF">2020-01-22T08:39:53Z</dcterms:modified>
</cp:coreProperties>
</file>