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1" r:id="rId16"/>
    <p:sldId id="272" r:id="rId17"/>
    <p:sldId id="270" r:id="rId18"/>
    <p:sldId id="25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ion" initials="o" lastIdx="1" clrIdx="0">
    <p:extLst>
      <p:ext uri="{19B8F6BF-5375-455C-9EA6-DF929625EA0E}">
        <p15:presenceInfo xmlns:p15="http://schemas.microsoft.com/office/powerpoint/2012/main" userId="on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02" autoAdjust="0"/>
  </p:normalViewPr>
  <p:slideViewPr>
    <p:cSldViewPr snapToGrid="0">
      <p:cViewPr varScale="1">
        <p:scale>
          <a:sx n="77" d="100"/>
          <a:sy n="77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AB7D8-BEC4-47EC-9E0B-BA23E432A3F7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C026E-2403-4AB6-BBF1-6885D63AF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8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5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52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0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90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33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04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然后是两个概念：文本串和模式串。这两者的关系，可以用一句话来概括。所以文本串就是被匹配的串，模式串就是需要用来匹配的串。下面我们通过两个同学的事迹来了解</a:t>
            </a:r>
            <a:r>
              <a:rPr lang="en-US" altLang="zh-CN" dirty="0" smtClean="0"/>
              <a:t>KMP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5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2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和暴力同学相比，</a:t>
            </a:r>
            <a:r>
              <a:rPr lang="en-US" altLang="zh-CN" dirty="0" smtClean="0"/>
              <a:t>KMP</a:t>
            </a:r>
            <a:r>
              <a:rPr lang="zh-CN" altLang="en-US" dirty="0" smtClean="0"/>
              <a:t>同学的做法，省去了红色区域的匹配，优化了匹配过程。下面就有另一个问题：为什么可以这样？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7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首先我们来看模式串这边，它利用了</a:t>
            </a:r>
            <a:r>
              <a:rPr lang="en-US" altLang="zh-CN" dirty="0" smtClean="0"/>
              <a:t>D</a:t>
            </a:r>
            <a:r>
              <a:rPr lang="zh-CN" altLang="en-US" dirty="0" smtClean="0"/>
              <a:t>字符之前的最大相同前后缀，也就是字符串</a:t>
            </a:r>
            <a:r>
              <a:rPr lang="en-US" altLang="zh-CN" dirty="0" smtClean="0"/>
              <a:t>”AB”</a:t>
            </a:r>
            <a:r>
              <a:rPr lang="zh-CN" altLang="en-US" dirty="0" smtClean="0"/>
              <a:t>，这样当指针指向字符</a:t>
            </a:r>
            <a:r>
              <a:rPr lang="en-US" altLang="zh-CN" dirty="0" smtClean="0"/>
              <a:t>C</a:t>
            </a:r>
            <a:r>
              <a:rPr lang="zh-CN" altLang="en-US" dirty="0" smtClean="0"/>
              <a:t>时，已经可以肯定之前的字符串“</a:t>
            </a:r>
            <a:r>
              <a:rPr lang="en-US" altLang="zh-CN" dirty="0" smtClean="0"/>
              <a:t>AB</a:t>
            </a:r>
            <a:r>
              <a:rPr lang="zh-CN" altLang="en-US" dirty="0" smtClean="0"/>
              <a:t>”已经符合匹配。就像这样。这就省去了匹配</a:t>
            </a:r>
            <a:r>
              <a:rPr lang="en-US" altLang="zh-CN" dirty="0" smtClean="0"/>
              <a:t>AB</a:t>
            </a:r>
            <a:r>
              <a:rPr lang="zh-CN" altLang="en-US" dirty="0" smtClean="0"/>
              <a:t>的麻烦了。所以只需将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和文本串指针指向的位置比较即可。下面来说说为什么失配时文本串指针不需要移动。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6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这是我们的文本串。这是我们失配之前最后的样子。可以看到，此时只有最后一个字符不同，前面是完全相同的。这里大家回想上张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提到的利用最长相同前后缀，在这张图上，就是这两部分。所以在文本串中查找下一个匹配点，相当于在模式串中查找最长相同前后缀，最终匹配仅需这样即可。因为中途是不会出现另一个匹配点的，否则和最长相同前后缀矛盾。综上，我们不需要像暴力同学那样移动文本串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9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5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11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C026E-2403-4AB6-BBF1-6885D63AFD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5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9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0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5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9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3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6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69E1-43C3-4A83-BFB3-B7A06056C51F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66F0-BEED-4005-9012-31C0E8F375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5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m.cqu.edu.cn:8888/oj/contest_show.php?cid=29" TargetMode="External"/><Relationship Id="rId7" Type="http://schemas.openxmlformats.org/officeDocument/2006/relationships/image" Target="../media/image10.gif"/><Relationship Id="rId2" Type="http://schemas.openxmlformats.org/officeDocument/2006/relationships/hyperlink" Target="http://blog.csdn.net/v_july_v/article/details/704182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log.csdn.net/dyx404514/article/details/42061017" TargetMode="External"/><Relationship Id="rId5" Type="http://schemas.openxmlformats.org/officeDocument/2006/relationships/hyperlink" Target="http://blog.csdn.net/zy691357966/article/details/39854359" TargetMode="External"/><Relationship Id="rId4" Type="http://schemas.openxmlformats.org/officeDocument/2006/relationships/hyperlink" Target="http://wenku.baidu.com/view/8e9ebefb0242a8956bece4b3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3800" y="1493049"/>
            <a:ext cx="6782372" cy="103040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KMP &amp; </a:t>
            </a:r>
            <a:r>
              <a:rPr lang="en-US" altLang="zh-CN" dirty="0" err="1" smtClean="0"/>
              <a:t>Manacher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65171" y="2752059"/>
            <a:ext cx="4191001" cy="599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CQU-ACM-ICPC</a:t>
            </a:r>
            <a:r>
              <a:rPr lang="zh-CN" altLang="en-US" dirty="0" smtClean="0"/>
              <a:t>集训队</a:t>
            </a:r>
            <a:endParaRPr lang="zh-CN" altLang="en-US" dirty="0"/>
          </a:p>
          <a:p>
            <a:r>
              <a:rPr lang="en-US" altLang="zh-CN" dirty="0" smtClean="0"/>
              <a:t>	——2016.05.01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40" y="-3736762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上码</a:t>
            </a:r>
            <a:r>
              <a:rPr lang="en-US" altLang="zh-CN" sz="4400" dirty="0" smtClean="0"/>
              <a:t>(next</a:t>
            </a:r>
            <a:r>
              <a:rPr lang="zh-CN" altLang="en-US" sz="4400" dirty="0" smtClean="0"/>
              <a:t>数组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2064387"/>
            <a:ext cx="7668210" cy="28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上码</a:t>
            </a:r>
            <a:r>
              <a:rPr lang="en-US" altLang="zh-CN" sz="4400" dirty="0" smtClean="0"/>
              <a:t>(</a:t>
            </a:r>
            <a:r>
              <a:rPr lang="zh-CN" altLang="en-US" sz="4400" dirty="0" smtClean="0"/>
              <a:t>匹配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1695614"/>
            <a:ext cx="7385879" cy="34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上码</a:t>
            </a:r>
            <a:r>
              <a:rPr lang="en-US" altLang="zh-CN" sz="4400" dirty="0" smtClean="0"/>
              <a:t>(next</a:t>
            </a:r>
            <a:r>
              <a:rPr lang="zh-CN" altLang="en-US" sz="4400" dirty="0" smtClean="0"/>
              <a:t>数组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03854"/>
              </p:ext>
            </p:extLst>
          </p:nvPr>
        </p:nvGraphicFramePr>
        <p:xfrm>
          <a:off x="968828" y="5363519"/>
          <a:ext cx="47894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158"/>
                <a:gridCol w="532158"/>
                <a:gridCol w="532158"/>
                <a:gridCol w="532158"/>
                <a:gridCol w="532158"/>
                <a:gridCol w="532158"/>
                <a:gridCol w="532158"/>
                <a:gridCol w="532158"/>
                <a:gridCol w="5321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1560688"/>
            <a:ext cx="6948085" cy="32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2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总结一句：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8828" y="1916372"/>
            <a:ext cx="7897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KMP</a:t>
            </a:r>
            <a:r>
              <a:rPr lang="zh-CN" altLang="en-US" sz="5400" dirty="0" smtClean="0"/>
              <a:t>算法，实质上就是当匹配</a:t>
            </a:r>
            <a:r>
              <a:rPr lang="zh-CN" altLang="en-US" sz="5400" dirty="0"/>
              <a:t>不</a:t>
            </a:r>
            <a:r>
              <a:rPr lang="zh-CN" altLang="en-US" sz="5400" dirty="0" smtClean="0"/>
              <a:t>成功时，模式串返回到失配字符前的最大</a:t>
            </a:r>
            <a:r>
              <a:rPr lang="zh-CN" altLang="en-US" sz="5400" dirty="0"/>
              <a:t>相同前缀接着</a:t>
            </a:r>
            <a:r>
              <a:rPr lang="zh-CN" altLang="en-US" sz="5400" dirty="0" smtClean="0"/>
              <a:t>匹配的算法。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401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 err="1" smtClean="0"/>
              <a:t>Manacher</a:t>
            </a:r>
            <a:r>
              <a:rPr lang="zh-CN" altLang="en-US" sz="4400" dirty="0" smtClean="0"/>
              <a:t>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8828" y="1596124"/>
            <a:ext cx="7897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一个能够找到字符串中最长回文串的算法。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32" y="3694798"/>
            <a:ext cx="7498458" cy="196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三种情况：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7" y="1437735"/>
            <a:ext cx="6173377" cy="24763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26" y="3984591"/>
            <a:ext cx="6173377" cy="26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三种情况：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2473287"/>
            <a:ext cx="7727203" cy="228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9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上码：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97971"/>
            <a:ext cx="6155758" cy="66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024" y="135776"/>
            <a:ext cx="5371969" cy="1030405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  十分友好的链接：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4432" y="1959428"/>
            <a:ext cx="7554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参考资料：</a:t>
            </a:r>
            <a:r>
              <a:rPr lang="en-US" altLang="zh-CN" dirty="0" smtClean="0">
                <a:hlinkClick r:id="rId2"/>
              </a:rPr>
              <a:t>http://blog.csdn.net/v_july_v/article/details/7041827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专题地址：</a:t>
            </a:r>
            <a:r>
              <a:rPr lang="en-US" altLang="zh-CN" dirty="0" smtClean="0">
                <a:hlinkClick r:id="rId3"/>
              </a:rPr>
              <a:t>http://acm.cqu.edu.cn:8888/oj/contest_show.php?cid=29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34432" y="368333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拓展阅读：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85102" y="4300151"/>
            <a:ext cx="7581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KMP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4"/>
              </a:rPr>
              <a:t>http://wenku.baidu.com/view/8e9ebefb0242a8956bece4b3.html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最小表示法：</a:t>
            </a:r>
            <a:r>
              <a:rPr lang="en-US" altLang="zh-CN" dirty="0" smtClean="0">
                <a:hlinkClick r:id="rId5"/>
              </a:rPr>
              <a:t>http://blog.csdn.net/zy691357966/article/details/39854359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Manacher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 </a:t>
            </a:r>
            <a:r>
              <a:rPr lang="en-US" altLang="zh-CN" dirty="0" smtClean="0">
                <a:hlinkClick r:id="rId6"/>
              </a:rPr>
              <a:t>http://blog.csdn.net/dyx404514/article/details/42061017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Trie</a:t>
            </a:r>
            <a:r>
              <a:rPr lang="en-US" altLang="zh-CN" dirty="0"/>
              <a:t> </a:t>
            </a:r>
            <a:r>
              <a:rPr lang="en-US" altLang="zh-CN" dirty="0" smtClean="0"/>
              <a:t>and AC</a:t>
            </a:r>
            <a:r>
              <a:rPr lang="zh-CN" altLang="en-US" dirty="0" smtClean="0"/>
              <a:t>自动机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80" y="519876"/>
            <a:ext cx="8096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3258" y="173581"/>
            <a:ext cx="5371969" cy="1030405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dirty="0" smtClean="0"/>
              <a:t>Update: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35676" y="1742303"/>
            <a:ext cx="7637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页的优化算法给的代码错误了。例如匹配串为</a:t>
            </a:r>
            <a:r>
              <a:rPr lang="en-US" altLang="zh-CN" dirty="0" smtClean="0"/>
              <a:t>”12313”</a:t>
            </a:r>
            <a:r>
              <a:rPr lang="zh-CN" altLang="en-US" dirty="0" smtClean="0"/>
              <a:t>，用之前的</a:t>
            </a:r>
            <a:endParaRPr lang="en-US" altLang="zh-CN" dirty="0" smtClean="0"/>
          </a:p>
          <a:p>
            <a:r>
              <a:rPr lang="zh-CN" altLang="en-US" dirty="0" smtClean="0"/>
              <a:t>算法求值，结果为</a:t>
            </a:r>
            <a:r>
              <a:rPr lang="en-US" altLang="zh-CN" dirty="0" smtClean="0"/>
              <a:t>:-1 0 0 -1 0</a:t>
            </a:r>
            <a:r>
              <a:rPr lang="zh-CN" altLang="en-US" dirty="0" smtClean="0"/>
              <a:t>，正确结果为：</a:t>
            </a:r>
            <a:r>
              <a:rPr lang="en-US" altLang="zh-CN" dirty="0" smtClean="0"/>
              <a:t>-1 0 0 -1 1</a:t>
            </a:r>
            <a:r>
              <a:rPr lang="zh-CN" altLang="en-US" dirty="0" smtClean="0"/>
              <a:t>。原因在于更新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+ 1</a:t>
            </a:r>
          </a:p>
          <a:p>
            <a:r>
              <a:rPr lang="zh-CN" altLang="en-US" dirty="0" smtClean="0"/>
              <a:t>时使用的</a:t>
            </a:r>
            <a:r>
              <a:rPr lang="en-US" altLang="zh-CN" dirty="0" err="1" smtClean="0"/>
              <a:t>nxt</a:t>
            </a:r>
            <a:r>
              <a:rPr lang="zh-CN" altLang="en-US" dirty="0" smtClean="0"/>
              <a:t>值为已经经过优化后的值，而实际我们需要使用的是未经优化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en-US" altLang="zh-CN" dirty="0" err="1" smtClean="0"/>
              <a:t>nxt</a:t>
            </a:r>
            <a:r>
              <a:rPr lang="zh-CN" altLang="en-US" dirty="0" smtClean="0"/>
              <a:t>值进行更新才对。理由参见</a:t>
            </a:r>
            <a:r>
              <a:rPr lang="en-US" altLang="zh-CN" dirty="0" err="1" smtClean="0"/>
              <a:t>nxt</a:t>
            </a:r>
            <a:r>
              <a:rPr lang="zh-CN" altLang="en-US" dirty="0" smtClean="0"/>
              <a:t>数组的定义。（代码已更新）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1235676" y="3468928"/>
            <a:ext cx="7629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Manacher</a:t>
            </a:r>
            <a:r>
              <a:rPr lang="zh-CN" altLang="en-US" dirty="0" smtClean="0"/>
              <a:t>算法分成三种情况，前两种情况都不需要再进行匹配，只有当</a:t>
            </a:r>
            <a:endParaRPr lang="en-US" altLang="zh-CN" dirty="0" smtClean="0"/>
          </a:p>
          <a:p>
            <a:r>
              <a:rPr lang="en-US" altLang="zh-CN" dirty="0" err="1" smtClean="0"/>
              <a:t>i</a:t>
            </a:r>
            <a:r>
              <a:rPr lang="zh-CN" altLang="en-US" dirty="0" smtClean="0"/>
              <a:t>超出</a:t>
            </a:r>
            <a:r>
              <a:rPr lang="en-US" altLang="zh-CN" dirty="0" smtClean="0"/>
              <a:t>P0</a:t>
            </a:r>
            <a:r>
              <a:rPr lang="zh-CN" altLang="en-US" dirty="0" smtClean="0"/>
              <a:t>范围才需要暴力匹配。（这点我在现场讲的时候，把第二种情况说</a:t>
            </a:r>
            <a:endParaRPr lang="en-US" altLang="zh-CN" dirty="0" smtClean="0"/>
          </a:p>
          <a:p>
            <a:r>
              <a:rPr lang="zh-CN" altLang="en-US" dirty="0" smtClean="0"/>
              <a:t>错了，请一定把这锅留给我背</a:t>
            </a:r>
            <a:r>
              <a:rPr lang="en-US" altLang="zh-CN" dirty="0" err="1" smtClean="0"/>
              <a:t>Orz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17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281" y="135776"/>
            <a:ext cx="5371969" cy="1030405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什么是</a:t>
            </a:r>
            <a:r>
              <a:rPr lang="en-US" altLang="zh-CN" sz="4400" dirty="0" smtClean="0"/>
              <a:t>KMP</a:t>
            </a:r>
            <a:r>
              <a:rPr lang="zh-CN" altLang="en-US" sz="4400" dirty="0" smtClean="0"/>
              <a:t>算法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51857" y="1981198"/>
            <a:ext cx="73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英文名：</a:t>
            </a:r>
            <a:r>
              <a:rPr lang="en-US" altLang="zh-CN" sz="2400" dirty="0"/>
              <a:t>The Knuth-Morris-Pratt </a:t>
            </a:r>
            <a:r>
              <a:rPr lang="en-US" altLang="zh-CN" sz="2400" dirty="0" smtClean="0"/>
              <a:t>Algorithm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51857" y="2849645"/>
            <a:ext cx="73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中文名：***算法</a:t>
            </a:r>
            <a:endParaRPr lang="en-US" altLang="zh-CN" sz="2400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251857" y="3718092"/>
            <a:ext cx="73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用处：字符串匹配</a:t>
            </a:r>
            <a:endParaRPr lang="en-US" altLang="zh-CN" sz="24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251857" y="4586539"/>
            <a:ext cx="73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文本</a:t>
            </a:r>
            <a:r>
              <a:rPr lang="zh-CN" altLang="en-US" sz="2400" dirty="0" smtClean="0"/>
              <a:t>串和模式串</a:t>
            </a:r>
            <a:endParaRPr lang="en-US" altLang="zh-CN" sz="2400" dirty="0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1251857" y="5454986"/>
            <a:ext cx="730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在文本串中查找模式串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893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先来看看暴力同学的做法：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51255"/>
              </p:ext>
            </p:extLst>
          </p:nvPr>
        </p:nvGraphicFramePr>
        <p:xfrm>
          <a:off x="1635215" y="2447324"/>
          <a:ext cx="6866232" cy="41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</a:tblGrid>
              <a:tr h="4194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68828" y="1870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</a:t>
            </a:r>
            <a:r>
              <a:rPr lang="zh-CN" altLang="en-US" dirty="0" smtClean="0"/>
              <a:t>串：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8828" y="4257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模式串：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52881"/>
              </p:ext>
            </p:extLst>
          </p:nvPr>
        </p:nvGraphicFramePr>
        <p:xfrm>
          <a:off x="1629194" y="4869248"/>
          <a:ext cx="281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86"/>
                <a:gridCol w="402286"/>
                <a:gridCol w="402286"/>
                <a:gridCol w="402286"/>
                <a:gridCol w="402286"/>
                <a:gridCol w="402286"/>
                <a:gridCol w="402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等腰三角形 12"/>
          <p:cNvSpPr/>
          <p:nvPr/>
        </p:nvSpPr>
        <p:spPr>
          <a:xfrm>
            <a:off x="1742301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1742301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2114783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2114783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2487265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487265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945915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945915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3293354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3293354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3735858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3735858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4178362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4178362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4620550" y="3113414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4993032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5365514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166021" y="4165197"/>
            <a:ext cx="2483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累！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899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3" grpId="1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7631475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接下来让我们看看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KMP</a:t>
            </a:r>
            <a:r>
              <a:rPr lang="zh-CN" altLang="en-US" sz="3200" dirty="0" smtClean="0"/>
              <a:t>同学的做法：</a:t>
            </a:r>
            <a:endParaRPr lang="zh-CN" altLang="en-US" sz="32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35215" y="2447324"/>
          <a:ext cx="6866232" cy="41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</a:tblGrid>
              <a:tr h="4194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68828" y="18702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</a:t>
            </a:r>
            <a:r>
              <a:rPr lang="zh-CN" altLang="en-US" dirty="0" smtClean="0"/>
              <a:t>串：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68828" y="42575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模式串：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29194" y="4869248"/>
          <a:ext cx="281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86"/>
                <a:gridCol w="402286"/>
                <a:gridCol w="402286"/>
                <a:gridCol w="402286"/>
                <a:gridCol w="402286"/>
                <a:gridCol w="402286"/>
                <a:gridCol w="402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等腰三角形 12"/>
          <p:cNvSpPr/>
          <p:nvPr/>
        </p:nvSpPr>
        <p:spPr>
          <a:xfrm>
            <a:off x="1742301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1742301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2114783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2114783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>
            <a:off x="2487265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2487265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945915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945915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3293354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3293354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3735858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3735858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4178362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4178362" y="5403256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4620550" y="3113414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4993032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>
            <a:off x="5365514" y="3113415"/>
            <a:ext cx="222421" cy="27184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大括号 2"/>
          <p:cNvSpPr/>
          <p:nvPr/>
        </p:nvSpPr>
        <p:spPr>
          <a:xfrm rot="5400000">
            <a:off x="4178361" y="2754128"/>
            <a:ext cx="222422" cy="194001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 rot="5400000">
            <a:off x="1911760" y="5677017"/>
            <a:ext cx="185398" cy="59490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模式串：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18358"/>
              </p:ext>
            </p:extLst>
          </p:nvPr>
        </p:nvGraphicFramePr>
        <p:xfrm>
          <a:off x="1520337" y="2126048"/>
          <a:ext cx="281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86"/>
                <a:gridCol w="402286"/>
                <a:gridCol w="402286"/>
                <a:gridCol w="402286"/>
                <a:gridCol w="402286"/>
                <a:gridCol w="402286"/>
                <a:gridCol w="4022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23424"/>
              </p:ext>
            </p:extLst>
          </p:nvPr>
        </p:nvGraphicFramePr>
        <p:xfrm>
          <a:off x="3138280" y="3068682"/>
          <a:ext cx="2816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86"/>
                <a:gridCol w="402286"/>
                <a:gridCol w="402286"/>
                <a:gridCol w="402286"/>
                <a:gridCol w="402286"/>
                <a:gridCol w="402286"/>
                <a:gridCol w="40228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 rot="5400000">
            <a:off x="1879963" y="1668779"/>
            <a:ext cx="45719" cy="59218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/>
          <p:cNvSpPr/>
          <p:nvPr/>
        </p:nvSpPr>
        <p:spPr>
          <a:xfrm rot="5400000">
            <a:off x="3480163" y="1668779"/>
            <a:ext cx="45719" cy="59218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929743" y="1698171"/>
            <a:ext cx="0" cy="413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文本</a:t>
            </a:r>
            <a:r>
              <a:rPr lang="zh-CN" altLang="en-US" sz="4400" dirty="0" smtClean="0"/>
              <a:t>串：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63575"/>
              </p:ext>
            </p:extLst>
          </p:nvPr>
        </p:nvGraphicFramePr>
        <p:xfrm>
          <a:off x="1286873" y="1903039"/>
          <a:ext cx="6866232" cy="41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  <a:gridCol w="403896"/>
              </a:tblGrid>
              <a:tr h="4194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80333"/>
              </p:ext>
            </p:extLst>
          </p:nvPr>
        </p:nvGraphicFramePr>
        <p:xfrm>
          <a:off x="2517794" y="2589710"/>
          <a:ext cx="28160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86"/>
                <a:gridCol w="402286"/>
                <a:gridCol w="402286"/>
                <a:gridCol w="402286"/>
                <a:gridCol w="402286"/>
                <a:gridCol w="402286"/>
                <a:gridCol w="40228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B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4909457" y="1676400"/>
            <a:ext cx="10886" cy="1589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23114" y="1676400"/>
            <a:ext cx="10886" cy="15893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号 14"/>
          <p:cNvSpPr/>
          <p:nvPr/>
        </p:nvSpPr>
        <p:spPr>
          <a:xfrm rot="5400000">
            <a:off x="2883626" y="1403168"/>
            <a:ext cx="45719" cy="59218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 rot="5400000">
            <a:off x="4483826" y="1403168"/>
            <a:ext cx="45719" cy="59218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4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0.17778 0.0020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 smtClean="0"/>
              <a:t>怎么求这最大相同前后缀呢：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8828" y="1916372"/>
            <a:ext cx="789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也就是求失配后，模式串指针该指向哪里。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968828" y="2972777"/>
            <a:ext cx="752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定义</a:t>
            </a:r>
            <a:r>
              <a:rPr lang="en-US" altLang="zh-CN" sz="2400" dirty="0" err="1" smtClean="0"/>
              <a:t>nxt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为：模式串中第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个字符失匹配后指向的位置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68828" y="4009383"/>
            <a:ext cx="50910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我们令 </a:t>
            </a:r>
            <a:r>
              <a:rPr lang="en-US" altLang="zh-CN" sz="2400" dirty="0" smtClean="0"/>
              <a:t>k = </a:t>
            </a:r>
            <a:r>
              <a:rPr lang="en-US" altLang="zh-CN" sz="2400" dirty="0" err="1" smtClean="0"/>
              <a:t>nxt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zh-CN" altLang="en-US" sz="2400" dirty="0" smtClean="0"/>
              <a:t>那么有：</a:t>
            </a:r>
            <a:r>
              <a:rPr lang="en-US" altLang="zh-CN" sz="2400" dirty="0" err="1" smtClean="0"/>
              <a:t>nxt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+ 1] = k + 1; (p[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== p[k])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    k = </a:t>
            </a:r>
            <a:r>
              <a:rPr lang="en-US" altLang="zh-CN" sz="2400" dirty="0" err="1" smtClean="0"/>
              <a:t>nxt</a:t>
            </a:r>
            <a:r>
              <a:rPr lang="en-US" altLang="zh-CN" sz="2400" dirty="0" smtClean="0"/>
              <a:t>[k]; (p[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!= p[k])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17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8828" y="103118"/>
            <a:ext cx="6408156" cy="1030405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/>
              <a:t>用一</a:t>
            </a:r>
            <a:r>
              <a:rPr lang="zh-CN" altLang="en-US" sz="4400" dirty="0" smtClean="0"/>
              <a:t>张图来说明：</a:t>
            </a:r>
            <a:endParaRPr lang="zh-CN" altLang="en-US" sz="4400" dirty="0"/>
          </a:p>
        </p:txBody>
      </p:sp>
      <p:sp>
        <p:nvSpPr>
          <p:cNvPr id="4" name="圆角矩形 3"/>
          <p:cNvSpPr/>
          <p:nvPr/>
        </p:nvSpPr>
        <p:spPr>
          <a:xfrm>
            <a:off x="598714" y="97971"/>
            <a:ext cx="163285" cy="667294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 rot="5400000">
            <a:off x="4464639" y="-3034371"/>
            <a:ext cx="163285" cy="864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53" y="2241638"/>
            <a:ext cx="7060694" cy="2371866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685903" y="2014151"/>
            <a:ext cx="12356" cy="70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16345" y="1638557"/>
            <a:ext cx="1210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nxt</a:t>
            </a:r>
            <a:r>
              <a:rPr lang="en-US" altLang="zh-CN" dirty="0" smtClean="0"/>
              <a:t>[j + 1]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6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826</Words>
  <Application>Microsoft Office PowerPoint</Application>
  <PresentationFormat>全屏显示(4:3)</PresentationFormat>
  <Paragraphs>172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KMP &amp; Manacher算法</vt:lpstr>
      <vt:lpstr>Update:</vt:lpstr>
      <vt:lpstr>什么是KMP算法</vt:lpstr>
      <vt:lpstr>先来看看暴力同学的做法：</vt:lpstr>
      <vt:lpstr>接下来让我们看看 KMP同学的做法：</vt:lpstr>
      <vt:lpstr>模式串：</vt:lpstr>
      <vt:lpstr>文本串：</vt:lpstr>
      <vt:lpstr>怎么求这最大相同前后缀呢：</vt:lpstr>
      <vt:lpstr>用一张图来说明：</vt:lpstr>
      <vt:lpstr>上码(next数组)：</vt:lpstr>
      <vt:lpstr>上码(匹配)：</vt:lpstr>
      <vt:lpstr>上码(next数组)：</vt:lpstr>
      <vt:lpstr>总结一句：</vt:lpstr>
      <vt:lpstr>Manacher：</vt:lpstr>
      <vt:lpstr>三种情况：</vt:lpstr>
      <vt:lpstr>三种情况：</vt:lpstr>
      <vt:lpstr>上码：</vt:lpstr>
      <vt:lpstr>  十分友好的链接：</vt:lpstr>
    </vt:vector>
  </TitlesOfParts>
  <Company> 阿拉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KMP算法</dc:title>
  <dc:creator>onion</dc:creator>
  <cp:lastModifiedBy>onion</cp:lastModifiedBy>
  <cp:revision>39</cp:revision>
  <dcterms:created xsi:type="dcterms:W3CDTF">2016-04-30T15:22:24Z</dcterms:created>
  <dcterms:modified xsi:type="dcterms:W3CDTF">2016-05-03T12:01:27Z</dcterms:modified>
</cp:coreProperties>
</file>