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5" r:id="rId12"/>
    <p:sldId id="264" r:id="rId13"/>
    <p:sldId id="267" r:id="rId14"/>
    <p:sldId id="268" r:id="rId15"/>
    <p:sldId id="274" r:id="rId16"/>
    <p:sldId id="275" r:id="rId17"/>
    <p:sldId id="276" r:id="rId18"/>
    <p:sldId id="277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8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2405-5E8C-423D-A225-864CDAEA83B2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DB49-7254-4CD5-BFFD-6921C9773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7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2405-5E8C-423D-A225-864CDAEA83B2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DB49-7254-4CD5-BFFD-6921C9773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9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2405-5E8C-423D-A225-864CDAEA83B2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DB49-7254-4CD5-BFFD-6921C9773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9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4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9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34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13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02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8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2405-5E8C-423D-A225-864CDAEA83B2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DB49-7254-4CD5-BFFD-6921C9773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59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83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15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2405-5E8C-423D-A225-864CDAEA83B2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DB49-7254-4CD5-BFFD-6921C9773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5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2405-5E8C-423D-A225-864CDAEA83B2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DB49-7254-4CD5-BFFD-6921C9773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8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2405-5E8C-423D-A225-864CDAEA83B2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DB49-7254-4CD5-BFFD-6921C9773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2405-5E8C-423D-A225-864CDAEA83B2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DB49-7254-4CD5-BFFD-6921C9773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3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2405-5E8C-423D-A225-864CDAEA83B2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DB49-7254-4CD5-BFFD-6921C9773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7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2405-5E8C-423D-A225-864CDAEA83B2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DB49-7254-4CD5-BFFD-6921C9773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1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2405-5E8C-423D-A225-864CDAEA83B2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DB49-7254-4CD5-BFFD-6921C9773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6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2405-5E8C-423D-A225-864CDAEA83B2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DB49-7254-4CD5-BFFD-6921C9773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9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数论相关算法</a:t>
            </a:r>
            <a:r>
              <a:rPr lang="en-US" altLang="zh-CN" smtClean="0">
                <a:latin typeface="Cambria Math" panose="02040503050406030204" pitchFamily="18" charset="0"/>
                <a:ea typeface="黑体" panose="02010609060101010101" pitchFamily="49" charset="-122"/>
              </a:rPr>
              <a:t>(1)</a:t>
            </a:r>
            <a:endParaRPr lang="zh-CN" altLang="en-US" sz="3200" dirty="0"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267200" y="3933056"/>
            <a:ext cx="5861248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——By nodgd</a:t>
            </a:r>
            <a:endParaRPr lang="zh-CN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数论函数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𝜋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表示不超过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的素数个数。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的不同素因数个数。积和函数。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l-GR" altLang="zh-CN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𝛺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的全部素因子个数。完全积和函数。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r>
                      <a:rPr lang="el-GR" altLang="zh-CN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𝛺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l-GR" altLang="zh-CN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的约数个数。积性函数。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𝜏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l-GR" altLang="zh-CN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的约数之和。积性函数。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𝜎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871858" y="1600201"/>
                <a:ext cx="1763486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858" y="1600201"/>
                <a:ext cx="1763486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5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数论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线性筛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Courier New" panose="02070309020205020404" pitchFamily="49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Courier New" panose="02070309020205020404" pitchFamily="49" charset="0"/>
                      </a:rPr>
                      <m:t>𝜇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在欧拉筛上面加几句就行，为了排版我把大括号全扔了。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lvl="0"/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total=0;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not_prime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[1]=true;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phi[1]=1;</a:t>
                </a:r>
                <a:b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mu[1]=1;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for(</a:t>
                </a: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=2;i&lt;=</a:t>
                </a: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n;i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if(!</a:t>
                </a: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not_prime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prime[++total]=</a:t>
                </a: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phi[</a:t>
                </a:r>
                <a:r>
                  <a:rPr lang="en-US" altLang="zh-CN" sz="14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]=i-1;</a:t>
                </a:r>
                <a:b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mu[</a:t>
                </a:r>
                <a:r>
                  <a:rPr lang="en-US" altLang="zh-CN" sz="14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]=-1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for(j=1;j&lt;=total&amp;&amp;</a:t>
                </a: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*prime[j]&lt;=</a:t>
                </a: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n;j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not_prime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*prime[j]]=true;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i%prime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[j]==0)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phi[</a:t>
                </a:r>
                <a:r>
                  <a:rPr lang="en-US" altLang="zh-CN" sz="14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*prime[j]]=phi[</a:t>
                </a:r>
                <a:r>
                  <a:rPr lang="en-US" altLang="zh-CN" sz="14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]*prime[j];</a:t>
                </a:r>
                <a:b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mu[</a:t>
                </a:r>
                <a:r>
                  <a:rPr lang="en-US" altLang="zh-CN" sz="14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*prime[j]]=0;</a:t>
                </a:r>
                <a:b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break;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phi[</a:t>
                </a:r>
                <a:r>
                  <a:rPr lang="en-US" altLang="zh-CN" sz="14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*prime[j]]=phi[</a:t>
                </a:r>
                <a:r>
                  <a:rPr lang="en-US" altLang="zh-CN" sz="14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]*(prime[j]-1);</a:t>
                </a:r>
                <a:b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mu[</a:t>
                </a:r>
                <a:r>
                  <a:rPr lang="en-US" altLang="zh-CN" sz="14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*prime[j]]=-mu[</a:t>
                </a:r>
                <a:r>
                  <a:rPr lang="en-US" altLang="zh-CN" sz="14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];</a:t>
                </a:r>
              </a:p>
              <a:p>
                <a:pPr lvl="0"/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复杂度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仍然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5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数论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线性筛与积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和函数、积性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函数</a:t>
                </a: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所有素数和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的函数值，直接计算；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合数分成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≥2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两类，都用递推的方式计算。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的复杂度是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，则最终复杂度是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超过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，复杂度是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是个确定的整数。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素数的函数值用快速幂计算，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𝑐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看做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，则时间复杂度是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871858" y="1600201"/>
                <a:ext cx="1763486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858" y="1600201"/>
                <a:ext cx="1763486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4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莫比乌斯反演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是都是定义在正整数集上的数论函数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第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一类莫比乌斯反演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⇔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sz="2000" i="1">
                            <a:latin typeface="Cambria Math"/>
                            <a:ea typeface="黑体" panose="02010609060101010101" pitchFamily="49" charset="-122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第二类莫比乌斯反演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𝑁</m:t>
                        </m:r>
                      </m:sup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)</m:t>
                        </m:r>
                      </m:e>
                    </m:nary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⇔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𝑁</m:t>
                        </m:r>
                      </m:sup>
                      <m:e>
                        <m:r>
                          <a:rPr lang="zh-CN" altLang="en-US" sz="2000" i="1">
                            <a:latin typeface="Cambria Math"/>
                            <a:ea typeface="黑体" panose="02010609060101010101" pitchFamily="49" charset="-122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本质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上是容斥原理。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cs typeface="Courier New" panose="02070309020205020404" pitchFamily="49" charset="0"/>
                  </a:rPr>
                  <a:t>反演对象不仅</a:t>
                </a:r>
                <a:r>
                  <a:rPr lang="zh-CN" altLang="en-US" sz="2000" dirty="0">
                    <a:latin typeface="宋体" panose="02010600030101010101" pitchFamily="2" charset="-122"/>
                    <a:cs typeface="Courier New" panose="02070309020205020404" pitchFamily="49" charset="0"/>
                  </a:rPr>
                  <a:t>限于积性函数，但是如果𝑓</a:t>
                </a:r>
                <a:r>
                  <a:rPr lang="en-US" altLang="zh-CN" sz="2000" dirty="0">
                    <a:latin typeface="宋体" panose="02010600030101010101" pitchFamily="2" charset="-122"/>
                    <a:cs typeface="Courier New" panose="02070309020205020404" pitchFamily="49" charset="0"/>
                  </a:rPr>
                  <a:t>(</a:t>
                </a:r>
                <a:r>
                  <a:rPr lang="zh-CN" altLang="en-US" sz="2000" dirty="0">
                    <a:latin typeface="宋体" panose="02010600030101010101" pitchFamily="2" charset="-122"/>
                    <a:cs typeface="Courier New" panose="02070309020205020404" pitchFamily="49" charset="0"/>
                  </a:rPr>
                  <a:t>𝑛</a:t>
                </a:r>
                <a:r>
                  <a:rPr lang="en-US" altLang="zh-CN" sz="2000" dirty="0">
                    <a:latin typeface="宋体" panose="02010600030101010101" pitchFamily="2" charset="-122"/>
                    <a:cs typeface="Courier New" panose="02070309020205020404" pitchFamily="49" charset="0"/>
                  </a:rPr>
                  <a:t>)</a:t>
                </a:r>
                <a:r>
                  <a:rPr lang="zh-CN" altLang="en-US" sz="2000" dirty="0">
                    <a:latin typeface="宋体" panose="02010600030101010101" pitchFamily="2" charset="-122"/>
                    <a:cs typeface="Courier New" panose="02070309020205020404" pitchFamily="49" charset="0"/>
                  </a:rPr>
                  <a:t>或𝐹</a:t>
                </a:r>
                <a:r>
                  <a:rPr lang="en-US" altLang="zh-CN" sz="2000" dirty="0">
                    <a:latin typeface="宋体" panose="02010600030101010101" pitchFamily="2" charset="-122"/>
                    <a:cs typeface="Courier New" panose="02070309020205020404" pitchFamily="49" charset="0"/>
                  </a:rPr>
                  <a:t>(</a:t>
                </a:r>
                <a:r>
                  <a:rPr lang="zh-CN" altLang="en-US" sz="2000" dirty="0">
                    <a:latin typeface="宋体" panose="02010600030101010101" pitchFamily="2" charset="-122"/>
                    <a:cs typeface="Courier New" panose="02070309020205020404" pitchFamily="49" charset="0"/>
                  </a:rPr>
                  <a:t>𝑛</a:t>
                </a:r>
                <a:r>
                  <a:rPr lang="en-US" altLang="zh-CN" sz="2000" dirty="0">
                    <a:latin typeface="宋体" panose="02010600030101010101" pitchFamily="2" charset="-122"/>
                    <a:cs typeface="Courier New" panose="02070309020205020404" pitchFamily="49" charset="0"/>
                  </a:rPr>
                  <a:t>)</a:t>
                </a:r>
                <a:r>
                  <a:rPr lang="zh-CN" altLang="en-US" sz="2000" dirty="0">
                    <a:latin typeface="宋体" panose="02010600030101010101" pitchFamily="2" charset="-122"/>
                    <a:cs typeface="Courier New" panose="02070309020205020404" pitchFamily="49" charset="0"/>
                  </a:rPr>
                  <a:t>当中有一个是积性函数，则另一个也一定是积性函数。</a:t>
                </a: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莫比乌斯反演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证明（以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第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一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类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为例）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先证明莫比乌斯函数的一个重要性质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其他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只有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𝑑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中一部分的成绩时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≠0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；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选奇数个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和选偶数个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方案数相同，所有的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恰好抵消。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/>
                  <a:t>证明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：</a:t>
                </a:r>
                <a:r>
                  <a:rPr lang="en-US" altLang="zh-CN" sz="2000" dirty="0" smtClean="0">
                    <a:latin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sz="2000" i="1">
                            <a:latin typeface="Cambria Math"/>
                            <a:ea typeface="黑体" panose="02010609060101010101" pitchFamily="49" charset="-122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sz="2000" i="1">
                            <a:latin typeface="Cambria Math"/>
                            <a:ea typeface="黑体" panose="02010609060101010101" pitchFamily="49" charset="-122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|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|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|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|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𝑒</m:t>
                                </m:r>
                              </m:den>
                            </m:f>
                          </m:sub>
                          <m:sup/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/>
                  <a:t>证明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：</a:t>
                </a:r>
                <a:r>
                  <a:rPr lang="en-US" altLang="zh-CN" sz="2000" dirty="0">
                    <a:latin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|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|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|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𝑒</m:t>
                                </m:r>
                              </m:den>
                            </m:f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|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𝑒</m:t>
                                </m:r>
                              </m:den>
                            </m:f>
                          </m:sub>
                          <m:sup/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证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毕。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713" b="-2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871858" y="1600201"/>
                <a:ext cx="1763486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858" y="1600201"/>
                <a:ext cx="1763486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85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莫比乌斯反演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例题：</a:t>
                </a:r>
                <a:endParaRPr lang="en-US" altLang="zh-CN" sz="20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，计算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𝐴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𝐵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𝐶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𝑏</m:t>
                                        </m:r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sz="20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表示有多少组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使得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/>
                            <a:ea typeface="黑体" panose="02010609060101010101" pitchFamily="49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表示有多少组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|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/>
                            <a:ea typeface="黑体" panose="02010609060101010101" pitchFamily="49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显然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它们满足第二类莫比乌斯反演的关系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而且注意到，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den>
                        </m:f>
                      </m:e>
                    </m:d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den>
                        </m:f>
                      </m:e>
                    </m:d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𝐶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，可以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(1)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计算。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43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莫比乌斯反演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推导一下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源氏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nary>
                          <m:naryPr>
                            <m:chr m:val="∑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|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zh-CN" altLang="en-US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|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sub>
                          <m:sup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𝜇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𝑒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一个简单的结论，用莫比乌斯反演得到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e>
                        </m:d>
                      </m:e>
                    </m:nary>
                    <m:groupChr>
                      <m:groupChrPr>
                        <m:chr m:val="⇒"/>
                        <m:vertJc m:val="bot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莫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比乌斯反演</m:t>
                        </m:r>
                      </m:e>
                    </m:groupCh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带入得到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源氏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如果只有一组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如果有多组询问，可以利用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、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分成很多段，每段的值都相同的性质，先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的时间预处理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  <a:ea typeface="黑体" panose="02010609060101010101" pitchFamily="49" charset="-122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的前缀和，可以做到每次询问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</m:rad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𝐵</m:t>
                            </m:r>
                          </m:e>
                        </m:rad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𝐶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for(e=1;e&lt;=</a:t>
                </a:r>
                <a:r>
                  <a:rPr lang="en-US" altLang="zh-CN" sz="20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n;e</a:t>
                </a:r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=ee+1){</a:t>
                </a:r>
                <a:r>
                  <a:rPr lang="en-US" altLang="zh-CN" sz="20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ee</a:t>
                </a:r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=min(A/(A/e),B/(B/e),C/(C/e));...}</a:t>
                </a:r>
                <a:endParaRPr lang="en-US" altLang="zh-CN" sz="2000" dirty="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950" r="-556" b="-4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7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35450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素数判定、分解质因数：</a:t>
            </a:r>
            <a:r>
              <a:rPr lang="en-US" altLang="zh-CN" sz="2000" dirty="0">
                <a:latin typeface="Cambria Math" panose="02040503050406030204" pitchFamily="18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Cambria Math" panose="02040503050406030204" pitchFamily="18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NKOJ 3663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000" dirty="0" smtClean="0">
              <a:latin typeface="Cambria Math" panose="02040503050406030204" pitchFamily="18" charset="0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线性筛、莫比乌斯反演：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NKOJ 2376</a:t>
            </a:r>
            <a:b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NKOJ 2856</a:t>
            </a:r>
            <a:b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NKOJ 2623</a:t>
            </a:r>
            <a:b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NKOJ 2468</a:t>
            </a:r>
          </a:p>
          <a:p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48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7163"/>
            <a:ext cx="10972800" cy="11430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6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判定素数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暴力判定：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偶数单独处理；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枚举不超过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的奇数，判断能否整除；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用乘法代替</a:t>
                </a:r>
                <a:r>
                  <a:rPr lang="en-US" altLang="zh-CN" sz="20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sqrt</a:t>
                </a:r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()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函数，常数优化；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时间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复杂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筛选法打表判定：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题目中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的范围不大，且需要判断很多个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时，可以筛选法打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个素数表。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预处理时间复杂度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，每次判定时间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复杂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度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(1)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0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判定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Miller-Rabin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偶数单独处理，否则设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任选一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个整数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=0,1,2,…,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分别计算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×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的值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对于某个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但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既不是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也不是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合数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仍然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合数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否则，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通过了基于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的测试，可以另选一个整数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继续测试。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每一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轮测试时间复杂度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，进行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轮时间复杂度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32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时，只需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检测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=2,7,61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，即可确保正确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=3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64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时，只需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检测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=2,3,5,7,11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，即可确保正确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=5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特别大时，随机选一个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进行测试，合数通过测试的概率低于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，合数通过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轮测试的概率低于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，适当设定测试次数即可。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95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26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筛选法求素数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Eratosthenes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筛法（埃拉托斯特尼筛法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not_prime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[1]=true;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for(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=2;i&lt;=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n;i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++)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if(!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not_prime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[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])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for(j=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&lt;&lt;1;j&lt;=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n;j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+=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)</a:t>
                </a:r>
                <a:r>
                  <a:rPr lang="en-US" altLang="zh-CN" sz="1400" dirty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1400" dirty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    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not_prime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[j]=true;</a:t>
                </a:r>
              </a:p>
              <a:p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。</a:t>
                </a:r>
                <a:endParaRPr lang="en-US" altLang="zh-CN" sz="2000" dirty="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/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时间复杂度的计算</a:t>
                </a:r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𝑝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𝑝</m:t>
                            </m:r>
                          </m:den>
                        </m:f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𝑝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𝑝</m:t>
                            </m:r>
                          </m:den>
                        </m:f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altLang="zh-CN" sz="20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ourier New" panose="02070309020205020404" pitchFamily="49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ourier New" panose="02070309020205020404" pitchFamily="49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ourier New" panose="02070309020205020404" pitchFamily="49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+…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∞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sz="2000" dirty="0" smtClean="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endParaRPr lang="en-US" altLang="zh-CN" sz="2000" dirty="0" smtClean="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8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筛选法求素数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Euler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筛法（欧拉筛法）：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total=0;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not_prime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[1]=true;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for(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=2;i&lt;=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n;i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++)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{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if(!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not_prime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[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])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prime[++total]=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;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for(j=1;j&lt;=total&amp;&amp;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*prime[j]&lt;=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n;j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++)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{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not_prime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[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*prime[j]]=true;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if(</a:t>
                </a:r>
                <a:r>
                  <a:rPr lang="en-US" altLang="zh-CN" sz="14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i%prime</a:t>
                </a: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[j]==0)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    break;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}</a:t>
                </a:r>
                <a:b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。</a:t>
                </a:r>
                <a:endParaRPr lang="en-US" altLang="zh-CN" sz="2000" dirty="0" smtClean="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时间复杂</a:t>
                </a:r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度的计算</a:t>
                </a:r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合数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的最小质因数是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只会在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𝑝𝑟𝑖𝑚𝑒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时被筛掉，不会重复。</a:t>
                </a:r>
                <a:endParaRPr lang="en-US" altLang="zh-CN" sz="2000" dirty="0" smtClean="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endParaRPr lang="en-US" altLang="zh-CN" sz="2000" dirty="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60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分解质因数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暴力分解：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先把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2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除干净；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枚举不超过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（当前的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）的奇数，能整除就除干净；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如果这时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仍然不为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1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，则是质因数。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时间复杂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筛选打表分解：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先筛选得到不超过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的所有素数，数量约为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，枚举素数判断整除关系。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预处理时间复杂度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，每次分解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素数定理：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以内的素数个数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𝜋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≈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，证明要用“十分高深的复变函数理论”。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弱化版本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𝜋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l-GR" altLang="zh-CN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𝛩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，可以用初等方法证明。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3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分解质因数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Pollard Rho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算法：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先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用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Miller-Rabin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算法确定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是合数；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随机整数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，生成一个序列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=1,2,3…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分别计算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urier New" panose="02070309020205020404" pitchFamily="49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时停止并重新随机生成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𝑝</m:t>
                    </m:r>
                    <m:r>
                      <a:rPr lang="zh-CN" altLang="en-US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则找到了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的一个约数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，递归处理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时间复杂度的计算：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b="0" dirty="0" smtClean="0">
                    <a:ea typeface="宋体" panose="02010600030101010101" pitchFamily="2" charset="-122"/>
                    <a:cs typeface="Courier New" panose="02070309020205020404" pitchFamily="49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𝑝𝑞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根据生日悖论，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周期期望长度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𝑝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周期期望长度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，不妨假设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周期短；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周期为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还没进入周期，计算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gcd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urier New" panose="02070309020205020404" pitchFamily="49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可以得到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数论函数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数论函数：</a:t>
                </a:r>
                <a:endParaRPr lang="en-US" altLang="zh-CN" sz="20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定义域是自然数集或正整数集的函数。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特殊的数论函数：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性函数：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，例如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积函数：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，例如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积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和函数：当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互素时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𝑛𝑚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，例如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  <a:ea typeface="黑体" panose="02010609060101010101" pitchFamily="49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积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性函数：当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互素时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𝑛𝑚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，例如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完全积和函数、完全积性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函数：对于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积和函数、积性函数来说，如果在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不互素的时候也满足条件，就成为完全积和函数、完全积性函数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2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数论函数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欧拉函数：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1,2,…,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中有多少个数与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互质。</a:t>
                </a:r>
                <a:r>
                  <a:rPr lang="en-US" altLang="zh-CN" sz="2000" i="1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US" altLang="zh-CN" sz="2000" i="1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=1, 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=1, 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=2, 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4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=2, 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5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=4, 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6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=2,  …</m:t>
                    </m:r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积性函数。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ourier New" panose="02070309020205020404" pitchFamily="49" charset="0"/>
                  </a:rPr>
                  <a:t>莫比乌斯函数：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Courier New" panose="020703090202050204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Courier New" panose="02070309020205020404" pitchFamily="49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urier New" panose="02070309020205020404" pitchFamily="49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urier New" panose="02070309020205020404" pitchFamily="49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urier New" panose="02070309020205020404" pitchFamily="49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urier New" panose="02070309020205020404" pitchFamily="49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urier New" panose="02070309020205020404" pitchFamily="49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urier New" panose="02070309020205020404" pitchFamily="49" charset="0"/>
                                </a:rPr>
                                <m:t>其他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=1, 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=−1, 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=−1, 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4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=0, 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5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=−1, 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6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=1,…</m:t>
                    </m:r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积性函数。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871858" y="1600201"/>
                <a:ext cx="1763486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858" y="1600201"/>
                <a:ext cx="1763486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6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273</Words>
  <Application>Microsoft Office PowerPoint</Application>
  <PresentationFormat>宽屏</PresentationFormat>
  <Paragraphs>129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黑体</vt:lpstr>
      <vt:lpstr>宋体</vt:lpstr>
      <vt:lpstr>Arial</vt:lpstr>
      <vt:lpstr>Calibri</vt:lpstr>
      <vt:lpstr>Cambria Math</vt:lpstr>
      <vt:lpstr>Courier New</vt:lpstr>
      <vt:lpstr>Office 主题​​</vt:lpstr>
      <vt:lpstr>Office 主题</vt:lpstr>
      <vt:lpstr>数论相关算法(1)</vt:lpstr>
      <vt:lpstr>1.判定素数</vt:lpstr>
      <vt:lpstr>1.判定素数</vt:lpstr>
      <vt:lpstr>2.筛选法求素数</vt:lpstr>
      <vt:lpstr>2.筛选法求素数</vt:lpstr>
      <vt:lpstr>3.分解质因数</vt:lpstr>
      <vt:lpstr>3.分解质因数</vt:lpstr>
      <vt:lpstr>4.数论函数</vt:lpstr>
      <vt:lpstr>4.数论函数</vt:lpstr>
      <vt:lpstr>4.数论函数</vt:lpstr>
      <vt:lpstr>4.数论函数</vt:lpstr>
      <vt:lpstr>4.数论函数</vt:lpstr>
      <vt:lpstr>5.莫比乌斯反演</vt:lpstr>
      <vt:lpstr>5.莫比乌斯反演</vt:lpstr>
      <vt:lpstr>5.莫比乌斯反演</vt:lpstr>
      <vt:lpstr>5.莫比乌斯反演</vt:lpstr>
      <vt:lpstr>6.小结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Windows 用户</dc:creator>
  <cp:lastModifiedBy>Windows 用户</cp:lastModifiedBy>
  <cp:revision>55</cp:revision>
  <dcterms:created xsi:type="dcterms:W3CDTF">2017-07-08T07:47:13Z</dcterms:created>
  <dcterms:modified xsi:type="dcterms:W3CDTF">2017-07-09T07:20:15Z</dcterms:modified>
</cp:coreProperties>
</file>