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5" r:id="rId5"/>
    <p:sldId id="258" r:id="rId6"/>
    <p:sldId id="259" r:id="rId7"/>
    <p:sldId id="260" r:id="rId8"/>
    <p:sldId id="262" r:id="rId9"/>
    <p:sldId id="266" r:id="rId10"/>
    <p:sldId id="267" r:id="rId11"/>
    <p:sldId id="268" r:id="rId12"/>
    <p:sldId id="269" r:id="rId13"/>
    <p:sldId id="272" r:id="rId14"/>
    <p:sldId id="273" r:id="rId15"/>
    <p:sldId id="275" r:id="rId16"/>
    <p:sldId id="276" r:id="rId17"/>
    <p:sldId id="277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2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77F4-BFAC-4464-9AAF-2D30F4930CDA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EDCB-6ABA-442B-A498-6625DE2CF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77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77F4-BFAC-4464-9AAF-2D30F4930CDA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EDCB-6ABA-442B-A498-6625DE2CF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83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77F4-BFAC-4464-9AAF-2D30F4930CDA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EDCB-6ABA-442B-A498-6625DE2CF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83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3397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8013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702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237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995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0089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6694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162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77F4-BFAC-4464-9AAF-2D30F4930CDA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EDCB-6ABA-442B-A498-6625DE2CF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9394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7621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47869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754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77F4-BFAC-4464-9AAF-2D30F4930CDA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EDCB-6ABA-442B-A498-6625DE2CF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68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77F4-BFAC-4464-9AAF-2D30F4930CDA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EDCB-6ABA-442B-A498-6625DE2CF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81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77F4-BFAC-4464-9AAF-2D30F4930CDA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EDCB-6ABA-442B-A498-6625DE2CF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45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77F4-BFAC-4464-9AAF-2D30F4930CDA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EDCB-6ABA-442B-A498-6625DE2CF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004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77F4-BFAC-4464-9AAF-2D30F4930CDA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EDCB-6ABA-442B-A498-6625DE2CF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46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77F4-BFAC-4464-9AAF-2D30F4930CDA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EDCB-6ABA-442B-A498-6625DE2CF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80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77F4-BFAC-4464-9AAF-2D30F4930CDA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EDCB-6ABA-442B-A498-6625DE2CF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74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C77F4-BFAC-4464-9AAF-2D30F4930CDA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1EDCB-6ABA-442B-A498-6625DE2CF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73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85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/>
          <a:lstStyle/>
          <a:p>
            <a:r>
              <a:rPr lang="zh-CN" altLang="en-US" dirty="0" smtClean="0">
                <a:latin typeface="Cambria Math" panose="02040503050406030204" pitchFamily="18" charset="0"/>
                <a:ea typeface="黑体" panose="02010609060101010101" pitchFamily="49" charset="-122"/>
              </a:rPr>
              <a:t>数论相关算法</a:t>
            </a:r>
            <a:r>
              <a:rPr lang="en-US" altLang="zh-CN" dirty="0" smtClean="0">
                <a:latin typeface="Cambria Math" panose="02040503050406030204" pitchFamily="18" charset="0"/>
                <a:ea typeface="黑体" panose="02010609060101010101" pitchFamily="49" charset="-122"/>
              </a:rPr>
              <a:t>(2)</a:t>
            </a:r>
            <a:endParaRPr lang="zh-CN" altLang="en-US" sz="3200" dirty="0"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4267200" y="3933056"/>
            <a:ext cx="5861248" cy="17526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——By nodgd</a:t>
            </a:r>
            <a:endParaRPr lang="zh-CN" altLang="en-US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48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US" altLang="zh-CN" sz="3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11.</a:t>
                </a:r>
                <a:r>
                  <a:rPr lang="zh-CN" altLang="en-US" sz="3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包含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sz="3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的和式计算</a:t>
                </a:r>
                <a:endParaRPr lang="zh-CN" altLang="en-US" sz="3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0110" y="1600201"/>
                <a:ext cx="10972800" cy="5139646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0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算法三：二项式反演</a:t>
                </a:r>
                <a:endParaRPr lang="en-US" altLang="zh-CN" sz="2000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二项式反演定义：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/>
                </a:r>
                <a:b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𝐹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=0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e>
                            </m:eqArr>
                          </m:e>
                        </m:d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𝑘</m:t>
                            </m:r>
                          </m:e>
                        </m:d>
                      </m:e>
                    </m:nary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⇔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=0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𝑛</m:t>
                            </m:r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−</m:t>
                            </m:r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e>
                            </m:eqArr>
                          </m:e>
                        </m:d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000" i="1" dirty="0" smtClean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我们知道，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是有公式的，而且公式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关于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+1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次多项式。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多项式不一定要是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的累加，它也可以是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eqArr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的累加，顺便给高次项系数补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/>
                </a:r>
                <a:b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𝑑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=0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𝑘</m:t>
                                </m:r>
                              </m:e>
                            </m:eqArr>
                          </m:e>
                        </m:d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用二项式反演得到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/>
                </a:r>
                <a:b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=0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𝑗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𝑗</m:t>
                                </m:r>
                              </m:e>
                            </m:eqAr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𝑗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𝑑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110" y="1600201"/>
                <a:ext cx="10972800" cy="5139646"/>
              </a:xfrm>
              <a:blipFill>
                <a:blip r:embed="rId3"/>
                <a:stretch>
                  <a:fillRect l="-500" t="-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70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US" altLang="zh-CN" sz="3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11.</a:t>
                </a:r>
                <a:r>
                  <a:rPr lang="zh-CN" altLang="en-US" sz="3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包含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sz="3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的和式计算</a:t>
                </a:r>
                <a:endParaRPr lang="zh-CN" altLang="en-US" sz="3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0110" y="1600201"/>
                <a:ext cx="10972800" cy="513964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𝑑</m:t>
                          </m:r>
                        </m:e>
                      </m:d>
                      <m:r>
                        <a:rPr lang="en-US" altLang="zh-CN" sz="2000" i="1">
                          <a:latin typeface="Cambria Math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𝑑</m:t>
                          </m:r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+1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e>
                              </m:eqArr>
                            </m:e>
                          </m:d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zh-CN" sz="2000" i="1">
                          <a:latin typeface="Cambria Math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𝑑</m:t>
                          </m:r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+1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e>
                              </m:eqArr>
                            </m:e>
                          </m:d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黑体" panose="02010609060101010101" pitchFamily="49" charset="-122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黑体" panose="02010609060101010101" pitchFamily="49" charset="-122"/>
                                        </a:rPr>
                                        <m:t>𝑘</m:t>
                                      </m:r>
                                    </m:e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黑体" panose="02010609060101010101" pitchFamily="49" charset="-122"/>
                                        </a:rPr>
                                        <m:t>𝑗</m:t>
                                      </m:r>
                                    </m:e>
                                  </m:eqArr>
                                </m:e>
                              </m:d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sz="2000" i="1">
                          <a:latin typeface="Cambria Math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𝑑</m:t>
                          </m:r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+1</m:t>
                          </m:r>
                        </m:sup>
                        <m:e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𝑑</m:t>
                              </m:r>
                            </m:e>
                          </m:d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𝑑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黑体" panose="02010609060101010101" pitchFamily="49" charset="-122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黑体" panose="02010609060101010101" pitchFamily="49" charset="-122"/>
                                        </a:rPr>
                                        <m:t>𝑘</m:t>
                                      </m:r>
                                    </m:e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黑体" panose="02010609060101010101" pitchFamily="49" charset="-122"/>
                                        </a:rPr>
                                        <m:t>𝑗</m:t>
                                      </m:r>
                                    </m:e>
                                  </m:eqArr>
                                </m:e>
                              </m:d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黑体" panose="02010609060101010101" pitchFamily="49" charset="-122"/>
                                        </a:rPr>
                                        <m:t>𝑛</m:t>
                                      </m:r>
                                    </m:e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黑体" panose="02010609060101010101" pitchFamily="49" charset="-122"/>
                                        </a:rPr>
                                        <m:t>𝑘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zh-CN" sz="2000" i="1">
                          <a:latin typeface="Cambria Math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𝑑</m:t>
                          </m:r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+1</m:t>
                          </m:r>
                        </m:sup>
                        <m:e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𝑑</m:t>
                              </m:r>
                            </m:e>
                          </m:d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𝑑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黑体" panose="02010609060101010101" pitchFamily="49" charset="-122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黑体" panose="02010609060101010101" pitchFamily="49" charset="-122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/>
                                          <a:ea typeface="黑体" panose="02010609060101010101" pitchFamily="49" charset="-122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i="1">
                                          <a:latin typeface="Cambria Math"/>
                                          <a:ea typeface="黑体" panose="02010609060101010101" pitchFamily="49" charset="-122"/>
                                        </a:rPr>
                                        <m:t>𝑗</m:t>
                                      </m:r>
                                    </m:e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黑体" panose="02010609060101010101" pitchFamily="49" charset="-122"/>
                                        </a:rPr>
                                        <m:t>𝑘</m:t>
                                      </m:r>
                                      <m:r>
                                        <a:rPr lang="en-US" altLang="zh-CN" sz="2000" i="1">
                                          <a:latin typeface="Cambria Math"/>
                                          <a:ea typeface="黑体" panose="02010609060101010101" pitchFamily="49" charset="-122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i="1">
                                          <a:latin typeface="Cambria Math"/>
                                          <a:ea typeface="黑体" panose="02010609060101010101" pitchFamily="49" charset="-122"/>
                                        </a:rPr>
                                        <m:t>𝑗</m:t>
                                      </m:r>
                                    </m:e>
                                  </m:eqArr>
                                </m:e>
                              </m:d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黑体" panose="02010609060101010101" pitchFamily="49" charset="-122"/>
                                        </a:rPr>
                                        <m:t>𝑛</m:t>
                                      </m:r>
                                    </m:e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黑体" panose="02010609060101010101" pitchFamily="49" charset="-122"/>
                                        </a:rPr>
                                        <m:t>𝑗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sz="2000" i="1">
                          <a:latin typeface="Cambria Math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𝑑</m:t>
                          </m:r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+1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e>
                              </m:eqArr>
                            </m:e>
                          </m:d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𝑑</m:t>
                              </m:r>
                            </m:e>
                          </m:d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𝑑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黑体" panose="02010609060101010101" pitchFamily="49" charset="-122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黑体" panose="02010609060101010101" pitchFamily="49" charset="-122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/>
                                          <a:ea typeface="黑体" panose="02010609060101010101" pitchFamily="49" charset="-122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i="1">
                                          <a:latin typeface="Cambria Math"/>
                                          <a:ea typeface="黑体" panose="02010609060101010101" pitchFamily="49" charset="-122"/>
                                        </a:rPr>
                                        <m:t>𝑗</m:t>
                                      </m:r>
                                    </m:e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黑体" panose="02010609060101010101" pitchFamily="49" charset="-122"/>
                                        </a:rPr>
                                        <m:t>𝑘</m:t>
                                      </m:r>
                                      <m:r>
                                        <a:rPr lang="en-US" altLang="zh-CN" sz="2000" i="1">
                                          <a:latin typeface="Cambria Math"/>
                                          <a:ea typeface="黑体" panose="02010609060101010101" pitchFamily="49" charset="-122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i="1">
                                          <a:latin typeface="Cambria Math"/>
                                          <a:ea typeface="黑体" panose="02010609060101010101" pitchFamily="49" charset="-122"/>
                                        </a:rPr>
                                        <m:t>𝑗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zh-CN" sz="2000" i="1">
                          <a:latin typeface="Cambria Math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𝑑</m:t>
                          </m:r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+1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e>
                              </m:eqArr>
                            </m:e>
                          </m:d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𝑑</m:t>
                              </m:r>
                            </m:e>
                          </m:d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𝑑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+1−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黑体" panose="02010609060101010101" pitchFamily="49" charset="-122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黑体" panose="02010609060101010101" pitchFamily="49" charset="-122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/>
                                          <a:ea typeface="黑体" panose="02010609060101010101" pitchFamily="49" charset="-122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i="1">
                                          <a:latin typeface="Cambria Math"/>
                                          <a:ea typeface="黑体" panose="02010609060101010101" pitchFamily="49" charset="-122"/>
                                        </a:rPr>
                                        <m:t>𝑗</m:t>
                                      </m:r>
                                    </m:e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黑体" panose="02010609060101010101" pitchFamily="49" charset="-122"/>
                                        </a:rPr>
                                        <m:t>𝑘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sz="2000" i="1">
                          <a:latin typeface="Cambria Math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𝑑</m:t>
                          </m:r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+1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e>
                              </m:eqArr>
                            </m:e>
                          </m:d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𝑑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𝑑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+1−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𝑑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+1−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e>
                              </m:eqArr>
                            </m:e>
                          </m:d>
                        </m:e>
                      </m:nary>
                      <m:r>
                        <a:rPr lang="en-US" altLang="zh-CN" sz="2000" i="1">
                          <a:latin typeface="Cambria Math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𝑑</m:t>
                          </m:r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+1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𝑑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+1−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𝑑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…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𝑑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! 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𝑑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+1−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预处理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+1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以内的阶乘逆元、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𝑑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+1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以内的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𝑗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𝑑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在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预处理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𝑗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𝑑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时需要计算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𝑗</m:t>
                        </m:r>
                      </m:e>
                      <m:sup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可以只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计算质数的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𝑑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次幂，然后线性筛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出来。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总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时间复杂度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𝑂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𝑑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110" y="1600201"/>
                <a:ext cx="10972800" cy="5139646"/>
              </a:xfrm>
              <a:blipFill>
                <a:blip r:embed="rId3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91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12.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小结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0110" y="1600201"/>
                <a:ext cx="10972800" cy="5139646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大小步算法：</a:t>
                </a:r>
                <a:endParaRPr lang="en-US" altLang="zh-CN" sz="20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NKOJ2144</a:t>
                </a:r>
              </a:p>
              <a:p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组合数：</a:t>
                </a:r>
                <a:endParaRPr lang="en-US" altLang="zh-CN" sz="20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NKOJ2640</a:t>
                </a:r>
              </a:p>
              <a:p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和式计算：</a:t>
                </a:r>
                <a:endParaRPr lang="en-US" altLang="zh-CN" sz="20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NKOJ3097</a:t>
                </a:r>
              </a:p>
              <a:p>
                <a:pPr marL="0" indent="0">
                  <a:buNone/>
                </a:pP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110" y="1600201"/>
                <a:ext cx="10972800" cy="5139646"/>
              </a:xfrm>
              <a:blipFill>
                <a:blip r:embed="rId2"/>
                <a:stretch>
                  <a:fillRect l="-500" t="-7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553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076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268760"/>
                <a:ext cx="8229600" cy="54006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一个等差数列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+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−1</m:t>
                        </m:r>
                      </m:e>
                    </m:d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𝑑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；</a:t>
                </a:r>
                <a:r>
                  <a:rPr lang="en-US" altLang="zh-CN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/>
                </a:r>
                <a:br>
                  <a:rPr lang="en-US" altLang="zh-CN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</a:br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一个等比数列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𝑞</m:t>
                        </m:r>
                      </m:e>
                      <m:sup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。</a:t>
                </a:r>
                <a:endParaRPr lang="en-US" altLang="zh-CN" sz="2000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有</a:t>
                </a:r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个矩阵：</a:t>
                </a:r>
                <a:r>
                  <a:rPr lang="en-US" altLang="zh-CN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/>
                </a:r>
                <a:br>
                  <a:rPr lang="en-US" altLang="zh-CN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</a:br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第</a:t>
                </a:r>
                <a:r>
                  <a:rPr lang="en-US" altLang="zh-CN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0</a:t>
                </a:r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行第</a:t>
                </a:r>
                <a:r>
                  <a:rPr lang="en-US" altLang="zh-CN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0</a:t>
                </a:r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列：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0,0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；</a:t>
                </a:r>
                <a:r>
                  <a:rPr lang="en-US" altLang="zh-CN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/>
                </a:r>
                <a:br>
                  <a:rPr lang="en-US" altLang="zh-CN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</a:br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第</a:t>
                </a:r>
                <a:r>
                  <a:rPr lang="en-US" altLang="zh-CN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0</a:t>
                </a:r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行：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0,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；</a:t>
                </a:r>
                <a:r>
                  <a:rPr lang="en-US" altLang="zh-CN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/>
                </a:r>
                <a:br>
                  <a:rPr lang="en-US" altLang="zh-CN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</a:br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第</a:t>
                </a:r>
                <a:r>
                  <a:rPr lang="en-US" altLang="zh-CN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0</a:t>
                </a:r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列：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,0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；</a:t>
                </a:r>
                <a:r>
                  <a:rPr lang="en-US" altLang="zh-CN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/>
                </a:r>
                <a:br>
                  <a:rPr lang="en-US" altLang="zh-CN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</a:br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𝑛</m:t>
                    </m:r>
                    <m:r>
                      <a:rPr lang="zh-CN" altLang="en-US" sz="2000" i="1">
                        <a:latin typeface="Cambria Math"/>
                        <a:ea typeface="黑体" panose="02010609060101010101" pitchFamily="49" charset="-122"/>
                      </a:rPr>
                      <m:t>行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/>
                        <a:ea typeface="黑体" panose="02010609060101010101" pitchFamily="49" charset="-122"/>
                      </a:rPr>
                      <m:t>𝑚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列的数满足递推式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𝑚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−1,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𝑚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𝑚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。</a:t>
                </a:r>
                <a:endParaRPr lang="en-US" altLang="zh-CN" sz="2000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𝑚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%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9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+7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的值。</a:t>
                </a:r>
                <a:endParaRPr lang="en-US" altLang="zh-CN" sz="2000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𝑇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≤200,  0≤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𝑑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𝑞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𝑚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≤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31</m:t>
                        </m:r>
                      </m:sup>
                    </m:sSup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,  0≤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≤10000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。</a:t>
                </a:r>
                <a:endParaRPr lang="en-US" altLang="zh-CN" sz="2000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268760"/>
                <a:ext cx="8229600" cy="5400600"/>
              </a:xfrm>
              <a:blipFill>
                <a:blip r:embed="rId2"/>
                <a:stretch>
                  <a:fillRect l="-667" t="-7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水题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11: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合肥站 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Simple Matrix</a:t>
            </a:r>
            <a:endParaRPr lang="zh-CN" altLang="en-US" sz="28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88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196752"/>
                <a:ext cx="8229600" cy="5472608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第</a:t>
                </a:r>
                <a:r>
                  <a:rPr lang="en-US" altLang="zh-CN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0</a:t>
                </a:r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行和第</a:t>
                </a:r>
                <a:r>
                  <a:rPr lang="en-US" altLang="zh-CN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0</a:t>
                </a:r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列的每个数给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的贡献是它自身乘一个组合数。容易写出答案的表达式：</a:t>
                </a:r>
                <a:r>
                  <a:rPr lang="en-US" altLang="zh-CN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/>
                </a:r>
                <a:br>
                  <a:rPr lang="en-US" altLang="zh-CN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𝑚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𝑚</m:t>
                                </m:r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𝑚</m:t>
                                </m:r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−1</m:t>
                                </m:r>
                              </m:e>
                            </m:eqArr>
                          </m:e>
                        </m:d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,0</m:t>
                            </m:r>
                          </m:sub>
                        </m:sSub>
                      </m:e>
                    </m:nary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𝑗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𝑚</m:t>
                                </m:r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−1</m:t>
                                </m:r>
                              </m:e>
                            </m:eqArr>
                          </m:e>
                        </m:d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0,</m:t>
                            </m:r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/>
                </a:r>
                <a:br>
                  <a:rPr lang="en-US" altLang="zh-CN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          =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𝑚</m:t>
                                </m:r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𝑚</m:t>
                                </m:r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−1</m:t>
                                </m:r>
                              </m:e>
                            </m:eqArr>
                          </m:e>
                        </m:d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𝑗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𝑚</m:t>
                                </m:r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−1</m:t>
                                </m:r>
                              </m:e>
                            </m:eqArr>
                          </m:e>
                        </m:d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𝑗</m:t>
                            </m:r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000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第一</a:t>
                </a:r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个求和式只有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项，且已知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−1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的组合数就能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𝑂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(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  <a:ea typeface="黑体" panose="02010609060101010101" pitchFamily="49" charset="-122"/>
                          </a:rPr>
                          <m:t>log</m:t>
                        </m:r>
                      </m:fName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𝑃</m:t>
                        </m:r>
                      </m:e>
                    </m:func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算出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的组合数。所以直接计算即可。</a:t>
                </a:r>
                <a:endParaRPr lang="en-US" altLang="zh-CN" sz="2000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第二</a:t>
                </a:r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个求和式项数较多，需要优化，使用错位相减法。</a:t>
                </a:r>
                <a:endParaRPr lang="en-US" altLang="zh-CN" sz="2000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𝑞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=1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时，组合数可以直接求和</a:t>
                </a:r>
                <a:endParaRPr lang="en-US" altLang="zh-CN" sz="2000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+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e>
                              </m:eqArr>
                            </m:e>
                          </m:d>
                        </m:e>
                      </m:nary>
                      <m:r>
                        <a:rPr lang="en-US" altLang="zh-CN" sz="2000" i="1">
                          <a:latin typeface="Cambria Math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+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e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e>
                              </m:eqArr>
                            </m:e>
                          </m:d>
                        </m:e>
                      </m:nary>
                      <m:r>
                        <a:rPr lang="en-US" altLang="zh-CN" sz="2000" i="1">
                          <a:latin typeface="Cambria Math"/>
                          <a:ea typeface="黑体" panose="02010609060101010101" pitchFamily="49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e>
                          </m:eqAr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000" i="1">
                          <a:latin typeface="Cambria Math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e>
                          </m:eqArr>
                        </m:e>
                      </m:d>
                      <m:r>
                        <a:rPr lang="en-US" altLang="zh-CN" sz="2000" i="1">
                          <a:latin typeface="Cambria Math"/>
                          <a:ea typeface="黑体" panose="02010609060101010101" pitchFamily="49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e>
                          </m:eqArr>
                        </m:e>
                      </m:d>
                      <m:r>
                        <a:rPr lang="en-US" altLang="zh-CN" sz="2000" i="1">
                          <a:latin typeface="Cambria Math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r>
                  <a:rPr lang="en-US" altLang="zh-CN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/>
                </a:r>
                <a:br>
                  <a:rPr lang="en-US" altLang="zh-CN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</a:br>
                <a:endParaRPr lang="en-US" altLang="zh-CN" sz="2000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196752"/>
                <a:ext cx="8229600" cy="5472608"/>
              </a:xfrm>
              <a:blipFill>
                <a:blip r:embed="rId2"/>
                <a:stretch>
                  <a:fillRect l="-667" t="-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/>
          <p:cNvSpPr txBox="1">
            <a:spLocks/>
          </p:cNvSpPr>
          <p:nvPr/>
        </p:nvSpPr>
        <p:spPr>
          <a:xfrm>
            <a:off x="1981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水题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11: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合肥站 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Simple Matrix</a:t>
            </a:r>
            <a:endParaRPr lang="zh-CN" altLang="en-US" sz="28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97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196752"/>
                <a:ext cx="8579296" cy="5472608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0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𝑞</m:t>
                    </m:r>
                    <m:r>
                      <a:rPr lang="zh-CN" altLang="en-US" sz="2000" i="1">
                        <a:latin typeface="Cambria Math"/>
                        <a:ea typeface="黑体" panose="02010609060101010101" pitchFamily="49" charset="-122"/>
                      </a:rPr>
                      <m:t>≠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1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时</a:t>
                </a:r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，用错位相减</a:t>
                </a:r>
                <a:endParaRPr lang="en-US" altLang="zh-CN" sz="2000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𝑚</m:t>
                          </m:r>
                        </m:e>
                      </m:d>
                      <m:r>
                        <a:rPr lang="en-US" altLang="zh-CN" sz="2000" i="1">
                          <a:latin typeface="Cambria Math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+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𝑑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i="1" dirty="0">
                  <a:latin typeface="Cambria Math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/>
                          <a:ea typeface="黑体" panose="02010609060101010101" pitchFamily="49" charset="-122"/>
                        </a:rPr>
                        <m:t>𝑞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𝑚</m:t>
                          </m:r>
                        </m:e>
                      </m:d>
                      <m:r>
                        <a:rPr lang="en-US" altLang="zh-CN" sz="2000" i="1">
                          <a:latin typeface="Cambria Math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+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𝑑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  <m:r>
                        <a:rPr lang="en-US" altLang="zh-CN" sz="2000" i="1">
                          <a:latin typeface="Cambria Math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=</m:t>
                          </m:r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𝑚</m:t>
                          </m:r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+1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+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e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𝑑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+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𝑑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e>
                              </m:eqAr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𝑞</m:t>
                          </m:r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altLang="zh-CN" sz="2000" i="1" dirty="0">
                  <a:latin typeface="Cambria Math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𝑑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𝑚</m:t>
                          </m:r>
                        </m:sup>
                      </m:sSup>
                      <m:r>
                        <a:rPr lang="en-US" altLang="zh-CN" sz="2000" i="1">
                          <a:latin typeface="Cambria Math"/>
                          <a:ea typeface="黑体" panose="02010609060101010101" pitchFamily="49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𝑑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  <m:r>
                        <a:rPr lang="en-US" altLang="zh-CN" sz="2000" i="1">
                          <a:latin typeface="Cambria Math"/>
                          <a:ea typeface="黑体" panose="02010609060101010101" pitchFamily="49" charset="-122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黑体" panose="02010609060101010101" pitchFamily="49" charset="-122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/>
                                          <a:ea typeface="黑体" panose="02010609060101010101" pitchFamily="49" charset="-122"/>
                                        </a:rPr>
                                        <m:t>+</m:t>
                                      </m:r>
                                      <m:r>
                                        <a:rPr lang="en-US" altLang="zh-CN" sz="2000" i="1">
                                          <a:latin typeface="Cambria Math"/>
                                          <a:ea typeface="黑体" panose="02010609060101010101" pitchFamily="49" charset="-122"/>
                                        </a:rPr>
                                        <m:t>𝑚</m:t>
                                      </m:r>
                                      <m:r>
                                        <a:rPr lang="en-US" altLang="zh-CN" sz="2000" i="1">
                                          <a:latin typeface="Cambria Math"/>
                                          <a:ea typeface="黑体" panose="02010609060101010101" pitchFamily="49" charset="-122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i="1">
                                          <a:latin typeface="Cambria Math"/>
                                          <a:ea typeface="黑体" panose="02010609060101010101" pitchFamily="49" charset="-122"/>
                                        </a:rPr>
                                        <m:t>𝑗</m:t>
                                      </m:r>
                                    </m:e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黑体" panose="02010609060101010101" pitchFamily="49" charset="-122"/>
                                        </a:rPr>
                                        <m:t>𝑑</m:t>
                                      </m:r>
                                      <m:r>
                                        <a:rPr lang="en-US" altLang="zh-CN" sz="2000" i="1">
                                          <a:latin typeface="Cambria Math"/>
                                          <a:ea typeface="黑体" panose="02010609060101010101" pitchFamily="49" charset="-122"/>
                                        </a:rPr>
                                        <m:t>−1</m:t>
                                      </m:r>
                                    </m:e>
                                  </m:eqArr>
                                </m:e>
                              </m:d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黑体" panose="02010609060101010101" pitchFamily="49" charset="-122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/>
                                          <a:ea typeface="黑体" panose="02010609060101010101" pitchFamily="49" charset="-122"/>
                                        </a:rPr>
                                        <m:t>+</m:t>
                                      </m:r>
                                      <m:r>
                                        <a:rPr lang="en-US" altLang="zh-CN" sz="2000" i="1">
                                          <a:latin typeface="Cambria Math"/>
                                          <a:ea typeface="黑体" panose="02010609060101010101" pitchFamily="49" charset="-122"/>
                                        </a:rPr>
                                        <m:t>𝑚</m:t>
                                      </m:r>
                                      <m:r>
                                        <a:rPr lang="en-US" altLang="zh-CN" sz="2000" i="1">
                                          <a:latin typeface="Cambria Math"/>
                                          <a:ea typeface="黑体" panose="02010609060101010101" pitchFamily="49" charset="-122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i="1">
                                          <a:latin typeface="Cambria Math"/>
                                          <a:ea typeface="黑体" panose="02010609060101010101" pitchFamily="49" charset="-122"/>
                                        </a:rPr>
                                        <m:t>𝑗</m:t>
                                      </m:r>
                                      <m:r>
                                        <a:rPr lang="en-US" altLang="zh-CN" sz="2000" i="1">
                                          <a:latin typeface="Cambria Math"/>
                                          <a:ea typeface="黑体" panose="02010609060101010101" pitchFamily="49" charset="-122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黑体" panose="02010609060101010101" pitchFamily="49" charset="-122"/>
                                        </a:rPr>
                                        <m:t>𝑑</m:t>
                                      </m:r>
                                      <m:r>
                                        <a:rPr lang="en-US" altLang="zh-CN" sz="2000" i="1">
                                          <a:latin typeface="Cambria Math"/>
                                          <a:ea typeface="黑体" panose="02010609060101010101" pitchFamily="49" charset="-122"/>
                                        </a:rPr>
                                        <m:t>−1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sz="2000" i="1">
                          <a:latin typeface="Cambria Math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𝑑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𝑚</m:t>
                          </m:r>
                        </m:sup>
                      </m:sSup>
                      <m:r>
                        <a:rPr lang="en-US" altLang="zh-CN" sz="2000" i="1">
                          <a:latin typeface="Cambria Math"/>
                          <a:ea typeface="黑体" panose="02010609060101010101" pitchFamily="49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𝑑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  <m:r>
                        <a:rPr lang="en-US" altLang="zh-CN" sz="2000" i="1">
                          <a:latin typeface="Cambria Math"/>
                          <a:ea typeface="黑体" panose="02010609060101010101" pitchFamily="49" charset="-122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+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𝑑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−2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𝑑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𝑚</m:t>
                          </m:r>
                        </m:sup>
                      </m:sSup>
                      <m:r>
                        <a:rPr lang="en-US" altLang="zh-CN" sz="2000" i="1">
                          <a:latin typeface="Cambria Math"/>
                          <a:ea typeface="黑体" panose="02010609060101010101" pitchFamily="49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𝑑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  <m:r>
                        <a:rPr lang="en-US" altLang="zh-CN" sz="2000" i="1">
                          <a:latin typeface="Cambria Math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𝑑</m:t>
                          </m:r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  <a:ea typeface="黑体" panose="02010609060101010101" pitchFamily="49" charset="-122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可以在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/>
                                <a:ea typeface="黑体" panose="02010609060101010101" pitchFamily="49" charset="-12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𝑃</m:t>
                            </m:r>
                          </m:e>
                        </m:func>
                      </m:e>
                    </m:d>
                    <m:r>
                      <a:rPr lang="zh-CN" altLang="en-US" sz="2000" i="1">
                        <a:latin typeface="Cambria Math"/>
                        <a:ea typeface="黑体" panose="02010609060101010101" pitchFamily="49" charset="-122"/>
                      </a:rPr>
                      <m:t>的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时间复杂度内递推求出。</a:t>
                </a:r>
                <a:endParaRPr lang="en-US" altLang="zh-CN" sz="2000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196752"/>
                <a:ext cx="8579296" cy="5472608"/>
              </a:xfrm>
              <a:blipFill>
                <a:blip r:embed="rId2"/>
                <a:stretch>
                  <a:fillRect l="-640" t="-780" b="-1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/>
          <p:cNvSpPr txBox="1">
            <a:spLocks/>
          </p:cNvSpPr>
          <p:nvPr/>
        </p:nvSpPr>
        <p:spPr>
          <a:xfrm>
            <a:off x="1981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水题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11: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合肥站 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Simple Matrix</a:t>
            </a:r>
            <a:endParaRPr lang="zh-CN" altLang="en-US" sz="28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5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577163"/>
            <a:ext cx="10972800" cy="114300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谢谢大家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878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乘法逆元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5139646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定义：</a:t>
                </a:r>
                <a:endParaRPr lang="en-US" altLang="zh-CN" sz="20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𝑏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在模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意义下的乘法逆元。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在不引起歧义的情况出现，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的逆元可以记做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用欧拉定理</a:t>
                </a:r>
                <a:r>
                  <a:rPr lang="en-US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/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费马小定理计算：</a:t>
                </a:r>
                <a:endParaRPr lang="en-US" altLang="zh-CN" sz="20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根据欧拉定理，若正整数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互素，则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p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p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根据费马小定理，若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互素且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是素数，则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</a:rPr>
                  <a:t>不互素，则逆元不存在</a:t>
                </a:r>
                <a:r>
                  <a:rPr lang="zh-CN" altLang="en-US" sz="2000" dirty="0" smtClean="0">
                    <a:latin typeface="宋体" panose="02010600030101010101" pitchFamily="2" charset="-122"/>
                  </a:rPr>
                  <a:t>。</a:t>
                </a:r>
                <a:endParaRPr lang="en-US" altLang="zh-CN" sz="2000" dirty="0" smtClean="0">
                  <a:latin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</a:rPr>
                  <a:t>缺点：当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</a:rPr>
                  <a:t>是合数时，需要先</a:t>
                </a:r>
                <a:r>
                  <a:rPr lang="zh-CN" altLang="en-US" sz="2000" dirty="0">
                    <a:latin typeface="宋体" panose="02010600030101010101" pitchFamily="2" charset="-12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</a:rPr>
                  <a:t>分解质因数，计算出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</a:rPr>
                  <a:t>。</a:t>
                </a:r>
                <a:endParaRPr lang="en-US" altLang="zh-CN" sz="2000" dirty="0" smtClean="0">
                  <a:latin typeface="宋体" panose="02010600030101010101" pitchFamily="2" charset="-122"/>
                </a:endParaRPr>
              </a:p>
              <a:p>
                <a:r>
                  <a:rPr lang="en-US" altLang="zh-CN" sz="2000" dirty="0" smtClean="0">
                    <a:latin typeface="宋体" panose="02010600030101010101" pitchFamily="2" charset="-122"/>
                  </a:rPr>
                  <a:t/>
                </a:r>
                <a:br>
                  <a:rPr lang="en-US" altLang="zh-CN" sz="2000" dirty="0" smtClean="0">
                    <a:latin typeface="宋体" panose="02010600030101010101" pitchFamily="2" charset="-122"/>
                  </a:rPr>
                </a:br>
                <a:r>
                  <a:rPr lang="zh-CN" altLang="en-US" sz="2000" dirty="0" smtClean="0">
                    <a:latin typeface="宋体" panose="02010600030101010101" pitchFamily="2" charset="-122"/>
                  </a:rPr>
                  <a:t>或者使用扩展欧几里得算法计算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</a:rPr>
                  <a:t>中的一组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</a:rPr>
                  <a:t>。</a:t>
                </a:r>
                <a:endParaRPr lang="en-US" altLang="zh-CN" sz="2000" dirty="0">
                  <a:latin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</a:rPr>
                  <a:t>扩展</a:t>
                </a:r>
                <a:r>
                  <a:rPr lang="zh-CN" altLang="en-US" sz="2000" dirty="0">
                    <a:latin typeface="宋体" panose="02010600030101010101" pitchFamily="2" charset="-122"/>
                  </a:rPr>
                  <a:t>欧几里得算法</a:t>
                </a:r>
                <a:r>
                  <a:rPr lang="zh-CN" altLang="en-US" sz="2000" dirty="0" smtClean="0">
                    <a:latin typeface="宋体" panose="02010600030101010101" pitchFamily="2" charset="-122"/>
                  </a:rPr>
                  <a:t>：递归</a:t>
                </a:r>
                <a:r>
                  <a:rPr lang="zh-CN" altLang="en-US" sz="2000" dirty="0">
                    <a:latin typeface="宋体" panose="02010600030101010101" pitchFamily="2" charset="-122"/>
                  </a:rPr>
                  <a:t>实现辗转相除，回溯时维护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</a:rPr>
                  <a:t>的一组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</a:rPr>
                  <a:t>。</a:t>
                </a:r>
                <a:r>
                  <a:rPr lang="en-US" altLang="zh-CN" sz="2000" dirty="0" smtClean="0">
                    <a:latin typeface="宋体" panose="02010600030101010101" pitchFamily="2" charset="-122"/>
                  </a:rPr>
                  <a:t/>
                </a:r>
                <a:br>
                  <a:rPr lang="en-US" altLang="zh-CN" sz="2000" dirty="0" smtClean="0">
                    <a:latin typeface="宋体" panose="02010600030101010101" pitchFamily="2" charset="-122"/>
                  </a:rPr>
                </a:br>
                <a:r>
                  <a:rPr lang="zh-CN" altLang="en-US" sz="2000" dirty="0" smtClean="0">
                    <a:latin typeface="宋体" panose="02010600030101010101" pitchFamily="2" charset="-122"/>
                  </a:rPr>
                  <a:t>验证发现，放心大胆写代码，这个算法怎么都不会溢出。</a:t>
                </a:r>
                <a:endParaRPr lang="en-US" altLang="zh-CN" sz="2000" dirty="0">
                  <a:latin typeface="宋体" panose="02010600030101010101" pitchFamily="2" charset="-122"/>
                </a:endParaRPr>
              </a:p>
              <a:p>
                <a:endParaRPr lang="en-US" altLang="zh-CN" sz="2000" dirty="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5139646"/>
              </a:xfrm>
              <a:blipFill>
                <a:blip r:embed="rId2"/>
                <a:stretch>
                  <a:fillRect l="-500" t="-7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51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乘法逆元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5139646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用扩展欧几里得计算：</a:t>
                </a:r>
                <a:endParaRPr lang="en-US" altLang="zh-CN" sz="20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扩展欧几里得算法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用递归的方式实现辗转相除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，回溯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时维护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的一组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只需计算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中的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即可。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优点：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是合数时仍然能够保证效率，不受分解质因数算法的限制。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优点：放心大胆写代码，这个算法怎么都不会溢出。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缺点：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是素数时效率没有直接快速幂高。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递推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预处理计算：</a:t>
                </a:r>
                <a:endParaRPr lang="en-US" altLang="zh-CN" sz="20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的逆元是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；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的逆元，设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m:rPr>
                        <m:nor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/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%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𝑢𝑎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的逆元已经算出；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𝑢𝑎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𝑣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；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20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for(</a:t>
                </a:r>
                <a:r>
                  <a:rPr lang="en-US" altLang="zh-CN" sz="2000" dirty="0" err="1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inv</a:t>
                </a:r>
                <a:r>
                  <a:rPr lang="en-US" altLang="zh-CN" sz="20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[1]=1,i=2;i&lt;=</a:t>
                </a:r>
                <a:r>
                  <a:rPr lang="en-US" altLang="zh-CN" sz="2000" dirty="0" err="1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m;i</a:t>
                </a:r>
                <a:r>
                  <a:rPr lang="en-US" altLang="zh-CN" sz="20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++)</a:t>
                </a:r>
                <a:r>
                  <a:rPr lang="en-US" altLang="zh-CN" sz="2000" dirty="0" err="1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inv</a:t>
                </a:r>
                <a:r>
                  <a:rPr lang="en-US" altLang="zh-CN" sz="20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[</a:t>
                </a:r>
                <a:r>
                  <a:rPr lang="en-US" altLang="zh-CN" sz="2000" dirty="0" err="1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i</a:t>
                </a:r>
                <a:r>
                  <a:rPr lang="en-US" altLang="zh-CN" sz="20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]=(n-n/</a:t>
                </a:r>
                <a:r>
                  <a:rPr lang="en-US" altLang="zh-CN" sz="2000" dirty="0" err="1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i</a:t>
                </a:r>
                <a:r>
                  <a:rPr lang="en-US" altLang="zh-CN" sz="20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)*</a:t>
                </a:r>
                <a:r>
                  <a:rPr lang="en-US" altLang="zh-CN" sz="2000" dirty="0" err="1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inv</a:t>
                </a:r>
                <a:r>
                  <a:rPr lang="en-US" altLang="zh-CN" sz="20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[</a:t>
                </a:r>
                <a:r>
                  <a:rPr lang="en-US" altLang="zh-CN" sz="2000" dirty="0" err="1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n%i</a:t>
                </a:r>
                <a:r>
                  <a:rPr lang="en-US" altLang="zh-CN" sz="20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]%n;</a:t>
                </a:r>
              </a:p>
              <a:p>
                <a:r>
                  <a:rPr lang="zh-CN" altLang="en-US" sz="20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的时间计算出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1~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𝑚</m:t>
                    </m:r>
                  </m:oMath>
                </a14:m>
                <a:r>
                  <a:rPr lang="zh-CN" altLang="en-US" sz="20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每个数的逆元。</a:t>
                </a:r>
                <a:endParaRPr lang="en-US" altLang="zh-CN" sz="2000" dirty="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5139646"/>
              </a:xfrm>
              <a:blipFill>
                <a:blip r:embed="rId2"/>
                <a:stretch>
                  <a:fillRect l="-500" t="-7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94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指数、原根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513964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正整数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，如果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互素，欧拉定理说明了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p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指数定义：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/>
                </a:r>
                <a:b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是满足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𝑑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的最小正整数，则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对模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的指数（或阶），记做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原根定义：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/>
                </a:r>
                <a:b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𝜑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的原根。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0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性质：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互素，则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|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𝜑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b="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</a:rPr>
                  <a:t>的原根，则序列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</a:rPr>
                  <a:t>恰好构成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</a:rPr>
                  <a:t>的一个既约剩余系。</a:t>
                </a:r>
                <a:endParaRPr lang="en-US" altLang="zh-CN" sz="2000" dirty="0" smtClean="0">
                  <a:latin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</a:rPr>
                  <a:t>的原根，则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</a:rPr>
                  <a:t>也是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</a:rPr>
                  <a:t>的原根。</a:t>
                </a:r>
                <a:endParaRPr lang="en-US" altLang="zh-CN" sz="2000" dirty="0" smtClean="0">
                  <a:latin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</a:rPr>
                  <a:t>有原根</a:t>
                </a:r>
                <a14:m>
                  <m:oMath xmlns:m="http://schemas.openxmlformats.org/officeDocument/2006/math">
                    <m:r>
                      <a:rPr lang="en-US" altLang="zh-CN" sz="2000" i="1" kern="0">
                        <a:latin typeface="Cambria Math"/>
                        <a:ea typeface="黑体" panose="02010609060101010101" pitchFamily="49" charset="-122"/>
                      </a:rPr>
                      <m:t>⇔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=2,4,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,2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</a:rPr>
                  <a:t>，其中𝑝是奇素数，𝑚是正整数</a:t>
                </a:r>
                <a:r>
                  <a:rPr lang="zh-CN" altLang="en-US" sz="2000" dirty="0" smtClean="0">
                    <a:latin typeface="宋体" panose="02010600030101010101" pitchFamily="2" charset="-122"/>
                  </a:rPr>
                  <a:t>。</a:t>
                </a:r>
                <a:endParaRPr lang="en-US" altLang="zh-CN" sz="2000" dirty="0" smtClean="0">
                  <a:latin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</a:rPr>
                  <a:t>有原根，则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b="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</a:rPr>
                  <a:t>个原根。</a:t>
                </a:r>
                <a:endParaRPr lang="en-US" altLang="zh-CN" sz="2000" dirty="0" smtClean="0">
                  <a:latin typeface="宋体" panose="02010600030101010101" pitchFamily="2" charset="-122"/>
                </a:endParaRPr>
              </a:p>
              <a:p>
                <a:endParaRPr lang="zh-CN" altLang="en-US" sz="2000" dirty="0">
                  <a:latin typeface="宋体" panose="02010600030101010101" pitchFamily="2" charset="-122"/>
                </a:endParaRPr>
              </a:p>
              <a:p>
                <a:endParaRPr lang="en-US" altLang="zh-CN" sz="2000" dirty="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5139646"/>
              </a:xfrm>
              <a:blipFill>
                <a:blip r:embed="rId2"/>
                <a:stretch>
                  <a:fillRect l="-500" t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97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指数、原根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0110" y="1600201"/>
                <a:ext cx="10972800" cy="513964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求原根算法：</a:t>
                </a:r>
                <a:endParaRPr lang="en-US" altLang="zh-CN" sz="20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</a:rPr>
                  <a:t>先判定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</a:rPr>
                  <a:t>是否有原根；</a:t>
                </a:r>
                <a:endParaRPr lang="en-US" altLang="zh-CN" sz="2000" dirty="0" smtClean="0">
                  <a:latin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</a:rPr>
                  <a:t>依次枚举</a:t>
                </a:r>
                <a:r>
                  <a:rPr lang="en-US" altLang="zh-CN" sz="2000" dirty="0" smtClean="0">
                    <a:latin typeface="宋体" panose="02010600030101010101" pitchFamily="2" charset="-122"/>
                  </a:rPr>
                  <a:t>/</a:t>
                </a:r>
                <a:r>
                  <a:rPr lang="zh-CN" altLang="en-US" sz="2000" dirty="0" smtClean="0">
                    <a:latin typeface="宋体" panose="02010600030101010101" pitchFamily="2" charset="-122"/>
                  </a:rPr>
                  <a:t>随机生成正整数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</a:rPr>
                  <a:t>，判定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</a:rPr>
                  <a:t>是否是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</a:rPr>
                  <a:t>的原根；</a:t>
                </a:r>
                <a:endParaRPr lang="en-US" altLang="zh-CN" sz="2000" dirty="0" smtClean="0">
                  <a:latin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</a:rPr>
                  <a:t>，只需要判定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</a:rPr>
                  <a:t>，即判定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</a:rPr>
                  <a:t>时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</a:rPr>
                  <a:t>；</a:t>
                </a:r>
                <a:endParaRPr lang="en-US" altLang="zh-CN" sz="2000" dirty="0" smtClean="0">
                  <a:latin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</a:rPr>
                  <a:t>枚举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</a:rPr>
                  <a:t>的质因数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</a:rPr>
                  <a:t>，计算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</a:rPr>
                  <a:t>的值。</a:t>
                </a:r>
                <a:endParaRPr lang="en-US" altLang="zh-CN" sz="2000" dirty="0" smtClean="0">
                  <a:latin typeface="宋体" panose="02010600030101010101" pitchFamily="2" charset="-122"/>
                </a:endParaRPr>
              </a:p>
              <a:p>
                <a:endParaRPr lang="en-US" altLang="zh-CN" sz="2000" dirty="0" smtClean="0">
                  <a:latin typeface="宋体" panose="02010600030101010101" pitchFamily="2" charset="-122"/>
                </a:endParaRPr>
              </a:p>
              <a:p>
                <a:r>
                  <a:rPr lang="zh-CN" altLang="en-US" sz="2000" dirty="0">
                    <a:latin typeface="宋体" panose="02010600030101010101" pitchFamily="2" charset="-122"/>
                  </a:rPr>
                  <a:t>复杂</a:t>
                </a:r>
                <a:r>
                  <a:rPr lang="zh-CN" altLang="en-US" sz="2000" dirty="0" smtClean="0">
                    <a:latin typeface="宋体" panose="02010600030101010101" pitchFamily="2" charset="-122"/>
                  </a:rPr>
                  <a:t>度分析：</a:t>
                </a:r>
                <a:endParaRPr lang="en-US" altLang="zh-CN" sz="2000" dirty="0">
                  <a:latin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</a:rPr>
                  <a:t>个原根，其实是非常多的，所以枚举</a:t>
                </a:r>
                <a:r>
                  <a:rPr lang="en-US" altLang="zh-CN" sz="2000" dirty="0" smtClean="0">
                    <a:latin typeface="宋体" panose="02010600030101010101" pitchFamily="2" charset="-122"/>
                  </a:rPr>
                  <a:t>/</a:t>
                </a:r>
                <a:r>
                  <a:rPr lang="zh-CN" altLang="en-US" sz="2000" dirty="0" smtClean="0">
                    <a:latin typeface="宋体" panose="02010600030101010101" pitchFamily="2" charset="-122"/>
                  </a:rPr>
                  <a:t>随机的次数不会很多，验证复杂度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</a:rPr>
                  <a:t>。</a:t>
                </a:r>
                <a:endParaRPr lang="en-US" altLang="zh-CN" sz="2000" dirty="0" smtClean="0">
                  <a:latin typeface="宋体" panose="02010600030101010101" pitchFamily="2" charset="-122"/>
                </a:endParaRPr>
              </a:p>
              <a:p>
                <a:endParaRPr lang="en-US" altLang="zh-CN" sz="2000" dirty="0" smtClean="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110" y="1600201"/>
                <a:ext cx="10972800" cy="5139646"/>
              </a:xfrm>
              <a:blipFill>
                <a:blip r:embed="rId2"/>
                <a:stretch>
                  <a:fillRect l="-500" t="-712" r="-2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3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离散对数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0110" y="1600201"/>
                <a:ext cx="10972800" cy="513964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 smtClean="0">
                    <a:latin typeface="宋体" panose="02010600030101010101" pitchFamily="2" charset="-122"/>
                  </a:rPr>
                  <a:t>问题：输入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</a:rPr>
                  <a:t>，求最小的正整数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</a:rPr>
                  <a:t>，使得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</a:rPr>
                  <a:t>。</a:t>
                </a:r>
                <a:endParaRPr lang="en-US" altLang="zh-CN" sz="2000" dirty="0">
                  <a:latin typeface="宋体" panose="02010600030101010101" pitchFamily="2" charset="-122"/>
                </a:endParaRPr>
              </a:p>
              <a:p>
                <a:endParaRPr lang="en-US" altLang="zh-CN" sz="2000" dirty="0">
                  <a:latin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大小步算法（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Baby Steps Giant Steps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算法）：</a:t>
                </a:r>
                <a:endParaRPr lang="en-US" altLang="zh-CN" sz="20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</a:rPr>
                  <a:t>进行分块，设块的大小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</a:rPr>
                  <a:t>，设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</a:rPr>
                  <a:t>；</a:t>
                </a:r>
                <a:endParaRPr lang="en-US" altLang="zh-CN" sz="2000" dirty="0" smtClean="0">
                  <a:latin typeface="宋体" panose="02010600030101010101" pitchFamily="2" charset="-122"/>
                </a:endParaRPr>
              </a:p>
              <a:p>
                <a:r>
                  <a:rPr lang="zh-CN" altLang="en-US" sz="2000" dirty="0">
                    <a:latin typeface="宋体" panose="02010600030101010101" pitchFamily="2" charset="-122"/>
                  </a:rPr>
                  <a:t>原</a:t>
                </a:r>
                <a:r>
                  <a:rPr lang="zh-CN" altLang="en-US" sz="2000" dirty="0" smtClean="0">
                    <a:latin typeface="宋体" panose="02010600030101010101" pitchFamily="2" charset="-122"/>
                  </a:rPr>
                  <a:t>式转化为，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</a:rPr>
                  <a:t>；</a:t>
                </a:r>
                <a:endParaRPr lang="en-US" altLang="zh-CN" sz="2000" dirty="0" smtClean="0">
                  <a:latin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</a:rPr>
                  <a:t>预处理出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</a:rPr>
                  <a:t>时等式右边的值，枚举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</a:rPr>
                  <a:t>算出左边的值，查询是否存在；</a:t>
                </a:r>
                <a:endParaRPr lang="en-US" altLang="zh-CN" sz="2000" dirty="0" smtClean="0">
                  <a:latin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</a:rPr>
                  <a:t>的值略小于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</a:rPr>
                  <a:t>时复杂度最优。</a:t>
                </a:r>
                <a:endParaRPr lang="en-US" altLang="zh-CN" sz="2000" dirty="0" smtClean="0">
                  <a:latin typeface="宋体" panose="02010600030101010101" pitchFamily="2" charset="-122"/>
                </a:endParaRPr>
              </a:p>
              <a:p>
                <a:endParaRPr lang="en-US" altLang="zh-CN" sz="2000" dirty="0">
                  <a:latin typeface="宋体" panose="02010600030101010101" pitchFamily="2" charset="-122"/>
                </a:endParaRPr>
              </a:p>
              <a:p>
                <a:endParaRPr lang="en-US" altLang="zh-CN" sz="2000" dirty="0" smtClean="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110" y="1600201"/>
                <a:ext cx="10972800" cy="5139646"/>
              </a:xfrm>
              <a:blipFill>
                <a:blip r:embed="rId2"/>
                <a:stretch>
                  <a:fillRect l="-500" t="-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88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US" altLang="zh-CN" sz="3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10.</a:t>
                </a:r>
                <a:r>
                  <a:rPr lang="zh-CN" altLang="en-US" sz="3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大组合数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36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3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的计算</a:t>
                </a:r>
                <a:endParaRPr lang="zh-CN" altLang="en-US" sz="3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0110" y="1600201"/>
                <a:ext cx="10972800" cy="5139646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0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情况一：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≤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且是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素数</a:t>
                </a:r>
                <a:endParaRPr lang="en-US" altLang="zh-CN" sz="2000" dirty="0" smtClean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预处理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1~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−1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的阶乘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、阶乘的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逆元，时间复杂度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；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用卢卡斯定理，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eqArr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𝑚</m:t>
                            </m:r>
                          </m:e>
                        </m:eqAr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%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eqArr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/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𝑃</m:t>
                            </m:r>
                          </m: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𝑚</m:t>
                            </m:r>
                            <m:r>
                              <m:rPr>
                                <m:nor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/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𝑃</m:t>
                            </m:r>
                          </m:e>
                        </m:eqArr>
                      </m:e>
                    </m:d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eqArr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%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𝑃</m:t>
                            </m:r>
                          </m: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𝑚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%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𝑃</m:t>
                            </m:r>
                          </m:e>
                        </m:eqAr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%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，时间复杂度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情况</a:t>
                </a:r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二：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𝑃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𝑝</m:t>
                        </m:r>
                      </m:e>
                      <m:sup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𝑐</m:t>
                        </m:r>
                      </m:sup>
                    </m:sSup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≤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，且是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𝑝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素数</a:t>
                </a:r>
                <a:endParaRPr lang="en-US" altLang="zh-CN" sz="2000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本质是要计算阶乘，算出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!=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的形式；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预处理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1~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−1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在将每个数包含的素因数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都除干净之后的前缀乘积、前缀乘积逆元；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!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中的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1~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分为两类：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𝑝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的倍数和其他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数；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其他数每隔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为一个周期，统计周期个数，末尾不完整周期查询预处理的答案，累计到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上；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的倍数，把每个数都除以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，并累计到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𝐵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上，于是又变成阶乘计算，递归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/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迭代处理。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得到组合数中三个阶乘各自的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𝐵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后，综合得到组合数的值。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情况三：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𝑃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…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𝑡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𝑡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，其中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≤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。</a:t>
                </a:r>
                <a:r>
                  <a:rPr lang="en-US" altLang="zh-CN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/>
                </a:r>
                <a:br>
                  <a:rPr lang="en-US" altLang="zh-CN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</a:b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在情况二的基础上，外面套一个中国剩余定理。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110" y="1600201"/>
                <a:ext cx="10972800" cy="5139646"/>
              </a:xfrm>
              <a:blipFill>
                <a:blip r:embed="rId3"/>
                <a:stretch>
                  <a:fillRect l="-500" t="-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0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US" altLang="zh-CN" sz="3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11.</a:t>
                </a:r>
                <a:r>
                  <a:rPr lang="zh-CN" altLang="en-US" sz="3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包含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sz="3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的和式计算</a:t>
                </a:r>
                <a:endParaRPr lang="zh-CN" altLang="en-US" sz="3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0110" y="1600201"/>
                <a:ext cx="10972800" cy="5139646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例题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很大，计算</a:t>
                </a:r>
                <a:r>
                  <a:rPr lang="en-US" altLang="zh-CN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/>
                </a:r>
                <a:br>
                  <a:rPr lang="en-US" altLang="zh-CN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𝑑</m:t>
                        </m:r>
                      </m:e>
                    </m:d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𝑑</m:t>
                            </m:r>
                          </m:sup>
                        </m:sSup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</m:oMath>
                </a14:m>
                <a:endParaRPr lang="en-US" altLang="zh-CN" sz="2000" dirty="0" smtClean="0">
                  <a:latin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算法</a:t>
                </a:r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一：矩阵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乘法</a:t>
                </a:r>
                <a:endParaRPr lang="en-US" altLang="zh-CN" sz="2000" dirty="0" smtClean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构造矩阵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/>
                </a:r>
                <a:b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000">
                        <a:latin typeface="Cambria Math"/>
                        <a:ea typeface="黑体" panose="02010609060101010101" pitchFamily="49" charset="-122"/>
                      </a:rPr>
                      <m:t>   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1    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    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  …  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𝑑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    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𝑘</m:t>
                            </m:r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−1,</m:t>
                            </m:r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𝑑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  <a:ea typeface="黑体" panose="02010609060101010101" pitchFamily="49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  <a:ea typeface="黑体" panose="02010609060101010101" pitchFamily="49" charset="-122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d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    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  <a:ea typeface="黑体" panose="02010609060101010101" pitchFamily="49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  <a:ea typeface="黑体" panose="02010609060101010101" pitchFamily="49" charset="-122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d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    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  <a:ea typeface="黑体" panose="02010609060101010101" pitchFamily="49" charset="-122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d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    …    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  <a:ea typeface="黑体" panose="02010609060101010101" pitchFamily="49" charset="-122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  <a:ea typeface="黑体" panose="02010609060101010101" pitchFamily="49" charset="-122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d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    0</m:t>
                            </m:r>
                          </m:e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            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d>
                            <m:r>
                              <a:rPr lang="en-US" altLang="zh-CN" sz="2000" i="1">
                                <a:latin typeface="Cambria Math"/>
                              </a:rPr>
                              <m:t>    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d>
                            <m:r>
                              <a:rPr lang="en-US" altLang="zh-CN" sz="2000" i="1">
                                <a:latin typeface="Cambria Math"/>
                              </a:rPr>
                              <m:t>    …    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d>
                            <m:r>
                              <a:rPr lang="en-US" altLang="zh-CN" sz="2000" i="1">
                                <a:latin typeface="Cambria Math"/>
                              </a:rPr>
                              <m:t>    0</m:t>
                            </m:r>
                          </m:e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                        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eqArr>
                              </m:e>
                            </m:d>
                            <m:r>
                              <a:rPr lang="en-US" altLang="zh-CN" sz="2000" i="1">
                                <a:latin typeface="Cambria Math"/>
                              </a:rPr>
                              <m:t>    …    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eqArr>
                              </m:e>
                            </m:d>
                            <m:r>
                              <a:rPr lang="en-US" altLang="zh-CN" sz="2000" i="1">
                                <a:latin typeface="Cambria Math"/>
                              </a:rPr>
                              <m:t>    0</m:t>
                            </m:r>
                          </m:e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                                    ⋱        ⋮        ⋮</m:t>
                            </m:r>
                          </m:e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                                            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</m:eqArr>
                              </m:e>
                            </m:d>
                            <m:r>
                              <a:rPr lang="en-US" altLang="zh-CN" sz="2000" i="1">
                                <a:latin typeface="Cambria Math"/>
                              </a:rPr>
                              <m:t>    1</m:t>
                            </m:r>
                          </m:e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                                                        1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</a:rPr>
                          <m:t>𝑘</m:t>
                        </m:r>
                        <m: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</a:rPr>
                          <m:t>+1</m:t>
                        </m:r>
                      </m:sub>
                    </m:sSub>
                    <m:r>
                      <a:rPr lang="en-US" altLang="zh-CN" sz="2000" i="1" dirty="0"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r>
                      <a:rPr lang="en-US" altLang="zh-CN" sz="2000" i="1" dirty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sz="2000" i="1" dirty="0"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只需计算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，复杂度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110" y="1600201"/>
                <a:ext cx="10972800" cy="5139646"/>
              </a:xfrm>
              <a:blipFill>
                <a:blip r:embed="rId3"/>
                <a:stretch>
                  <a:fillRect l="-500" t="-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US" altLang="zh-CN" sz="3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11.</a:t>
                </a:r>
                <a:r>
                  <a:rPr lang="zh-CN" altLang="en-US" sz="3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包含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sz="3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的和式计算</a:t>
                </a:r>
                <a:endParaRPr lang="zh-CN" altLang="en-US" sz="3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0110" y="1600201"/>
                <a:ext cx="10972800" cy="5139646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0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算法</a:t>
                </a:r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二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：错位相减</a:t>
                </a:r>
                <a:endParaRPr lang="en-US" altLang="zh-CN" sz="2000" dirty="0" smtClean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对位相减：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/>
                </a:r>
                <a:b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+1,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𝑑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+1</m:t>
                        </m:r>
                      </m:e>
                    </m:d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−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𝑑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+1</m:t>
                        </m:r>
                      </m:e>
                    </m:d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𝑛</m:t>
                            </m:r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𝑑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+1</m:t>
                        </m:r>
                      </m:sup>
                    </m:sSup>
                  </m:oMath>
                </a14:m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错位相减：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/>
                </a:r>
                <a:b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    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+1,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𝑑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+1</m:t>
                        </m:r>
                      </m:e>
                    </m:d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−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𝑑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+1</m:t>
                        </m:r>
                      </m:e>
                    </m:d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1</m:t>
                        </m:r>
                      </m:e>
                      <m:sup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𝑑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+1</m:t>
                        </m:r>
                      </m:sup>
                    </m:sSup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  <m:r>
                                      <a:rPr lang="en-US" altLang="zh-CN" sz="2000" i="1">
                                        <a:latin typeface="Cambria Math"/>
                                        <a:ea typeface="黑体" panose="02010609060101010101" pitchFamily="49" charset="-122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𝑑</m:t>
                                </m:r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𝑑</m:t>
                                </m:r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+1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US" altLang="zh-CN" sz="2000" i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/>
                </a:r>
                <a:br>
                  <a:rPr lang="en-US" altLang="zh-CN" sz="2000" i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=1+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𝑗</m:t>
                            </m:r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𝑑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latin typeface="Cambria Math"/>
                                        <a:ea typeface="黑体" panose="02010609060101010101" pitchFamily="49" charset="-122"/>
                                      </a:rPr>
                                      <m:t>𝑑</m:t>
                                    </m:r>
                                    <m:r>
                                      <a:rPr lang="en-US" altLang="zh-CN" sz="2000" i="1">
                                        <a:latin typeface="Cambria Math"/>
                                        <a:ea typeface="黑体" panose="02010609060101010101" pitchFamily="49" charset="-122"/>
                                      </a:rPr>
                                      <m:t>+1</m:t>
                                    </m:r>
                                  </m:num>
                                  <m:den>
                                    <m:r>
                                      <a:rPr lang="en-US" altLang="zh-CN" sz="2000" i="1">
                                        <a:latin typeface="Cambria Math"/>
                                        <a:ea typeface="黑体" panose="02010609060101010101" pitchFamily="49" charset="-122"/>
                                      </a:rPr>
                                      <m:t>𝑗</m:t>
                                    </m:r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</m:sup>
                            </m:sSup>
                          </m:e>
                        </m:nary>
                      </m:e>
                    </m:nary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=1+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𝑗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=0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𝑑</m:t>
                        </m:r>
                      </m:sup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𝑑</m:t>
                                </m:r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𝑛</m:t>
                            </m:r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𝑗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联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立两式，提出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𝑑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所在的项可以得到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/>
                </a:r>
                <a:b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𝑑</m:t>
                        </m:r>
                      </m:e>
                    </m:d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𝑑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+1</m:t>
                        </m:r>
                      </m:den>
                    </m:f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𝑑</m:t>
                            </m:r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+1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−1−</m:t>
                        </m:r>
                        <m:nary>
                          <m:naryPr>
                            <m:chr m:val="∑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𝑗</m:t>
                            </m:r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𝑑</m:t>
                            </m:r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−1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  <a:ea typeface="黑体" panose="02010609060101010101" pitchFamily="49" charset="-122"/>
                                      </a:rPr>
                                      <m:t>𝑑</m:t>
                                    </m:r>
                                    <m:r>
                                      <a:rPr lang="en-US" altLang="zh-CN" sz="2000" i="1">
                                        <a:latin typeface="Cambria Math"/>
                                        <a:ea typeface="黑体" panose="02010609060101010101" pitchFamily="49" charset="-122"/>
                                      </a:rPr>
                                      <m:t>+1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  <a:ea typeface="黑体" panose="02010609060101010101" pitchFamily="49" charset="-122"/>
                                      </a:rPr>
                                      <m:t>𝑗</m:t>
                                    </m:r>
                                  </m:e>
                                </m:eqArr>
                              </m:e>
                            </m:d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时间复杂度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，空间复杂度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𝑑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110" y="1600201"/>
                <a:ext cx="10972800" cy="5139646"/>
              </a:xfrm>
              <a:blipFill>
                <a:blip r:embed="rId3"/>
                <a:stretch>
                  <a:fillRect l="-500" t="-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64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261</Words>
  <Application>Microsoft Office PowerPoint</Application>
  <PresentationFormat>宽屏</PresentationFormat>
  <Paragraphs>121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等线</vt:lpstr>
      <vt:lpstr>等线 Light</vt:lpstr>
      <vt:lpstr>黑体</vt:lpstr>
      <vt:lpstr>宋体</vt:lpstr>
      <vt:lpstr>Arial</vt:lpstr>
      <vt:lpstr>Calibri</vt:lpstr>
      <vt:lpstr>Cambria Math</vt:lpstr>
      <vt:lpstr>Courier New</vt:lpstr>
      <vt:lpstr>Office 主题​​</vt:lpstr>
      <vt:lpstr>Office 主题</vt:lpstr>
      <vt:lpstr>数论相关算法(2)</vt:lpstr>
      <vt:lpstr>7.乘法逆元</vt:lpstr>
      <vt:lpstr>7.乘法逆元</vt:lpstr>
      <vt:lpstr>8.指数、原根</vt:lpstr>
      <vt:lpstr>8.指数、原根</vt:lpstr>
      <vt:lpstr>9.离散对数</vt:lpstr>
      <vt:lpstr>10.大组合数(■8(n@m))的计算</vt:lpstr>
      <vt:lpstr>11.包含k^d的和式计算</vt:lpstr>
      <vt:lpstr>11.包含k^d的和式计算</vt:lpstr>
      <vt:lpstr>11.包含k^d的和式计算</vt:lpstr>
      <vt:lpstr>11.包含k^d的和式计算</vt:lpstr>
      <vt:lpstr>12.小结</vt:lpstr>
      <vt:lpstr>PowerPoint 演示文稿</vt:lpstr>
      <vt:lpstr>水题11:合肥站 Simple Matrix</vt:lpstr>
      <vt:lpstr>PowerPoint 演示文稿</vt:lpstr>
      <vt:lpstr>PowerPoint 演示文稿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数论相关算法(2)</dc:title>
  <dc:creator>Windows 用户</dc:creator>
  <cp:lastModifiedBy>Windows 用户</cp:lastModifiedBy>
  <cp:revision>32</cp:revision>
  <dcterms:created xsi:type="dcterms:W3CDTF">2017-07-09T14:04:17Z</dcterms:created>
  <dcterms:modified xsi:type="dcterms:W3CDTF">2017-07-10T08:45:27Z</dcterms:modified>
</cp:coreProperties>
</file>