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9" r:id="rId33"/>
    <p:sldId id="290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109" d="100"/>
          <a:sy n="109" d="100"/>
        </p:scale>
        <p:origin x="16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状态压缩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——By nodgd</a:t>
            </a:r>
            <a:endParaRPr lang="zh-CN" altLang="en-US" dirty="0">
              <a:solidFill>
                <a:schemeClr val="tx1"/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3.</a:t>
            </a:r>
            <a:r>
              <a:rPr lang="zh-CN" altLang="en-US" sz="3600" dirty="0" smtClean="0">
                <a:solidFill>
                  <a:prstClr val="black"/>
                </a:solidFill>
                <a:latin typeface="Cambria Math" pitchFamily="18" charset="0"/>
                <a:ea typeface="黑体" pitchFamily="49" charset="-122"/>
              </a:rPr>
              <a:t>位运算的一些常见操作</a:t>
            </a:r>
            <a:endParaRPr lang="zh-CN" altLang="en-US" sz="3600" dirty="0">
              <a:latin typeface="Cambria Math" pitchFamily="18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取出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x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二进制的第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位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x&gt;&gt;i&amp;1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把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x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二进制的第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位取反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x^=1&lt;&lt;i;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把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x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二进制的第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位设为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1</a:t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x|=1&lt;&lt;i;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把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x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二进制的第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位设为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0</a:t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x&amp;=~(1&lt;&lt;i);  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或  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x^=(x&gt;&gt;i&amp;1)&lt;&lt;i;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取出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x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二进制的最低位（得到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1&lt;&lt;i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，而不是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）</a:t>
            </a:r>
            <a: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x&amp;-x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交换两个数的值（仅供娱乐）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a=</a:t>
            </a: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a^b,b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a^b,a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a^b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;</a:t>
            </a:r>
            <a:endParaRPr lang="en-US" altLang="zh-CN" sz="2400" dirty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1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3.</a:t>
            </a:r>
            <a:r>
              <a:rPr lang="zh-CN" altLang="en-US" sz="3600" dirty="0" smtClean="0">
                <a:solidFill>
                  <a:prstClr val="black"/>
                </a:solidFill>
                <a:latin typeface="Cambria Math" pitchFamily="18" charset="0"/>
                <a:ea typeface="黑体" pitchFamily="49" charset="-122"/>
              </a:rPr>
              <a:t>位运算的一些常见操作</a:t>
            </a:r>
            <a:endParaRPr lang="zh-CN" altLang="en-US" sz="3600" dirty="0">
              <a:latin typeface="Cambria Math" pitchFamily="18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构造常数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32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位无符号整数上限：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~0u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-1u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0xffffffff</a:t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32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位有符号整数上限：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~0u&gt;&gt;1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-1u&gt;&gt;1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0x7fffffff</a:t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32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位有符号整数下限：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1&lt;&lt;31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0x80000000</a:t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64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位无符号整数上限：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~0ull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-1ull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0xf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  <a:cs typeface="Courier New" pitchFamily="49" charset="0"/>
              </a:rPr>
              <a:t>……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f</a:t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64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位有符号整数：同理。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欢迎补充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4.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状态与压缩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什么是状态？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背包</a:t>
                </a:r>
                <a:r>
                  <a:rPr lang="zh-CN" altLang="en-US" sz="2400" dirty="0">
                    <a:latin typeface="Cambria Math" pitchFamily="18" charset="0"/>
                    <a:ea typeface="黑体" pitchFamily="49" charset="-122"/>
                  </a:rPr>
                  <a:t>问题</a:t>
                </a:r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个物品占用体积为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，状态是数对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；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上升</a:t>
                </a:r>
                <a:r>
                  <a:rPr lang="zh-CN" altLang="en-US" sz="2400" dirty="0">
                    <a:latin typeface="Cambria Math" pitchFamily="18" charset="0"/>
                    <a:ea typeface="黑体" pitchFamily="49" charset="-122"/>
                  </a:rPr>
                  <a:t>子</a:t>
                </a:r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序列，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个数且第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个数必须使用，状态是整数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；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括号匹配，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个到第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个括号需要再添几个，状态是数对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；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结论：状态其实就是所有自变量的集合。</a:t>
                </a:r>
                <a:endParaRPr lang="zh-CN" altLang="en-US" sz="2400" dirty="0">
                  <a:latin typeface="Cambria Math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963" t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86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4.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状态与压缩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对于状态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2400" b="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的范围是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  <a:ea typeface="黑体" pitchFamily="49" charset="-122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的范围是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400" b="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𝑘</m:t>
                    </m:r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×</m:t>
                    </m:r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𝑚</m:t>
                    </m:r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+(</m:t>
                    </m:r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−1)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，范围是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𝑛𝑚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b="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400" b="0" dirty="0" smtClean="0">
                    <a:ea typeface="黑体" pitchFamily="49" charset="-122"/>
                  </a:rPr>
                  <a:t>不同的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Cambria Math" pitchFamily="18" charset="0"/>
                    <a:ea typeface="黑体" pitchFamily="49" charset="-122"/>
                  </a:rPr>
                  <a:t>对应不同的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zh-CN" altLang="en-US" sz="2400" b="0" dirty="0" smtClean="0">
                    <a:latin typeface="Cambria Math" pitchFamily="18" charset="0"/>
                    <a:ea typeface="黑体" pitchFamily="49" charset="-122"/>
                  </a:rPr>
                  <a:t>，反之亦然。</a:t>
                </a:r>
                <a:endParaRPr lang="en-US" altLang="zh-CN" sz="2400" b="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这就是状态的压缩。</a:t>
                </a:r>
                <a:r>
                  <a:rPr lang="en-US" altLang="zh-CN" sz="2400" dirty="0" smtClean="0">
                    <a:latin typeface="Cambria Math" pitchFamily="18" charset="0"/>
                    <a:ea typeface="黑体" pitchFamily="49" charset="-122"/>
                  </a:rPr>
                  <a:t> </a:t>
                </a: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状态压缩方式并不唯一。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×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，也是一种压缩。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显然这种压缩没有前一种好。</a:t>
                </a:r>
                <a:endParaRPr lang="en-US" altLang="zh-CN" sz="2400" dirty="0">
                  <a:latin typeface="Cambria Math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963" t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3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4.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状态与压缩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一个状态压缩的方式，我们希望它满足以下条件：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en-US" altLang="zh-CN" sz="2400" dirty="0" smtClean="0">
                    <a:latin typeface="Cambria Math" pitchFamily="18" charset="0"/>
                    <a:ea typeface="黑体" pitchFamily="49" charset="-122"/>
                  </a:rPr>
                  <a:t>1. </a:t>
                </a:r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原状态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与压缩状态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满足一一对应关系；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en-US" altLang="zh-CN" sz="2400" dirty="0" smtClean="0">
                    <a:latin typeface="Cambria Math" pitchFamily="18" charset="0"/>
                    <a:ea typeface="黑体" pitchFamily="49" charset="-122"/>
                  </a:rPr>
                  <a:t>2. </a:t>
                </a:r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由原状态可以快速计算出压缩状态，反之亦然；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en-US" altLang="zh-CN" sz="2400" dirty="0" smtClean="0">
                    <a:latin typeface="Cambria Math" pitchFamily="18" charset="0"/>
                    <a:ea typeface="黑体" pitchFamily="49" charset="-122"/>
                  </a:rPr>
                  <a:t>3. </a:t>
                </a:r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压缩状态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可以比较方便的进行有序枚举；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这样的状态压缩才方便使用。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endParaRPr lang="en-US" altLang="zh-CN" sz="2400" dirty="0">
                  <a:latin typeface="Cambria Math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963" t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9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4.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状态与压缩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什么时候必须状态压缩？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itchFamily="49" charset="-122"/>
                  </a:rPr>
                  <a:t>思考这样的问题：</a:t>
                </a:r>
                <a:endParaRPr lang="en-US" altLang="zh-CN" sz="2400" dirty="0" smtClean="0">
                  <a:latin typeface="Cambria Math" pitchFamily="18" charset="0"/>
                  <a:ea typeface="黑体" pitchFamily="49" charset="-122"/>
                </a:endParaRPr>
              </a:p>
              <a:p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个物品，每个物品有一定的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价值</a:t>
                </a:r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，你要用你的背包带走一些，使得总价值尽可能大。</a:t>
                </a:r>
                <a:endParaRPr lang="en-US" altLang="zh-CN" sz="2000" dirty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每个物品有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宋体" pitchFamily="2" charset="-122"/>
                    <a:ea typeface="宋体" pitchFamily="2" charset="-122"/>
                  </a:rPr>
                  <a:t>重量</a:t>
                </a:r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，背包要求总重量不能超过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𝑊</m:t>
                    </m:r>
                  </m:oMath>
                </a14:m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。</a:t>
                </a:r>
                <a:endParaRPr lang="en-US" altLang="zh-CN" sz="2000" dirty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每个物品有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宋体" pitchFamily="2" charset="-122"/>
                    <a:ea typeface="宋体" pitchFamily="2" charset="-122"/>
                  </a:rPr>
                  <a:t>重量、体积</a:t>
                </a:r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，背包要求总重量不能超过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𝑊</m:t>
                    </m:r>
                  </m:oMath>
                </a14:m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，总体积不能超过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。</a:t>
                </a:r>
                <a:endParaRPr lang="en-US" altLang="zh-CN" sz="2000" dirty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每个物品有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宋体" pitchFamily="2" charset="-122"/>
                    <a:ea typeface="宋体" pitchFamily="2" charset="-122"/>
                  </a:rPr>
                  <a:t>重量、体积、内能</a:t>
                </a:r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，背包要求总重量不能超过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𝑊</m:t>
                    </m:r>
                  </m:oMath>
                </a14:m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，总体积不能超过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，总内能不能超过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𝑈</m:t>
                    </m:r>
                  </m:oMath>
                </a14:m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。</a:t>
                </a:r>
                <a:endParaRPr lang="en-US" altLang="zh-CN" sz="2000" dirty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en-US" altLang="zh-CN" sz="2000" dirty="0">
                    <a:latin typeface="宋体" pitchFamily="2" charset="-122"/>
                    <a:ea typeface="宋体" pitchFamily="2" charset="-122"/>
                  </a:rPr>
                  <a:t>……</a:t>
                </a:r>
              </a:p>
              <a:p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每个物品有</a:t>
                </a:r>
                <a:r>
                  <a:rPr lang="zh-CN" altLang="en-US" sz="2000" dirty="0">
                    <a:solidFill>
                      <a:srgbClr val="002060"/>
                    </a:solidFill>
                    <a:latin typeface="宋体" pitchFamily="2" charset="-122"/>
                    <a:ea typeface="宋体" pitchFamily="2" charset="-122"/>
                  </a:rPr>
                  <a:t>重量、体积、内能、弹性限度、电阻、电容、电荷量、电感、转动惯量、声压、发光强度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宋体" pitchFamily="2" charset="-122"/>
                    <a:ea typeface="宋体" pitchFamily="2" charset="-122"/>
                  </a:rPr>
                  <a:t>……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共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个属性</a:t>
                </a:r>
                <a:r>
                  <a:rPr lang="zh-CN" altLang="en-US" sz="2000" dirty="0">
                    <a:latin typeface="宋体" pitchFamily="2" charset="-122"/>
                    <a:ea typeface="宋体" pitchFamily="2" charset="-122"/>
                  </a:rPr>
                  <a:t>，你的背包要求总各种分别不能超过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𝑊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𝑉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𝑅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𝑄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𝐽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𝐼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……</m:t>
                    </m:r>
                  </m:oMath>
                </a14:m>
                <a:endParaRPr lang="en-US" altLang="zh-CN" sz="2000" dirty="0" smtClean="0">
                  <a:latin typeface="宋体" pitchFamily="2" charset="-122"/>
                  <a:ea typeface="宋体" pitchFamily="2" charset="-122"/>
                </a:endParaRPr>
              </a:p>
              <a:p>
                <a:r>
                  <a:rPr lang="zh-CN" altLang="en-US" sz="2000" dirty="0" smtClean="0">
                    <a:latin typeface="宋体" pitchFamily="2" charset="-122"/>
                    <a:ea typeface="宋体" pitchFamily="2" charset="-122"/>
                  </a:rPr>
                  <a:t>？？？</a:t>
                </a:r>
                <a:endParaRPr lang="en-US" altLang="zh-CN" sz="2000" dirty="0">
                  <a:latin typeface="宋体" pitchFamily="2" charset="-122"/>
                  <a:ea typeface="宋体" pitchFamily="2" charset="-122"/>
                </a:endParaRPr>
              </a:p>
              <a:p>
                <a:endParaRPr lang="en-US" altLang="zh-CN" sz="2400" dirty="0">
                  <a:latin typeface="Cambria Math" pitchFamily="18" charset="0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>
                <a:blip r:embed="rId2"/>
                <a:stretch>
                  <a:fillRect l="-963" t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4.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状态与压缩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ea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个属性上限分别是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，那么可以用一个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维动态规划来解决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枚举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物品，第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个物品属性为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𝑖𝐾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，那么状态转移：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  <a:ea typeface="黑体" panose="02010609060101010101" pitchFamily="49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  <a:ea typeface="黑体" panose="02010609060101010101" pitchFamily="49" charset="-122"/>
                                          </a:rPr>
                                          <m:t>𝑖𝐾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func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空间复杂度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963" t="-1305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67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4.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状态与压缩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那么问题来了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！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题目没有给定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的具体数值，程序应该怎么写呢？也就是说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，数组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开多少维？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可以把不足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个属性强行补全变成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个属性，新属性的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，这样就只需要开一个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维数组。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那么问题又来了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！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给出范围：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𝐾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，但每个维度没有具体范围，怎么办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？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那就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状态压缩。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963" t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3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4.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状态与压缩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关于集合：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个物品当中已经用掉了一部分，怎么记录使用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情况？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当然状态压缩。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关于排列：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个数的一个排列，怎样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记录？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依然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状态压缩。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关于写代码：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你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希望一个函数返回多个数值，但函数只能有一个返回值。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可以状态压缩。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963" t="-949" r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7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的状态压缩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ambria Math" pitchFamily="18" charset="0"/>
                    <a:ea typeface="黑体" panose="02010609060101010101" pitchFamily="49" charset="-122"/>
                  </a:rPr>
                  <a:t>个物品，每个物品有用过或者没被用过两种情况，那么可以用一</a:t>
                </a: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个二进制数</a:t>
                </a:r>
                <a:r>
                  <a:rPr lang="zh-CN" altLang="en-US" sz="2400" dirty="0">
                    <a:latin typeface="Cambria Math" pitchFamily="18" charset="0"/>
                    <a:ea typeface="黑体" panose="02010609060101010101" pitchFamily="49" charset="-122"/>
                  </a:rPr>
                  <a:t>来表达这堆物品的使用情况</a:t>
                </a: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Cambria Math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开</a:t>
                </a:r>
                <a:r>
                  <a:rPr lang="zh-CN" altLang="en-US" sz="2400" dirty="0">
                    <a:latin typeface="Cambria Math" pitchFamily="18" charset="0"/>
                    <a:ea typeface="黑体" panose="02010609060101010101" pitchFamily="49" charset="-122"/>
                  </a:rPr>
                  <a:t>一</a:t>
                </a: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个大小为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的数组显然不够优秀。</a:t>
                </a:r>
                <a:endParaRPr lang="en-US" altLang="zh-CN" sz="2400" dirty="0" smtClean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例如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  <a:ea typeface="Cambria Math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itchFamily="18" charset="0"/>
                        <a:ea typeface="Cambria Math" pitchFamily="18" charset="0"/>
                      </a:rPr>
                      <m:t>20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，可以用一个</a:t>
                </a:r>
                <a:r>
                  <a:rPr lang="en-US" altLang="zh-CN" sz="2400" dirty="0" smtClean="0">
                    <a:latin typeface="Cambria Math" pitchFamily="18" charset="0"/>
                    <a:ea typeface="Cambria Math" pitchFamily="18" charset="0"/>
                  </a:rPr>
                  <a:t>32</a:t>
                </a: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位整数来表示。</a:t>
                </a:r>
                <a:endParaRPr lang="en-US" altLang="zh-CN" sz="2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整数有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,…,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31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这些二进制位，一般用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~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来表示每个物品的使用情况，强制其他二进制位为</a:t>
                </a:r>
                <a:r>
                  <a:rPr lang="en-US" altLang="zh-CN" sz="2400" dirty="0" smtClean="0">
                    <a:latin typeface="Cambria Math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Cambria Math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这样就用</a:t>
                </a: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一个在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之间</a:t>
                </a: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的整数表示了一种情况。</a:t>
                </a:r>
                <a:endParaRPr lang="en-US" altLang="zh-CN" sz="2400" dirty="0" smtClean="0">
                  <a:latin typeface="Cambria Math" pitchFamily="18" charset="0"/>
                  <a:ea typeface="黑体" panose="02010609060101010101" pitchFamily="49" charset="-122"/>
                </a:endParaRPr>
              </a:p>
              <a:p>
                <a:endParaRPr lang="en-US" altLang="zh-CN" sz="2400" dirty="0" smtClean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>
                <a:blip r:embed="rId2"/>
                <a:stretch>
                  <a:fillRect l="-963" t="-1305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1.</a:t>
            </a:r>
            <a:r>
              <a:rPr lang="zh-CN" altLang="en-US" sz="3600" dirty="0" smtClean="0">
                <a:latin typeface="Cambria Math" pitchFamily="18" charset="0"/>
                <a:ea typeface="黑体" pitchFamily="49" charset="-122"/>
              </a:rPr>
              <a:t>位运算</a:t>
            </a:r>
            <a:endParaRPr lang="zh-CN" altLang="en-US" sz="3600" dirty="0">
              <a:latin typeface="Cambria Math" pitchFamily="18" charset="0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64034"/>
              </p:ext>
            </p:extLst>
          </p:nvPr>
        </p:nvGraphicFramePr>
        <p:xfrm>
          <a:off x="539552" y="1628800"/>
          <a:ext cx="8064897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名称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C++</a:t>
                      </a:r>
                      <a:r>
                        <a:rPr lang="zh-CN" altLang="en-US" sz="2400" dirty="0" smtClean="0"/>
                        <a:t>符号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例如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按位取反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ea typeface="Cambria Math" pitchFamily="18" charset="0"/>
                          <a:cs typeface="Courier New" pitchFamily="49" charset="0"/>
                        </a:rPr>
                        <a:t>~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ea typeface="Cambria Math" pitchFamily="18" charset="0"/>
                          <a:cs typeface="Courier New" pitchFamily="49" charset="0"/>
                        </a:rPr>
                        <a:t>~x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按位与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ea typeface="Cambria Math" pitchFamily="18" charset="0"/>
                          <a:cs typeface="Courier New" pitchFamily="49" charset="0"/>
                        </a:rPr>
                        <a:t>&amp;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a &amp; b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按位或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ea typeface="Cambria Math" pitchFamily="18" charset="0"/>
                          <a:cs typeface="Courier New" pitchFamily="49" charset="0"/>
                        </a:rPr>
                        <a:t>|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S | 1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按位异或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ea typeface="Cambria Math" pitchFamily="18" charset="0"/>
                          <a:cs typeface="Courier New" pitchFamily="49" charset="0"/>
                        </a:rPr>
                        <a:t>^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t ^ 1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左移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ea typeface="Cambria Math" pitchFamily="18" charset="0"/>
                          <a:cs typeface="Courier New" pitchFamily="49" charset="0"/>
                        </a:rPr>
                        <a:t>&lt;&lt;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n-US" altLang="zh-CN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&lt;&lt; 20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右移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ea typeface="Cambria Math" pitchFamily="18" charset="0"/>
                          <a:cs typeface="Courier New" pitchFamily="49" charset="0"/>
                        </a:rPr>
                        <a:t>&gt;&gt;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altLang="zh-CN" sz="2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&gt;&gt; 1</a:t>
                      </a:r>
                      <a:endParaRPr lang="zh-CN" altLang="en-US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的状态压缩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原状态：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,1,…,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b="0" dirty="0" smtClean="0">
                  <a:latin typeface="Cambria Math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压缩状态：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 smtClean="0">
                    <a:latin typeface="Cambria Math" pitchFamily="18" charset="0"/>
                    <a:ea typeface="黑体" panose="02010609060101010101" pitchFamily="49" charset="-122"/>
                  </a:rPr>
                  <a:t> </a:t>
                </a:r>
              </a:p>
              <a:p>
                <a:endParaRPr lang="en-US" altLang="zh-CN" sz="2400" dirty="0">
                  <a:latin typeface="Cambria Math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是</a:t>
                </a:r>
                <a:r>
                  <a:rPr lang="zh-CN" altLang="en-US" sz="2400" dirty="0">
                    <a:latin typeface="Cambria Math" pitchFamily="18" charset="0"/>
                    <a:ea typeface="黑体" panose="02010609060101010101" pitchFamily="49" charset="-122"/>
                  </a:rPr>
                  <a:t>一一对应？显然</a:t>
                </a: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是。</a:t>
                </a:r>
                <a:endParaRPr lang="en-US" altLang="zh-CN" sz="2400" dirty="0">
                  <a:latin typeface="Cambria Math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能相互快速</a:t>
                </a:r>
                <a:r>
                  <a:rPr lang="zh-CN" altLang="en-US" sz="2400" dirty="0">
                    <a:latin typeface="Cambria Math" pitchFamily="18" charset="0"/>
                    <a:ea typeface="黑体" panose="02010609060101010101" pitchFamily="49" charset="-122"/>
                  </a:rPr>
                  <a:t>计算？位</a:t>
                </a: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运算。</a:t>
                </a:r>
                <a:endParaRPr lang="en-US" altLang="zh-CN" sz="2400" dirty="0">
                  <a:latin typeface="Cambria Math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Cambria Math" pitchFamily="18" charset="0"/>
                    <a:ea typeface="黑体" panose="02010609060101010101" pitchFamily="49" charset="-122"/>
                  </a:rPr>
                  <a:t>方便</a:t>
                </a: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枚举？</a:t>
                </a:r>
                <a:r>
                  <a:rPr lang="en-US" altLang="zh-CN" sz="2400" dirty="0" smtClean="0">
                    <a:latin typeface="Cambria Math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 smtClean="0">
                    <a:latin typeface="Cambria Math" pitchFamily="18" charset="0"/>
                    <a:ea typeface="黑体" panose="02010609060101010101" pitchFamily="49" charset="-122"/>
                  </a:rPr>
                </a:b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枚举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的元素？枚举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个元素判断是否在集合中。</a:t>
                </a:r>
                <a:r>
                  <a:rPr lang="en-US" altLang="zh-CN" sz="2400" dirty="0" smtClean="0">
                    <a:latin typeface="Cambria Math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 smtClean="0">
                    <a:latin typeface="Cambria Math" pitchFamily="18" charset="0"/>
                    <a:ea typeface="黑体" panose="02010609060101010101" pitchFamily="49" charset="-122"/>
                  </a:rPr>
                </a:br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枚举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 smtClean="0">
                    <a:latin typeface="Cambria Math" pitchFamily="18" charset="0"/>
                    <a:ea typeface="黑体" panose="02010609060101010101" pitchFamily="49" charset="-122"/>
                  </a:rPr>
                  <a:t>的子集？</a:t>
                </a:r>
                <a:endParaRPr lang="en-US" altLang="zh-CN" sz="2400" dirty="0" smtClean="0">
                  <a:latin typeface="Cambria Math" pitchFamily="18" charset="0"/>
                  <a:ea typeface="黑体" panose="02010609060101010101" pitchFamily="49" charset="-122"/>
                </a:endParaRPr>
              </a:p>
              <a:p>
                <a:endParaRPr lang="zh-CN" altLang="en-US" sz="24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>
                <a:blip r:embed="rId2"/>
                <a:stretch>
                  <a:fillRect l="-963" t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56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的状态压缩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要枚举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的子集，需要找到一种迭代方式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𝑓</m:t>
                    </m:r>
                  </m:oMath>
                </a14:m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，可以由一个子集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𝑇</m:t>
                    </m:r>
                  </m:oMath>
                </a14:m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算出下一个子集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，不重复不遗漏。</a:t>
                </a:r>
                <a:endParaRPr lang="en-US" altLang="zh-CN" sz="2400" dirty="0" smtClean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从数值上由大到小枚举：</a:t>
                </a:r>
                <a:endParaRPr lang="en-US" altLang="zh-CN" sz="2400" dirty="0" smtClean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ea typeface="黑体" pitchFamily="49" charset="-122"/>
                  </a:rPr>
                  <a:t>原状态：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去掉编号最小的一个，再把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中编号更小的全部添加回来。</a:t>
                </a:r>
                <a:endParaRPr lang="en-US" altLang="zh-CN" sz="2400" dirty="0" smtClean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压缩状态：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去掉最低的二进制位，再把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中更低的二进制位补进来。</a:t>
                </a:r>
                <a:endParaRPr lang="en-US" altLang="zh-CN" sz="2400" dirty="0" smtClean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>
                <a:blip r:embed="rId2"/>
                <a:stretch>
                  <a:fillRect l="-963" t="-1305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10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5.</a:t>
            </a:r>
            <a:r>
              <a:rPr lang="zh-CN" altLang="en-US" sz="36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集合的状态压缩</a:t>
            </a:r>
            <a:endParaRPr lang="zh-CN" altLang="en-US" sz="3600" dirty="0"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S			011101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01</a:t>
                </a:r>
                <a:r>
                  <a:rPr lang="en-US" altLang="zh-CN" sz="2400" dirty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400" dirty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</a:br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T[</a:t>
                </a:r>
                <a:r>
                  <a:rPr lang="en-US" altLang="zh-CN" sz="2400" dirty="0" err="1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]		01010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1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00</a:t>
                </a:r>
                <a:r>
                  <a:rPr lang="en-US" altLang="zh-CN" sz="2400" dirty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/>
                </a:r>
                <a:br>
                  <a:rPr lang="en-US" altLang="zh-CN" sz="2400" dirty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</a:br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T[i+1]		01010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001</a:t>
                </a:r>
              </a:p>
              <a:p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T[</a:t>
                </a:r>
                <a:r>
                  <a:rPr lang="en-US" altLang="zh-CN" sz="2400" dirty="0" err="1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]-1		01010011</a:t>
                </a:r>
              </a:p>
              <a:p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S&amp;T[</a:t>
                </a:r>
                <a:r>
                  <a:rPr lang="en-US" altLang="zh-CN" sz="2400" dirty="0" err="1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]-1		01010001</a:t>
                </a:r>
              </a:p>
              <a:p>
                <a:r>
                  <a:rPr lang="zh-CN" altLang="en-US" sz="2400" dirty="0" smtClean="0">
                    <a:ea typeface="黑体" pitchFamily="49" charset="-122"/>
                  </a:rPr>
                  <a:t>递</a:t>
                </a:r>
                <a:r>
                  <a:rPr lang="zh-CN" altLang="en-US" sz="2400" dirty="0">
                    <a:ea typeface="黑体" pitchFamily="49" charset="-122"/>
                  </a:rPr>
                  <a:t>推式</a:t>
                </a:r>
                <a:r>
                  <a:rPr lang="zh-CN" altLang="en-US" sz="2400" dirty="0" smtClean="0">
                    <a:ea typeface="黑体" pitchFamily="49" charset="-122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  <m:t>+1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黑体" pitchFamily="49" charset="-122"/>
                      </a:rPr>
                      <m:t>&amp;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dirty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400" dirty="0">
                    <a:latin typeface="黑体" pitchFamily="49" charset="-122"/>
                    <a:ea typeface="黑体" pitchFamily="49" charset="-122"/>
                  </a:rPr>
                  <a:t>边界情况：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黑体" pitchFamily="49" charset="-122"/>
                    <a:ea typeface="黑体" pitchFamily="49" charset="-122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itchFamily="49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黑体" pitchFamily="49" charset="-122"/>
                    <a:ea typeface="黑体" pitchFamily="49" charset="-122"/>
                  </a:rPr>
                  <a:t>时结束。</a:t>
                </a:r>
                <a:endParaRPr lang="en-US" altLang="zh-CN" sz="2400" dirty="0"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en-US" altLang="zh-CN" sz="2400" dirty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for(T = S; T!=0; T = S &amp; T - 1) 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...</a:t>
                </a:r>
                <a:b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</a:br>
                <a:r>
                  <a:rPr lang="zh-CN" altLang="en-US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这样写忽略了空集。</a:t>
                </a:r>
                <a:endParaRPr lang="en-US" altLang="zh-CN" sz="2400" dirty="0" smtClean="0">
                  <a:latin typeface="Courier New" panose="02070309020205020404" pitchFamily="49" charset="0"/>
                  <a:ea typeface="黑体" pitchFamily="49" charset="-122"/>
                  <a:cs typeface="Courier New" panose="02070309020205020404" pitchFamily="49" charset="0"/>
                </a:endParaRPr>
              </a:p>
              <a:p>
                <a:r>
                  <a:rPr lang="zh-CN" altLang="en-US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事实上，实际问题中一般都需要跳过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T=0</a:t>
                </a:r>
                <a:r>
                  <a:rPr lang="zh-CN" altLang="en-US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和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T=S</a:t>
                </a:r>
                <a:b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</a:br>
                <a:r>
                  <a:rPr lang="en-US" altLang="zh-CN" sz="2400" dirty="0" smtClean="0">
                    <a:latin typeface="Courier New" panose="02070309020205020404" pitchFamily="49" charset="0"/>
                    <a:ea typeface="黑体" pitchFamily="49" charset="-122"/>
                    <a:cs typeface="Courier New" panose="02070309020205020404" pitchFamily="49" charset="0"/>
                  </a:rPr>
                  <a:t>for(T = S &amp; S – 1; T!=0; T = S &amp; T - 1) ...</a:t>
                </a:r>
              </a:p>
              <a:p>
                <a:endParaRPr lang="en-US" altLang="zh-CN" sz="2400" dirty="0">
                  <a:latin typeface="Courier New" panose="02070309020205020404" pitchFamily="49" charset="0"/>
                  <a:ea typeface="黑体" pitchFamily="49" charset="-122"/>
                  <a:cs typeface="Courier New" panose="02070309020205020404" pitchFamily="49" charset="0"/>
                </a:endParaRP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963" r="-2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6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>
                <a:latin typeface="Cambria Math" panose="02040503050406030204" pitchFamily="18" charset="0"/>
                <a:ea typeface="黑体" panose="02010609060101010101" pitchFamily="49" charset="-122"/>
              </a:rPr>
              <a:t>集合的状态</a:t>
            </a:r>
            <a:r>
              <a:rPr lang="zh-CN" altLang="en-US" sz="36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压缩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来看一道水题：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个节点的无向图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是偶数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条边把节点两两配对，使得选边的总权值最小。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状态定义为已经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使用的过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的节点的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。每次找出两个不在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中的节点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𝑢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，进行状态转移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zh-CN" altLang="en-US" sz="2400" i="1">
                            <a:latin typeface="Cambria Math"/>
                            <a:ea typeface="黑体" panose="02010609060101010101" pitchFamily="49" charset="-122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zh-CN" altLang="en-US" sz="2400" i="1">
                        <a:latin typeface="Cambria Math"/>
                        <a:ea typeface="黑体" panose="02010609060101010101" pitchFamily="49" charset="-122"/>
                      </a:rPr>
                      <m:t>←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转移时，可以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是某个特定节点，例如不在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集合当中的编号最小的节点，枚举剩下的所有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时间复杂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。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（这个问题有多项式复杂度的算法，我不管）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963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3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>
                <a:latin typeface="Cambria Math" panose="02040503050406030204" pitchFamily="18" charset="0"/>
                <a:ea typeface="黑体" panose="02010609060101010101" pitchFamily="49" charset="-122"/>
              </a:rPr>
              <a:t>集合的状态</a:t>
            </a:r>
            <a:r>
              <a:rPr lang="zh-CN" altLang="en-US" sz="36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压缩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节点编号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0~N-1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，边权存在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w[][]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数组里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for(S=0;S&lt;1&lt;&lt;N;S++)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f[S]=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inf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               //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赋初值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f[0]=0;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for(S=0;S&lt;(1&lt;&lt;N)-1;S++)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if(f[S]==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inf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continue;           //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这种情况只会在集合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包含奇数个节点的时候出现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for(u=0;S&gt;&gt;u&amp;1;u++);    //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找编号最小的没用过的点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for(v=u+1;v&lt;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N;v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++)      //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枚举与它配对的点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if(S&gt;&gt;v&amp;1)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continue;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if(f[S|1&lt;&lt;u|1&lt;&lt;v]&gt;f[S]+w[u][v])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f[S|1&lt;&lt;u|1&lt;&lt;v]=f[S]+w[u][v];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答案是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f[(1&lt;&lt;N)-1]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/* 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这代码如果有问题，我一概不负责！ 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02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>
                <a:latin typeface="Cambria Math" panose="02040503050406030204" pitchFamily="18" charset="0"/>
                <a:ea typeface="黑体" panose="02010609060101010101" pitchFamily="49" charset="-122"/>
              </a:rPr>
              <a:t>集合的状态</a:t>
            </a:r>
            <a:r>
              <a:rPr lang="zh-CN" altLang="en-US" sz="36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压缩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再来看一道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水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题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ea typeface="黑体" panose="02010609060101010101" pitchFamily="49" charset="-122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个节点的一个简单有向图，找出最短的哈密顿回路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！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哈密顿回路要经过每个点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，不妨转化为从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点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出发最后回到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点的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路。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状态：需要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已经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走过的节点的集合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，走过这个集合的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点并停在了节点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𝑢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𝑢</m:t>
                        </m:r>
                        <m:r>
                          <a:rPr lang="zh-CN" altLang="en-US" sz="2400" i="1">
                            <a:latin typeface="Cambria Math"/>
                            <a:ea typeface="黑体" panose="02010609060101010101" pitchFamily="49" charset="-122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枚举下一个点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𝑣</m:t>
                    </m:r>
                    <m:r>
                      <a:rPr lang="zh-CN" altLang="en-US" sz="2400" i="1">
                        <a:latin typeface="Cambria Math"/>
                        <a:ea typeface="黑体" panose="02010609060101010101" pitchFamily="49" charset="-122"/>
                      </a:rPr>
                      <m:t>∉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进行状态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转移：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zh-CN" altLang="en-US" sz="2400" i="1">
                            <a:latin typeface="Cambria Math"/>
                            <a:ea typeface="黑体" panose="02010609060101010101" pitchFamily="49" charset="-122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{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}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zh-CN" altLang="en-US" sz="2400" i="1">
                        <a:latin typeface="Cambria Math"/>
                        <a:ea typeface="黑体" panose="02010609060101010101" pitchFamily="49" charset="-122"/>
                      </a:rPr>
                      <m:t>←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答案由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枚举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得到。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963" r="-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43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>
                <a:latin typeface="Cambria Math" panose="02040503050406030204" pitchFamily="18" charset="0"/>
                <a:ea typeface="黑体" panose="02010609060101010101" pitchFamily="49" charset="-122"/>
              </a:rPr>
              <a:t>集合的状态</a:t>
            </a:r>
            <a:r>
              <a:rPr lang="zh-CN" altLang="en-US" sz="36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压缩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继续看水题：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个物品，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个容器，每个容器只能装某一个特定的子集，不能多也不能少。每个容器有相应的费用，现在希望把全部物品都装进容器，且使用容器的总费用最少。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可能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很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大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状态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仍然是已经装进容器的集合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，枚举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转移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zh-CN" altLang="en-US" sz="2400" i="1">
                        <a:latin typeface="Cambria Math"/>
                        <a:ea typeface="黑体" panose="02010609060101010101" pitchFamily="49" charset="-122"/>
                      </a:rPr>
                      <m:t>←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需要先把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个容器的信息记录在每个子集上，变成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时间复杂度就是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𝑚𝑛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（这个问题用跳舞链做精确覆盖会跑得非常快，我不管）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9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21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>
                <a:latin typeface="Cambria Math" panose="02040503050406030204" pitchFamily="18" charset="0"/>
                <a:ea typeface="黑体" panose="02010609060101010101" pitchFamily="49" charset="-122"/>
              </a:rPr>
              <a:t>集合的</a:t>
            </a:r>
            <a:r>
              <a:rPr lang="zh-CN" altLang="en-US" sz="36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状态压缩 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看一道不是那么水的题：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×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网格上有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个目标格子，其他格子有各自的费用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，任务是选一些其他格子，把所有目标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格子连通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，总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费用最小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状态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表示连通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里的目标格子，且与坐标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的格子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连通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，花费的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最小总费用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可以在相邻坐标的同一集合上转移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zh-CN" altLang="en-US" sz="2400" i="1">
                        <a:latin typeface="Cambria Math"/>
                        <a:ea typeface="黑体" panose="02010609060101010101" pitchFamily="49" charset="-122"/>
                      </a:rPr>
                      <m:t>←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𝑑𝑥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𝑑𝑦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𝑤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可以在同一个坐标处合并两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集合：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zh-CN" altLang="en-US" sz="2400" i="1">
                        <a:latin typeface="Cambria Math"/>
                        <a:ea typeface="黑体" panose="02010609060101010101" pitchFamily="49" charset="-122"/>
                      </a:rPr>
                      <m:t>←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𝑤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𝑋𝑌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3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𝑁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𝑋𝑌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963" r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5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优先级关系，坑点，常用操作。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用整数表示集合。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枚举子集的方法。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合理设定状态，除了集合，还加入额外信息。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完备的状态转移关系。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NKOJ 1905</a:t>
            </a:r>
          </a:p>
          <a:p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NKOJ 2760</a:t>
            </a:r>
          </a:p>
          <a:p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NKOJ 3009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1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变进制数状态压缩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十进制数：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二进制数：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进制数：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+…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每一位的数值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范围都是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低的所有位都取到最大值时，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下一个整数是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，需要由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0,0,…,0,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算出，给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乘上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可以满足需求。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86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1.</a:t>
            </a:r>
            <a:r>
              <a:rPr lang="zh-CN" altLang="en-US" sz="3600" dirty="0" smtClean="0">
                <a:latin typeface="Cambria Math" pitchFamily="18" charset="0"/>
                <a:ea typeface="黑体" pitchFamily="49" charset="-122"/>
              </a:rPr>
              <a:t>位运算</a:t>
            </a:r>
            <a:endParaRPr lang="zh-CN" altLang="en-US" sz="3600" dirty="0">
              <a:latin typeface="Cambria Math" pitchFamily="18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右移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运算与负数：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short a=-65536;	// </a:t>
            </a:r>
            <a:r>
              <a:rPr lang="en-US" altLang="zh-CN" sz="2400" u="sng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1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000 0000 0000 0000</a:t>
            </a:r>
            <a:endParaRPr lang="en-US" altLang="zh-CN" sz="2400" dirty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a=a&gt;&gt;4;			// </a:t>
            </a:r>
            <a:r>
              <a:rPr lang="en-US" altLang="zh-CN" sz="2400" u="sng" dirty="0" smtClean="0">
                <a:solidFill>
                  <a:srgbClr val="FF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49" charset="0"/>
                <a:ea typeface="黑体" pitchFamily="49" charset="-122"/>
                <a:cs typeface="Courier New" pitchFamily="49" charset="0"/>
              </a:rPr>
              <a:t>111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 1000 0000 0000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原本符号位的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1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右移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4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位，左边的空缺位用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1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填补。</a:t>
            </a:r>
            <a:endParaRPr lang="en-US" altLang="zh-CN" sz="2400" dirty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负数的左移运算、正数的移位运算、无符号类型的移位运算，都是用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0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填补，唯独负数右移是个坑。</a:t>
            </a:r>
            <a:endParaRPr lang="en-US" altLang="zh-CN" sz="2400" dirty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浮点数没有位运算。</a:t>
            </a:r>
            <a:endParaRPr lang="en-US" altLang="zh-CN" sz="2400" dirty="0" smtClean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endParaRPr lang="zh-CN" altLang="en-US" sz="2400" dirty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变进制数状态压缩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如果每一位的范围不相同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/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变进制数</a:t>
                </a:r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+…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也需要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刚好是比它低的位都取最大值时的数。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400" b="0" i="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i="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…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3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变进制数状态压缩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位变进制数，第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进制，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其实就是数组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𝐾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与整数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的一一对应。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可以用来状态压缩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由原状态计算压缩状态：</a:t>
                </a:r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+…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有压缩状态计算原状态：</a:t>
                </a:r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%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%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1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5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9.</a:t>
            </a:r>
            <a:r>
              <a:rPr lang="zh-CN" altLang="en-US" sz="3600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变进制数状态压缩  例题 </a:t>
            </a:r>
            <a:endParaRPr lang="zh-CN" altLang="en-US" sz="3600" dirty="0"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来看一道题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NKOJ 1633</a:t>
            </a:r>
          </a:p>
          <a:p>
            <a:endParaRPr lang="en-US" altLang="zh-CN" sz="24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没有什么其他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技巧，直接变进制数状态压缩就行。</a:t>
            </a:r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NKOJ 1903</a:t>
            </a:r>
          </a:p>
          <a:p>
            <a:endParaRPr lang="en-US" altLang="zh-CN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5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高维前缀和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有时候我们会遇到这样的问题：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对于每个集合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=0,1,…,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个已知</a:t>
                </a:r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信息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现在需要对每个集合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，计算一个新的信息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，它是由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的所有子集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的信息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累加</a:t>
                </a:r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取最值得到。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对单个集合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，可以直接枚举子集。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但如果是计算每个集合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值呢？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枚举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，单独计算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，时间复杂度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是否可以更快？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0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高维前缀和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的一些子集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之和</a:t>
                </a:r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最值，这些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满足：</a:t>
                </a:r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的元素，可能在或不在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中；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的元素，必须在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中。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例如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S=01101101</a:t>
                </a:r>
              </a:p>
              <a:p>
                <a:r>
                  <a:rPr lang="en-US" altLang="zh-CN" sz="2400" dirty="0" err="1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=-1</a:t>
                </a:r>
                <a:r>
                  <a:rPr lang="zh-CN" altLang="en-US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时，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T</a:t>
                </a:r>
                <a:r>
                  <a:rPr lang="zh-CN" altLang="en-US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只有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01101101</a:t>
                </a:r>
                <a:r>
                  <a:rPr lang="zh-CN" altLang="en-US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；</a:t>
                </a:r>
                <a:endParaRPr lang="en-US" altLang="zh-CN" sz="2400" dirty="0" smtClean="0">
                  <a:latin typeface="Courier New" panose="02070309020205020404" pitchFamily="49" charset="0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:r>
                  <a:rPr lang="en-US" altLang="zh-CN" sz="2400" b="0" dirty="0" err="1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=0</a:t>
                </a:r>
                <a:r>
                  <a:rPr lang="zh-CN" altLang="en-US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时，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T</a:t>
                </a:r>
                <a:r>
                  <a:rPr lang="zh-CN" altLang="en-US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有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0110110</a:t>
                </a:r>
                <a:r>
                  <a:rPr lang="en-US" altLang="zh-CN" sz="2400" b="0" u="sng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</a:t>
                </a:r>
                <a:r>
                  <a:rPr lang="zh-CN" altLang="en-US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和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0110110</a:t>
                </a:r>
                <a:r>
                  <a:rPr lang="en-US" altLang="zh-CN" sz="2400" u="sng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1</a:t>
                </a:r>
                <a:r>
                  <a:rPr lang="zh-CN" altLang="en-US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；</a:t>
                </a:r>
                <a:endParaRPr lang="en-US" altLang="zh-CN" sz="2400" dirty="0" smtClean="0">
                  <a:latin typeface="Courier New" panose="02070309020205020404" pitchFamily="49" charset="0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:r>
                  <a:rPr lang="en-US" altLang="zh-CN" sz="2400" dirty="0" err="1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=1</a:t>
                </a:r>
                <a:r>
                  <a:rPr lang="zh-CN" altLang="en-US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时与</a:t>
                </a:r>
                <a:r>
                  <a:rPr lang="en-US" altLang="zh-CN" sz="2400" dirty="0" err="1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=0</a:t>
                </a:r>
                <a:r>
                  <a:rPr lang="zh-CN" altLang="en-US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相同；</a:t>
                </a:r>
                <a:endParaRPr lang="en-US" altLang="zh-CN" sz="2400" dirty="0" smtClean="0">
                  <a:latin typeface="Courier New" panose="02070309020205020404" pitchFamily="49" charset="0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:r>
                  <a:rPr lang="en-US" altLang="zh-CN" sz="2400" b="0" dirty="0" err="1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=2</a:t>
                </a:r>
                <a:r>
                  <a:rPr lang="zh-CN" altLang="en-US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时，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T</a:t>
                </a:r>
                <a:r>
                  <a:rPr lang="zh-CN" altLang="en-US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有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01101</a:t>
                </a:r>
                <a:r>
                  <a:rPr lang="en-US" altLang="zh-CN" sz="2400" b="0" u="sng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</a:t>
                </a:r>
                <a:r>
                  <a:rPr lang="en-US" altLang="zh-CN" sz="2400" b="0" u="sng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, 01101</a:t>
                </a:r>
                <a:r>
                  <a:rPr lang="en-US" altLang="zh-CN" sz="2400" b="0" u="sng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</a:t>
                </a:r>
                <a:r>
                  <a:rPr lang="en-US" altLang="zh-CN" sz="2400" b="0" u="sng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1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, 01101</a:t>
                </a:r>
                <a:r>
                  <a:rPr lang="en-US" altLang="zh-CN" sz="2400" b="0" u="sng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1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</a:t>
                </a:r>
                <a:r>
                  <a:rPr lang="en-US" altLang="zh-CN" sz="2400" b="0" u="sng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, 01101</a:t>
                </a:r>
                <a:r>
                  <a:rPr lang="en-US" altLang="zh-CN" sz="2400" b="0" u="sng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1</a:t>
                </a:r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0</a:t>
                </a:r>
                <a:r>
                  <a:rPr lang="en-US" altLang="zh-CN" sz="2400" b="0" u="sng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1</a:t>
                </a:r>
                <a:r>
                  <a:rPr lang="zh-CN" altLang="en-US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四个</a:t>
                </a:r>
                <a:r>
                  <a:rPr lang="zh-CN" altLang="en-US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。</a:t>
                </a:r>
                <a:endParaRPr lang="en-US" altLang="zh-CN" sz="2400" dirty="0" smtClean="0">
                  <a:latin typeface="Courier New" panose="02070309020205020404" pitchFamily="49" charset="0"/>
                  <a:ea typeface="黑体" panose="02010609060101010101" pitchFamily="49" charset="-122"/>
                  <a:cs typeface="Courier New" panose="02070309020205020404" pitchFamily="49" charset="0"/>
                </a:endParaRPr>
              </a:p>
              <a:p>
                <a:r>
                  <a:rPr lang="en-US" altLang="zh-CN" sz="2400" b="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...</a:t>
                </a:r>
              </a:p>
              <a:p>
                <a:r>
                  <a:rPr lang="en-US" altLang="zh-CN" sz="2400" dirty="0" err="1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=6</a:t>
                </a:r>
                <a:r>
                  <a:rPr lang="zh-CN" altLang="en-US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时，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T</a:t>
                </a:r>
                <a:r>
                  <a:rPr lang="zh-CN" altLang="en-US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取遍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S</a:t>
                </a:r>
                <a:r>
                  <a:rPr lang="zh-CN" altLang="en-US" sz="2400" dirty="0" smtClean="0"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的所有子集。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1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高维前缀和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Cambria Math" panose="02040503050406030204" pitchFamily="18" charset="0"/>
                    <a:ea typeface="黑体" panose="02010609060101010101" pitchFamily="49" charset="-122"/>
                  </a:rPr>
                  <a:t>。</a:t>
                </a:r>
                <a:endParaRPr lang="en-US" altLang="zh-CN" sz="2400" b="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r>
                  <a:rPr lang="zh-CN" altLang="en-US" sz="2400" b="0" dirty="0" smtClean="0">
                    <a:ea typeface="黑体" panose="02010609060101010101" pitchFamily="49" charset="-122"/>
                  </a:rPr>
                  <a:t>否则，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中包含的子集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增加的都满足：</a:t>
                </a:r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的元素，可能在或不在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元素不在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中；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的元素，必须在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这些恰好是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包含的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于是得到递归关系：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∉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递推时间复杂度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代码实现中，数组不需要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的一维，空间复杂度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1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7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高维前缀和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直接在原地进行</a:t>
            </a:r>
            <a:endParaRPr lang="en-US" altLang="zh-CN" sz="1400" dirty="0" smtClean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for(</a:t>
            </a:r>
            <a:r>
              <a:rPr lang="en-US" altLang="zh-CN" sz="1400" dirty="0" err="1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=0;i&lt;</a:t>
            </a:r>
            <a:r>
              <a:rPr lang="en-US" altLang="zh-CN" sz="1400" dirty="0" err="1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n;i</a:t>
            </a: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for(S=0;S&lt;(1&lt;&lt;n);S++)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if(S&gt;&gt;i&amp;1)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f[S]+=f[S^1&lt;&lt;</a:t>
            </a:r>
            <a:r>
              <a:rPr lang="en-US" altLang="zh-CN" sz="1400" dirty="0" err="1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];</a:t>
            </a: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/* </a:t>
            </a:r>
            <a:r>
              <a:rPr lang="zh-CN" altLang="en-US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这代码如果有问题，我一概不负责！ </a:t>
            </a:r>
            <a:r>
              <a:rPr lang="en-US" altLang="zh-CN" sz="1400" dirty="0" smtClean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3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11.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高维前缀和 例题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随便来看一道题：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NKOJ 1502</a:t>
                </a:r>
              </a:p>
              <a:p>
                <a:endParaRPr lang="en-US" altLang="zh-CN" sz="24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是装有集合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的盒子数量；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装了集合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的子集的盒子数量；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是选了一些盒子，装有集合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的子集的方案数；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是选了一些盒子，装有集合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的方案数。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高维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前缀和</m:t>
                        </m:r>
                      </m:e>
                    </m:groupCh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brk m:alnAt="2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𝑆</m:t>
                                </m:r>
                              </m:e>
                            </m:d>
                          </m:sup>
                        </m:sSup>
                      </m:e>
                    </m:groupCh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逆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高维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前缀和</m:t>
                        </m:r>
                      </m:e>
                    </m:groupCh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时间复杂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963" t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1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73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2.</a:t>
            </a:r>
            <a:r>
              <a:rPr lang="zh-CN" altLang="en-US" sz="3600" dirty="0" smtClean="0">
                <a:latin typeface="Cambria Math" pitchFamily="18" charset="0"/>
                <a:ea typeface="黑体" pitchFamily="49" charset="-122"/>
                <a:cs typeface="Courier New" pitchFamily="49" charset="0"/>
              </a:rPr>
              <a:t>运算符的优先级</a:t>
            </a:r>
            <a:endParaRPr lang="zh-CN" altLang="en-US" sz="3600" dirty="0">
              <a:latin typeface="Cambria Math" pitchFamily="18" charset="0"/>
              <a:ea typeface="黑体" pitchFamily="49" charset="-122"/>
              <a:cs typeface="Courier New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ambria Math" pitchFamily="18" charset="0"/>
                <a:ea typeface="黑体" pitchFamily="49" charset="-122"/>
                <a:cs typeface="Courier New" pitchFamily="49" charset="0"/>
              </a:rPr>
              <a:t>在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cs typeface="Courier New" pitchFamily="49" charset="0"/>
              </a:rPr>
              <a:t>C++</a:t>
            </a:r>
            <a:r>
              <a:rPr lang="zh-CN" altLang="en-US" sz="2400" dirty="0" smtClean="0">
                <a:latin typeface="Cambria Math" pitchFamily="18" charset="0"/>
                <a:ea typeface="黑体" pitchFamily="49" charset="-122"/>
                <a:cs typeface="Courier New" pitchFamily="49" charset="0"/>
              </a:rPr>
              <a:t>中，位运算的优先级比较坑爹。</a:t>
            </a:r>
            <a:endParaRPr lang="en-US" altLang="zh-CN" sz="2400" dirty="0" smtClean="0">
              <a:latin typeface="Cambria Math" pitchFamily="18" charset="0"/>
              <a:ea typeface="黑体" pitchFamily="49" charset="-122"/>
              <a:cs typeface="Courier New" pitchFamily="49" charset="0"/>
            </a:endParaRPr>
          </a:p>
          <a:p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~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	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比乘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(*)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、除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(/)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、取模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(%)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的优先级高。</a:t>
            </a:r>
            <a:endParaRPr lang="en-US" altLang="zh-CN" sz="16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&lt;&lt;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、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&gt;&gt;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	</a:t>
            </a:r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比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比较运算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(&lt;,&gt;,&lt;=,&gt;=,==,!=)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优先级高，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		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比加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(+)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、减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(-)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优先级低。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&amp;,^,|:	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这三个是优先级由高到低，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		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比比较运算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(&lt;,&gt;,&lt;=,&gt;=,==,!=)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优先级低，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		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比逻辑运算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(&amp;&amp;,||)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优先级高。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比如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if(5 &gt;&gt; 1 &amp; 1 == 0)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，程序会先计算</a:t>
            </a:r>
            <a: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5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 &gt;&gt; 1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1 == 0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，得到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2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false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，然后把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false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强制转换为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0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，在计算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2 &amp; 0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，得到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0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，也就是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false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。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改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成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if((5 &gt;&gt; 1 &amp; 1) == 0)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，就会按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5 &gt;&gt; 1 = 2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2 &amp; 1 = 0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0 == 0 = true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来计算。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8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latin typeface="Cambria Math" pitchFamily="18" charset="0"/>
                <a:ea typeface="Cambria Math" pitchFamily="18" charset="0"/>
              </a:rPr>
              <a:t>2.</a:t>
            </a:r>
            <a:r>
              <a:rPr lang="zh-CN" altLang="en-US" sz="3600" dirty="0">
                <a:latin typeface="Cambria Math" pitchFamily="18" charset="0"/>
                <a:ea typeface="黑体" pitchFamily="49" charset="-122"/>
              </a:rPr>
              <a:t>运算符</a:t>
            </a:r>
            <a:r>
              <a:rPr lang="zh-CN" altLang="en-US" sz="3600" dirty="0" smtClean="0">
                <a:latin typeface="Cambria Math" pitchFamily="18" charset="0"/>
                <a:ea typeface="黑体" pitchFamily="49" charset="-122"/>
              </a:rPr>
              <a:t>的优先级</a:t>
            </a:r>
            <a:endParaRPr lang="zh-CN" altLang="en-US" sz="3600" dirty="0">
              <a:latin typeface="Cambria Math" pitchFamily="18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Cambria Math" pitchFamily="18" charset="0"/>
                <a:ea typeface="黑体" pitchFamily="49" charset="-122"/>
              </a:rPr>
              <a:t>坑爹的优先级，如何记住？</a:t>
            </a:r>
            <a:endParaRPr lang="en-US" altLang="zh-CN" sz="2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zh-CN" altLang="en-US" sz="2400" dirty="0" smtClean="0">
                <a:latin typeface="Cambria Math" pitchFamily="18" charset="0"/>
                <a:ea typeface="黑体" pitchFamily="49" charset="-122"/>
              </a:rPr>
              <a:t>可以把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C++</a:t>
            </a:r>
            <a:r>
              <a:rPr lang="zh-CN" altLang="en-US" sz="2400" dirty="0" smtClean="0">
                <a:latin typeface="Cambria Math" pitchFamily="18" charset="0"/>
                <a:ea typeface="黑体" pitchFamily="49" charset="-122"/>
              </a:rPr>
              <a:t>中的运算符分成</a:t>
            </a:r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优先级依次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降低</a:t>
            </a:r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的</a:t>
            </a:r>
            <a:r>
              <a:rPr lang="zh-CN" altLang="en-US" sz="2400" dirty="0" smtClean="0">
                <a:latin typeface="Cambria Math" pitchFamily="18" charset="0"/>
                <a:ea typeface="黑体" pitchFamily="49" charset="-122"/>
              </a:rPr>
              <a:t>几大类：</a:t>
            </a:r>
            <a:r>
              <a:rPr lang="en-US" altLang="zh-CN" sz="2400" dirty="0">
                <a:latin typeface="Cambria Math" pitchFamily="18" charset="0"/>
                <a:ea typeface="黑体" pitchFamily="49" charset="-122"/>
              </a:rPr>
              <a:t/>
            </a:r>
            <a:br>
              <a:rPr lang="en-US" altLang="zh-CN" sz="2400" dirty="0">
                <a:latin typeface="Cambria Math" pitchFamily="18" charset="0"/>
                <a:ea typeface="黑体" pitchFamily="49" charset="-122"/>
              </a:rPr>
            </a:br>
            <a:r>
              <a:rPr lang="zh-CN" altLang="en-US" sz="2400" dirty="0" smtClean="0">
                <a:latin typeface="Cambria Math" pitchFamily="18" charset="0"/>
                <a:ea typeface="黑体" pitchFamily="49" charset="-122"/>
              </a:rPr>
              <a:t>单目运算符</a:t>
            </a:r>
            <a:r>
              <a:rPr lang="en-US" altLang="zh-CN" sz="2400" dirty="0" smtClean="0">
                <a:latin typeface="Cambria Math" pitchFamily="18" charset="0"/>
                <a:ea typeface="黑体" pitchFamily="49" charset="-122"/>
              </a:rPr>
              <a:t/>
            </a:r>
            <a:br>
              <a:rPr lang="en-US" altLang="zh-CN" sz="2400" dirty="0" smtClean="0">
                <a:latin typeface="Cambria Math" pitchFamily="18" charset="0"/>
                <a:ea typeface="黑体" pitchFamily="49" charset="-122"/>
              </a:rPr>
            </a:br>
            <a:r>
              <a:rPr lang="zh-CN" altLang="en-US" sz="2400" dirty="0" smtClean="0">
                <a:latin typeface="Cambria Math" pitchFamily="18" charset="0"/>
                <a:ea typeface="黑体" pitchFamily="49" charset="-122"/>
              </a:rPr>
              <a:t>双目运算符</a:t>
            </a:r>
            <a:r>
              <a:rPr lang="en-US" altLang="zh-CN" sz="2400" dirty="0">
                <a:latin typeface="Cambria Math" pitchFamily="18" charset="0"/>
                <a:ea typeface="黑体" pitchFamily="49" charset="-122"/>
              </a:rPr>
              <a:t/>
            </a:r>
            <a:br>
              <a:rPr lang="en-US" altLang="zh-CN" sz="2400" dirty="0">
                <a:latin typeface="Cambria Math" pitchFamily="18" charset="0"/>
                <a:ea typeface="黑体" pitchFamily="49" charset="-122"/>
              </a:rPr>
            </a:br>
            <a:r>
              <a:rPr lang="zh-CN" altLang="en-US" sz="2400" dirty="0" smtClean="0">
                <a:latin typeface="Cambria Math" pitchFamily="18" charset="0"/>
                <a:ea typeface="黑体" pitchFamily="49" charset="-122"/>
              </a:rPr>
              <a:t>三目运算符</a:t>
            </a:r>
            <a:r>
              <a:rPr lang="en-US" altLang="zh-CN" sz="2400" dirty="0" smtClean="0">
                <a:latin typeface="Cambria Math" pitchFamily="18" charset="0"/>
                <a:ea typeface="黑体" pitchFamily="49" charset="-122"/>
              </a:rPr>
              <a:t/>
            </a:r>
            <a:br>
              <a:rPr lang="en-US" altLang="zh-CN" sz="2400" dirty="0" smtClean="0">
                <a:latin typeface="Cambria Math" pitchFamily="18" charset="0"/>
                <a:ea typeface="黑体" pitchFamily="49" charset="-122"/>
              </a:rPr>
            </a:br>
            <a:r>
              <a:rPr lang="zh-CN" altLang="en-US" sz="2400" dirty="0" smtClean="0">
                <a:latin typeface="Cambria Math" pitchFamily="18" charset="0"/>
                <a:ea typeface="黑体" pitchFamily="49" charset="-122"/>
              </a:rPr>
              <a:t>赋值运算符</a:t>
            </a:r>
            <a:endParaRPr lang="en-US" altLang="zh-CN" sz="2400" dirty="0" smtClean="0">
              <a:latin typeface="Cambria Math" pitchFamily="18" charset="0"/>
              <a:ea typeface="黑体" pitchFamily="49" charset="-122"/>
            </a:endParaRP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小括号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()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用来调整优先级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例如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a=(</a:t>
            </a: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b+c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)*(</a:t>
            </a: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d&amp;e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)</a:t>
            </a:r>
            <a:endParaRPr lang="en-US" altLang="zh-CN" sz="2400" i="1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逗号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,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用来代替分号压缩代码长度，减少大括号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{}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的使用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例如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if(a){b++;c=2;}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变成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if(a)b++,c=2;</a:t>
            </a:r>
          </a:p>
          <a:p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7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sz="3600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.</a:t>
            </a:r>
            <a:r>
              <a:rPr lang="zh-CN" altLang="en-US" sz="3600" dirty="0">
                <a:solidFill>
                  <a:prstClr val="black"/>
                </a:solidFill>
                <a:latin typeface="Cambria Math" pitchFamily="18" charset="0"/>
                <a:ea typeface="黑体" pitchFamily="49" charset="-122"/>
              </a:rPr>
              <a:t>运算符</a:t>
            </a:r>
            <a:r>
              <a:rPr lang="zh-CN" altLang="en-US" sz="3600" dirty="0" smtClean="0">
                <a:solidFill>
                  <a:prstClr val="black"/>
                </a:solidFill>
                <a:latin typeface="Cambria Math" pitchFamily="18" charset="0"/>
                <a:ea typeface="黑体" pitchFamily="49" charset="-122"/>
              </a:rPr>
              <a:t>的</a:t>
            </a:r>
            <a:r>
              <a:rPr lang="zh-CN" altLang="en-US" sz="3600" dirty="0">
                <a:solidFill>
                  <a:prstClr val="black"/>
                </a:solidFill>
                <a:latin typeface="Cambria Math" pitchFamily="18" charset="0"/>
                <a:ea typeface="黑体" pitchFamily="49" charset="-122"/>
              </a:rPr>
              <a:t>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单目运算符分前置和后置两种，后置优先级比前置高。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后</a:t>
            </a:r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置单目运算符：</a:t>
            </a:r>
            <a: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a++  a--  </a:t>
            </a:r>
            <a:r>
              <a:rPr lang="en-US" altLang="zh-CN" sz="2400" dirty="0" err="1">
                <a:latin typeface="Courier New" pitchFamily="49" charset="0"/>
                <a:ea typeface="黑体" pitchFamily="49" charset="-122"/>
                <a:cs typeface="Courier New" pitchFamily="49" charset="0"/>
              </a:rPr>
              <a:t>a.x</a:t>
            </a:r>
            <a: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  a-&gt;x  a[x]</a:t>
            </a:r>
          </a:p>
          <a:p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前置单目运算符：</a:t>
            </a:r>
            <a: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++a  --a  -a  ~a  !a  &amp;a  *a  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ea typeface="黑体" pitchFamily="49" charset="-122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)a  (</a:t>
            </a:r>
            <a:r>
              <a:rPr lang="en-US" altLang="zh-CN" sz="2400" dirty="0" err="1">
                <a:latin typeface="Courier New" pitchFamily="49" charset="0"/>
                <a:ea typeface="黑体" pitchFamily="49" charset="-122"/>
                <a:cs typeface="Courier New" pitchFamily="49" charset="0"/>
              </a:rPr>
              <a:t>sizeof</a:t>
            </a:r>
            <a: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)a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有多个同等级的单目运算符时从内向外计算。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例如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int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 a[]={0,1,2,3,4};</a:t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int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* b=a+2;</a:t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int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 c=~++b--[1];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结束时，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数组变成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{0,1,2,4,4}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b</a:t>
            </a:r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指向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a[1]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c=1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。</a:t>
            </a:r>
            <a:endParaRPr lang="zh-CN" altLang="en-US" sz="2400" dirty="0">
              <a:latin typeface="Cambria Math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24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2.</a:t>
            </a:r>
            <a:r>
              <a:rPr lang="zh-CN" altLang="en-US" sz="3600" dirty="0">
                <a:solidFill>
                  <a:prstClr val="black"/>
                </a:solidFill>
                <a:latin typeface="Cambria Math" pitchFamily="18" charset="0"/>
                <a:ea typeface="黑体" pitchFamily="49" charset="-122"/>
              </a:rPr>
              <a:t>运算符的优先级</a:t>
            </a:r>
            <a:endParaRPr lang="zh-CN" altLang="en-US" sz="3600" dirty="0">
              <a:latin typeface="Cambria Math" pitchFamily="18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双目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运算符比较多，优先级从高到底可以如下划分：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乘除模：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a*b  a/b  </a:t>
            </a: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a%b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加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减：</a:t>
            </a: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a+b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  a-b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左右移：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a&lt;&lt;b  a&gt;&gt;b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第一类比较：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a&lt;b  a&gt;b  a&lt;=b  a&gt;=b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第二类比较：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a==b  a!=b</a:t>
            </a:r>
          </a:p>
          <a:p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按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位运算：</a:t>
            </a: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a&amp;b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  </a:t>
            </a: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a^b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  </a:t>
            </a: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a|b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（这三个也由高到低）</a:t>
            </a:r>
            <a:endParaRPr lang="en-US" altLang="zh-CN" sz="2400" dirty="0" smtClean="0"/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逻辑运算：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a&amp;&amp;b  a||b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（这两个也由高到低）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endParaRPr lang="en-US" altLang="zh-CN" sz="2400" dirty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5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2.</a:t>
            </a:r>
            <a:r>
              <a:rPr lang="zh-CN" altLang="en-US" sz="3600" dirty="0">
                <a:solidFill>
                  <a:prstClr val="black"/>
                </a:solidFill>
                <a:latin typeface="Cambria Math" pitchFamily="18" charset="0"/>
                <a:ea typeface="黑体" pitchFamily="49" charset="-122"/>
              </a:rPr>
              <a:t>运算符的优先级</a:t>
            </a:r>
            <a:endParaRPr lang="zh-CN" altLang="en-US" sz="3600" dirty="0">
              <a:latin typeface="Cambria Math" pitchFamily="18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三目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运算符只有一个：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err="1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a?b:c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 (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若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真则</a:t>
            </a:r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执行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b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否则执行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c)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赋值运算符优先级相同，串联时从右到左依次执行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/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a=b</a:t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a+=b  a-=b  a*=b  a/=b  a%=b</a:t>
            </a:r>
            <a:b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</a:b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a&amp;=b  a|=b  a^=b  a&lt;&lt;=b  a&gt;&gt;=b</a:t>
            </a:r>
          </a:p>
          <a:p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endParaRPr lang="en-US" altLang="zh-CN" sz="2400" dirty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2.</a:t>
            </a:r>
            <a:r>
              <a:rPr lang="zh-CN" altLang="en-US" sz="3600" dirty="0">
                <a:solidFill>
                  <a:prstClr val="black"/>
                </a:solidFill>
                <a:latin typeface="Cambria Math" pitchFamily="18" charset="0"/>
                <a:ea typeface="黑体" pitchFamily="49" charset="-122"/>
              </a:rPr>
              <a:t>运算符的优先级</a:t>
            </a:r>
            <a:endParaRPr lang="zh-CN" altLang="en-US" sz="3600" dirty="0">
              <a:latin typeface="Cambria Math" pitchFamily="18" charset="0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以上是运算符，还有一些非运算的符号，不存在优先级。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代码注释，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//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和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/*</a:t>
            </a:r>
            <a:r>
              <a:rPr lang="zh-CN" altLang="en-US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 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*/</a:t>
            </a:r>
            <a:endParaRPr lang="en-US" altLang="zh-CN" sz="2400" dirty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宏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#define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、宏里面的特殊符号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\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、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#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、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##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、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#@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字符串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””</a:t>
            </a:r>
          </a:p>
          <a:p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new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、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delete</a:t>
            </a:r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、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delete[]</a:t>
            </a:r>
          </a:p>
          <a:p>
            <a:r>
              <a:rPr lang="zh-CN" altLang="en-US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模板</a:t>
            </a:r>
            <a:r>
              <a:rPr lang="en-US" altLang="zh-CN" sz="2400" dirty="0" smtClean="0">
                <a:latin typeface="Courier New" pitchFamily="49" charset="0"/>
                <a:ea typeface="黑体" pitchFamily="49" charset="-122"/>
                <a:cs typeface="Courier New" pitchFamily="49" charset="0"/>
              </a:rPr>
              <a:t>template&lt; &gt;</a:t>
            </a:r>
          </a:p>
          <a:p>
            <a:r>
              <a:rPr lang="en-US" altLang="zh-CN" sz="2400" dirty="0">
                <a:latin typeface="Courier New" pitchFamily="49" charset="0"/>
                <a:ea typeface="黑体" pitchFamily="49" charset="-122"/>
                <a:cs typeface="Courier New" pitchFamily="49" charset="0"/>
              </a:rPr>
              <a:t>……</a:t>
            </a:r>
            <a:endParaRPr lang="en-US" altLang="zh-CN" sz="2400" dirty="0" smtClean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endParaRPr lang="en-US" altLang="zh-CN" sz="2400" dirty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  <a:p>
            <a:endParaRPr lang="en-US" altLang="zh-CN" sz="2400" dirty="0">
              <a:latin typeface="Courier New" pitchFamily="49" charset="0"/>
              <a:ea typeface="黑体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1449</Words>
  <Application>Microsoft Office PowerPoint</Application>
  <PresentationFormat>全屏显示(4:3)</PresentationFormat>
  <Paragraphs>301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黑体</vt:lpstr>
      <vt:lpstr>宋体</vt:lpstr>
      <vt:lpstr>Arial</vt:lpstr>
      <vt:lpstr>Calibri</vt:lpstr>
      <vt:lpstr>Cambria Math</vt:lpstr>
      <vt:lpstr>Courier New</vt:lpstr>
      <vt:lpstr>Office 主题</vt:lpstr>
      <vt:lpstr>状态压缩</vt:lpstr>
      <vt:lpstr>1.位运算</vt:lpstr>
      <vt:lpstr>1.位运算</vt:lpstr>
      <vt:lpstr>2.运算符的优先级</vt:lpstr>
      <vt:lpstr>2.运算符的优先级</vt:lpstr>
      <vt:lpstr>2.运算符的优先级</vt:lpstr>
      <vt:lpstr>2.运算符的优先级</vt:lpstr>
      <vt:lpstr>2.运算符的优先级</vt:lpstr>
      <vt:lpstr>2.运算符的优先级</vt:lpstr>
      <vt:lpstr>3.位运算的一些常见操作</vt:lpstr>
      <vt:lpstr>3.位运算的一些常见操作</vt:lpstr>
      <vt:lpstr>4.状态与压缩</vt:lpstr>
      <vt:lpstr>4.状态与压缩</vt:lpstr>
      <vt:lpstr>4.状态与压缩</vt:lpstr>
      <vt:lpstr>4.状态与压缩</vt:lpstr>
      <vt:lpstr>4.状态与压缩</vt:lpstr>
      <vt:lpstr>4.状态与压缩</vt:lpstr>
      <vt:lpstr>4.状态与压缩</vt:lpstr>
      <vt:lpstr>5.集合的状态压缩</vt:lpstr>
      <vt:lpstr>5.集合的状态压缩</vt:lpstr>
      <vt:lpstr>5.集合的状态压缩</vt:lpstr>
      <vt:lpstr>5.集合的状态压缩</vt:lpstr>
      <vt:lpstr>6.集合的状态压缩  例题</vt:lpstr>
      <vt:lpstr>6.集合的状态压缩  例题</vt:lpstr>
      <vt:lpstr>6.集合的状态压缩  例题</vt:lpstr>
      <vt:lpstr>6.集合的状态压缩  例题</vt:lpstr>
      <vt:lpstr>6.集合的状态压缩  例题</vt:lpstr>
      <vt:lpstr>7.小结</vt:lpstr>
      <vt:lpstr>8.变进制数状态压缩</vt:lpstr>
      <vt:lpstr>8.变进制数状态压缩</vt:lpstr>
      <vt:lpstr>8.变进制数状态压缩</vt:lpstr>
      <vt:lpstr>9.变进制数状态压缩  例题 </vt:lpstr>
      <vt:lpstr>10.高维前缀和</vt:lpstr>
      <vt:lpstr>10.高维前缀和</vt:lpstr>
      <vt:lpstr>10.高维前缀和</vt:lpstr>
      <vt:lpstr>10.高维前缀和</vt:lpstr>
      <vt:lpstr>11.高维前缀和 例题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Administrator_nodgd</dc:creator>
  <cp:lastModifiedBy>Windows 用户</cp:lastModifiedBy>
  <cp:revision>81</cp:revision>
  <dcterms:created xsi:type="dcterms:W3CDTF">2017-07-03T15:03:09Z</dcterms:created>
  <dcterms:modified xsi:type="dcterms:W3CDTF">2017-07-06T15:18:07Z</dcterms:modified>
</cp:coreProperties>
</file>