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353" r:id="rId4"/>
    <p:sldId id="354" r:id="rId5"/>
    <p:sldId id="359" r:id="rId6"/>
    <p:sldId id="360" r:id="rId7"/>
    <p:sldId id="362" r:id="rId8"/>
    <p:sldId id="363" r:id="rId9"/>
    <p:sldId id="365" r:id="rId10"/>
    <p:sldId id="366" r:id="rId11"/>
    <p:sldId id="331" r:id="rId12"/>
    <p:sldId id="278" r:id="rId13"/>
    <p:sldId id="334" r:id="rId14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99"/>
    <a:srgbClr val="FFFFCC"/>
    <a:srgbClr val="00FFFF"/>
    <a:srgbClr val="FF0066"/>
    <a:srgbClr val="FF6699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380"/>
        <p:guide pos="3840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457200"/>
            <a:r>
              <a:rPr lang="zh-CN" altLang="en-US"/>
              <a:t>第二级</a:t>
            </a:r>
            <a:endParaRPr lang="zh-CN" altLang="en-US"/>
          </a:p>
          <a:p>
            <a:pPr lvl="2" indent="914400"/>
            <a:r>
              <a:rPr lang="zh-CN" altLang="en-US"/>
              <a:t>第三级</a:t>
            </a:r>
            <a:endParaRPr lang="zh-CN" altLang="en-US"/>
          </a:p>
          <a:p>
            <a:pPr lvl="3" indent="1371600"/>
            <a:r>
              <a:rPr lang="zh-CN" altLang="en-US"/>
              <a:t>第四级</a:t>
            </a:r>
            <a:endParaRPr lang="zh-CN" altLang="en-US"/>
          </a:p>
          <a:p>
            <a:pPr lvl="4" indent="18288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E5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/>
          </p:cNvPicPr>
          <p:nvPr/>
        </p:nvPicPr>
        <p:blipFill>
          <a:blip r:embed="rId2"/>
          <a:srcRect t="9244" b="10210"/>
          <a:stretch>
            <a:fillRect/>
          </a:stretch>
        </p:blipFill>
        <p:spPr>
          <a:xfrm>
            <a:off x="0" y="1092200"/>
            <a:ext cx="12192000" cy="5011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1200" y="2527300"/>
            <a:ext cx="6843600" cy="11087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853689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36800" y="3913200"/>
            <a:ext cx="6861600" cy="6207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769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7B1873A2-D93D-4A0E-B684-E905E95F0B0B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769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769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0EE969A2-5029-44B4-98D3-0CD658CAAE18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199" y="265113"/>
            <a:ext cx="10515601" cy="5995987"/>
          </a:xfrm>
        </p:spPr>
        <p:txBody>
          <a:bodyPr/>
          <a:lstStyle>
            <a:lvl1pPr>
              <a:defRPr sz="2400"/>
            </a:lvl1pPr>
            <a:lvl2pPr marL="257175" indent="-257175"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5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7B1873A2-D93D-4A0E-B684-E905E95F0B0B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0EE969A2-5029-44B4-98D3-0CD658CAAE18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517680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  <a:lvl2pPr marL="0" indent="0">
              <a:buNone/>
              <a:defRPr sz="1500" b="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5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B1873A2-D93D-4A0E-B684-E905E95F0B0B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0EE969A2-5029-44B4-98D3-0CD658CAAE18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E5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H_Title"/>
          <p:cNvSpPr/>
          <p:nvPr/>
        </p:nvSpPr>
        <p:spPr>
          <a:xfrm>
            <a:off x="2567517" y="3024188"/>
            <a:ext cx="8250767" cy="800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0" rIns="0" bIns="0" rtlCol="0" anchor="ctr">
            <a:normAutofit/>
          </a:bodyPr>
          <a:lstStyle/>
          <a:p>
            <a:pPr fontAlgn="base"/>
            <a:endParaRPr lang="zh-CN" altLang="en-US" sz="3200" strike="noStrike" noProof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MH_Others_1"/>
          <p:cNvSpPr/>
          <p:nvPr/>
        </p:nvSpPr>
        <p:spPr>
          <a:xfrm>
            <a:off x="1373717" y="3078163"/>
            <a:ext cx="924984" cy="692150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2400" strike="noStrike" noProof="1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MH_Others_2"/>
          <p:cNvSpPr/>
          <p:nvPr/>
        </p:nvSpPr>
        <p:spPr>
          <a:xfrm>
            <a:off x="2434167" y="3024188"/>
            <a:ext cx="133351" cy="800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base"/>
            <a:endParaRPr lang="zh-CN" altLang="en-US" sz="2400" strike="noStrike" noProof="1">
              <a:solidFill>
                <a:srgbClr val="1C97C2"/>
              </a:solidFill>
            </a:endParaRPr>
          </a:p>
        </p:txBody>
      </p:sp>
      <p:sp>
        <p:nvSpPr>
          <p:cNvPr id="10" name="MH_Number"/>
          <p:cNvSpPr/>
          <p:nvPr/>
        </p:nvSpPr>
        <p:spPr>
          <a:xfrm>
            <a:off x="2660651" y="3225800"/>
            <a:ext cx="495300" cy="531813"/>
          </a:xfrm>
          <a:prstGeom prst="rect">
            <a:avLst/>
          </a:prstGeom>
        </p:spPr>
        <p:txBody>
          <a:bodyPr wrap="square" lIns="0" tIns="0" rIns="0" bIns="0" anchor="ctr" anchorCtr="0">
            <a:normAutofit fontScale="92500" lnSpcReduction="20000"/>
          </a:bodyPr>
          <a:lstStyle/>
          <a:p>
            <a:pPr algn="ctr" fontAlgn="base"/>
            <a:endParaRPr lang="zh-CN" altLang="en-US" sz="4050" strike="noStrike" noProof="1" dirty="0">
              <a:solidFill>
                <a:schemeClr val="accent1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568553" y="3024000"/>
            <a:ext cx="8250036" cy="800666"/>
          </a:xfrm>
        </p:spPr>
        <p:txBody>
          <a:bodyPr lIns="180000" tIns="0" rIns="0" bIns="0" anchor="ctr" anchorCtr="0">
            <a:normAutofit/>
          </a:bodyPr>
          <a:lstStyle>
            <a:lvl1pPr algn="l">
              <a:defRPr sz="2800" b="0">
                <a:solidFill>
                  <a:schemeClr val="accent1"/>
                </a:solidFill>
                <a:effectLst/>
              </a:defRPr>
            </a:lvl1pPr>
          </a:lstStyle>
          <a:p>
            <a:pPr fontAlgn="auto"/>
            <a:r>
              <a:rPr lang="zh-CN" altLang="en-US" strike="noStrike" noProof="1" dirty="0" smtClean="0"/>
              <a:t>此处添加您的标题</a:t>
            </a:r>
            <a:endParaRPr lang="en-US" strike="noStrike" noProof="1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720137" y="4408317"/>
            <a:ext cx="5660929" cy="494755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dirty="0" smtClean="0"/>
              <a:t>单击此处添加您的副标题</a:t>
            </a:r>
            <a:endParaRPr lang="en-US" altLang="zh-CN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769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7B1873A2-D93D-4A0E-B684-E905E95F0B0B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769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769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0EE969A2-5029-44B4-98D3-0CD658CAAE18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838200" y="1244602"/>
            <a:ext cx="5080000" cy="4932363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5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259684" y="1244602"/>
            <a:ext cx="5094116" cy="4932363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5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B1873A2-D93D-4A0E-B684-E905E95F0B0B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0EE969A2-5029-44B4-98D3-0CD658CAAE18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685800" indent="-342900">
              <a:buClrTx/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/>
            </a:lvl3pPr>
            <a:lvl4pPr marL="1314450" indent="-285750">
              <a:buFont typeface="Arial" panose="020B0604020202020204" pitchFamily="34" charset="0"/>
              <a:buChar char="•"/>
              <a:defRPr/>
            </a:lvl4pPr>
            <a:lvl5pPr marL="1657350" indent="-285750">
              <a:buFont typeface="Arial" panose="020B0604020202020204" pitchFamily="34" charset="0"/>
              <a:buChar char="•"/>
              <a:defRPr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685800" indent="-342900">
              <a:buClrTx/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/>
            </a:lvl3pPr>
            <a:lvl4pPr marL="1314450" indent="-285750">
              <a:buFont typeface="Arial" panose="020B0604020202020204" pitchFamily="34" charset="0"/>
              <a:buChar char="•"/>
              <a:defRPr/>
            </a:lvl4pPr>
            <a:lvl5pPr marL="1657350" indent="-285750">
              <a:buFont typeface="Arial" panose="020B0604020202020204" pitchFamily="34" charset="0"/>
              <a:buChar char="•"/>
              <a:defRPr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B1873A2-D93D-4A0E-B684-E905E95F0B0B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0EE969A2-5029-44B4-98D3-0CD658CAAE18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117333" y="2750400"/>
            <a:ext cx="5957333" cy="780200"/>
          </a:xfrm>
        </p:spPr>
        <p:txBody>
          <a:bodyPr lIns="0" tIns="0" rIns="0" bIns="72000">
            <a:noAutofit/>
          </a:bodyPr>
          <a:lstStyle>
            <a:lvl1pPr>
              <a:defRPr sz="28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B1873A2-D93D-4A0E-B684-E905E95F0B0B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0EE969A2-5029-44B4-98D3-0CD658CAAE18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B1873A2-D93D-4A0E-B684-E905E95F0B0B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0EE969A2-5029-44B4-98D3-0CD658CAAE18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E5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838200" y="954088"/>
            <a:ext cx="10515600" cy="0"/>
          </a:xfrm>
          <a:prstGeom prst="line">
            <a:avLst/>
          </a:prstGeom>
          <a:ln>
            <a:solidFill>
              <a:srgbClr val="311A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38200" y="2278063"/>
            <a:ext cx="10515600" cy="0"/>
          </a:xfrm>
          <a:prstGeom prst="line">
            <a:avLst/>
          </a:prstGeom>
          <a:ln>
            <a:solidFill>
              <a:srgbClr val="311A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840000" y="2432795"/>
            <a:ext cx="10513800" cy="3729971"/>
          </a:xfrm>
        </p:spPr>
        <p:txBody>
          <a:bodyPr anchor="ctr" anchorCtr="0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37600" y="1040400"/>
            <a:ext cx="10516800" cy="1170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0" y="166056"/>
            <a:ext cx="10515603" cy="719716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769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7B1873A2-D93D-4A0E-B684-E905E95F0B0B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769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769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base"/>
            <a:fld id="{0EE969A2-5029-44B4-98D3-0CD658CAAE18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0429" y="365124"/>
            <a:ext cx="1182511" cy="584517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01667" cy="5845175"/>
          </a:xfrm>
        </p:spPr>
        <p:txBody>
          <a:bodyPr vert="eaVert"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5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B1873A2-D93D-4A0E-B684-E905E95F0B0B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0EE969A2-5029-44B4-98D3-0CD658CAAE18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1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838200" y="1120775"/>
            <a:ext cx="10515600" cy="517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5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38200" y="166688"/>
            <a:ext cx="10515600" cy="8382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769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fontAlgn="base"/>
            <a:fld id="{7B1873A2-D93D-4A0E-B684-E905E95F0B0B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769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769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fontAlgn="base"/>
            <a:fld id="{0EE969A2-5029-44B4-98D3-0CD658CAAE18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accent1">
              <a:lumMod val="7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1780" indent="-271780" algn="just" defTabSz="51435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accent1"/>
        </a:buClr>
        <a:buSzPct val="80000"/>
        <a:buFont typeface="Webdings" panose="05030102010509060703" pitchFamily="18" charset="2"/>
        <a:buChar char="Ù"/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just" defTabSz="514350" rtl="0" eaLnBrk="1" latinLnBrk="0" hangingPunct="1">
        <a:lnSpc>
          <a:spcPct val="120000"/>
        </a:lnSpc>
        <a:spcBef>
          <a:spcPts val="0"/>
        </a:spcBef>
        <a:spcAft>
          <a:spcPts val="9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None/>
        <a:defRPr sz="15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3588105" y="2240257"/>
            <a:ext cx="5132700" cy="1108700"/>
          </a:xfrm>
          <a:prstGeom prst="rect">
            <a:avLst/>
          </a:prstGeom>
          <a:effectLst>
            <a:glow rad="139700">
              <a:srgbClr val="00AEEF">
                <a:satMod val="175000"/>
                <a:alpha val="40000"/>
              </a:srgbClr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rgbClr val="853689"/>
                </a:solidFill>
                <a:effectLst/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pPr fontAlgn="base"/>
            <a:r>
              <a:rPr lang="en-US" altLang="zh-CN" sz="5400" strike="noStrike" noProof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5400" strike="noStrike" noProof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最大流与构图</a:t>
            </a:r>
            <a:endParaRPr lang="zh-CN" altLang="en-US" sz="5400" strike="noStrike" noProof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170" name="副标题 2"/>
          <p:cNvSpPr>
            <a:spLocks noGrp="1"/>
          </p:cNvSpPr>
          <p:nvPr/>
        </p:nvSpPr>
        <p:spPr>
          <a:xfrm>
            <a:off x="3371850" y="3897313"/>
            <a:ext cx="5689600" cy="7524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algn="ctr">
              <a:lnSpc>
                <a:spcPct val="110000"/>
              </a:lnSpc>
              <a:spcBef>
                <a:spcPts val="900"/>
              </a:spcBef>
              <a:buClr>
                <a:srgbClr val="2CBEBB"/>
              </a:buClr>
              <a:buSzPct val="80000"/>
              <a:buFont typeface="Webdings" panose="05030102010509060703" pitchFamily="18" charset="2"/>
              <a:buNone/>
            </a:pPr>
            <a:r>
              <a:rPr lang="zh-CN" altLang="en-US" sz="3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最大流例题</a:t>
            </a:r>
            <a:r>
              <a:rPr lang="zh-CN" sz="32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选讲</a:t>
            </a:r>
            <a:endParaRPr lang="zh-CN" sz="32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流程图: 可选过程 6"/>
          <p:cNvSpPr/>
          <p:nvPr/>
        </p:nvSpPr>
        <p:spPr>
          <a:xfrm>
            <a:off x="1768793" y="2606358"/>
            <a:ext cx="8653463" cy="104616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200" strike="noStrike" noProof="1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200" strike="noStrike" noProof="1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3200" strike="noStrike" noProof="1">
                <a:solidFill>
                  <a:schemeClr val="bg1">
                    <a:lumMod val="50000"/>
                  </a:schemeClr>
                </a:solidFill>
              </a:rPr>
              <a:t>：运送计算机 </a:t>
            </a:r>
            <a:r>
              <a:rPr lang="en-US" altLang="zh-CN" sz="3200" strike="noStrike" noProof="1">
                <a:solidFill>
                  <a:schemeClr val="bg1">
                    <a:lumMod val="50000"/>
                  </a:schemeClr>
                </a:solidFill>
              </a:rPr>
              <a:t>LA2957</a:t>
            </a:r>
            <a:endParaRPr lang="en-US" altLang="zh-CN" sz="3200" strike="noStrike" noProof="1">
              <a:solidFill>
                <a:schemeClr val="bg1">
                  <a:lumMod val="50000"/>
                </a:schemeClr>
              </a:solidFill>
            </a:endParaRPr>
          </a:p>
          <a:p>
            <a:pPr algn="ctr" fontAlgn="base"/>
            <a:r>
              <a:rPr lang="zh-CN" altLang="en-US" sz="2000" b="1" strike="noStrike" noProof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运输模型</a:t>
            </a:r>
            <a:endParaRPr lang="zh-CN" altLang="en-US" sz="2000" b="1" strike="noStrike" noProof="1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2"/>
          <p:cNvSpPr>
            <a:spLocks noGrp="1"/>
          </p:cNvSpPr>
          <p:nvPr>
            <p:ph type="title"/>
          </p:nvPr>
        </p:nvSpPr>
        <p:spPr>
          <a:xfrm>
            <a:off x="217170" y="109855"/>
            <a:ext cx="7886700" cy="838200"/>
          </a:xfrm>
          <a:noFill/>
          <a:ln>
            <a:noFill/>
          </a:ln>
        </p:spPr>
        <p:txBody>
          <a:bodyPr lIns="91440" tIns="45720" rIns="91440" bIns="45720" anchor="ctr"/>
          <a:p>
            <a:pPr fontAlgn="base"/>
            <a:r>
              <a:rPr lang="zh-CN" altLang="en-US"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：运送计算机 </a:t>
            </a:r>
            <a:r>
              <a:rPr lang="en-US" altLang="zh-CN"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LA2957</a:t>
            </a:r>
            <a:endParaRPr lang="en-US" altLang="zh-CN" b="0" strike="noStrike" noProof="1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330200" y="1086485"/>
            <a:ext cx="11552555" cy="4841875"/>
          </a:xfrm>
          <a:prstGeom prst="flowChartAlternateProcess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>
              <a:lnSpc>
                <a:spcPct val="120000"/>
              </a:lnSpc>
            </a:pPr>
            <a:endParaRPr lang="zh-CN" altLang="en-US" sz="14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2795" y="1370965"/>
            <a:ext cx="10668000" cy="3861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500" noProof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题目描述：</a:t>
            </a:r>
            <a:endParaRPr lang="zh-CN" altLang="en-US" sz="2500" noProof="1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</a:t>
            </a:r>
            <a:r>
              <a:rPr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宇宙中有n个星球，你的任务是用最短的时间把k</a:t>
            </a:r>
            <a:r>
              <a:rPr lang="zh-CN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台</a:t>
            </a:r>
            <a:r>
              <a:rPr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计算机从星球S运送到T，每</a:t>
            </a:r>
            <a:r>
              <a:rPr lang="zh-CN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台</a:t>
            </a:r>
            <a:r>
              <a:rPr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计算机需要一整艘飞船来运输。行星之间有m条双向隧道，每条隧道需要一天时间来通过，且不能有两艘飞船同时使用一条隧道。隧道不会连接两个相同的行星，且每一对行星之间最多只有一条隧道。</a:t>
            </a:r>
            <a:endParaRPr sz="25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2500" noProof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数据规模：</a:t>
            </a:r>
            <a:endParaRPr lang="zh-CN" sz="2500" noProof="1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n &lt;= 150,m &lt;= 400, k &lt;= 50</a:t>
            </a:r>
            <a:endParaRPr lang="zh-CN" sz="25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2"/>
          <p:cNvSpPr>
            <a:spLocks noGrp="1"/>
          </p:cNvSpPr>
          <p:nvPr>
            <p:ph type="title"/>
          </p:nvPr>
        </p:nvSpPr>
        <p:spPr>
          <a:xfrm>
            <a:off x="217170" y="109855"/>
            <a:ext cx="7886700" cy="838200"/>
          </a:xfrm>
          <a:noFill/>
          <a:ln>
            <a:noFill/>
          </a:ln>
        </p:spPr>
        <p:txBody>
          <a:bodyPr lIns="91440" tIns="45720" rIns="91440" bIns="45720" anchor="ctr"/>
          <a:p>
            <a:pPr fontAlgn="base"/>
            <a:r>
              <a:rPr lang="zh-CN" altLang="en-US"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：运送计算机 解题</a:t>
            </a:r>
            <a:r>
              <a:rPr lang="zh-CN"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</a:t>
            </a:r>
            <a:endParaRPr lang="zh-CN" b="0" strike="noStrike" noProof="1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357505" y="1600835"/>
            <a:ext cx="11139805" cy="260413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/>
            <a:endParaRPr lang="zh-CN" altLang="en-US" sz="2000" strike="noStrike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2" name="文本框 13"/>
          <p:cNvSpPr txBox="1"/>
          <p:nvPr/>
        </p:nvSpPr>
        <p:spPr>
          <a:xfrm>
            <a:off x="577850" y="1696085"/>
            <a:ext cx="10571480" cy="2011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经验</a:t>
            </a:r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拆点是网络流的常用方法。</a:t>
            </a:r>
            <a:endParaRPr lang="zh-CN" sz="2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此题通过不同的点来表示不同的时间。</a:t>
            </a:r>
            <a:endParaRPr 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经验</a:t>
            </a:r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sz="2800" b="1" dirty="0">
                <a:latin typeface="Arial" panose="020B0604020202020204" pitchFamily="34" charset="0"/>
                <a:ea typeface="微软雅黑" panose="020B0503020204020204" pitchFamily="34" charset="-122"/>
              </a:rPr>
              <a:t>在残量图上继续增广，避免重讨论。</a:t>
            </a:r>
            <a:endParaRPr lang="zh-CN" sz="28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12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流程图: 可选过程 6"/>
          <p:cNvSpPr/>
          <p:nvPr/>
        </p:nvSpPr>
        <p:spPr>
          <a:xfrm>
            <a:off x="1768793" y="2606358"/>
            <a:ext cx="8653463" cy="104616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200" strike="noStrike" noProof="1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200" strike="noStrike" noProof="1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3200" strike="noStrike" noProof="1">
                <a:solidFill>
                  <a:schemeClr val="bg1">
                    <a:lumMod val="50000"/>
                  </a:schemeClr>
                </a:solidFill>
              </a:rPr>
              <a:t>：追查坏牛奶 </a:t>
            </a:r>
            <a:r>
              <a:rPr lang="en-US" altLang="zh-CN" sz="3200" strike="noStrike" noProof="1">
                <a:solidFill>
                  <a:schemeClr val="bg1">
                    <a:lumMod val="50000"/>
                  </a:schemeClr>
                </a:solidFill>
              </a:rPr>
              <a:t>NKOJ1852</a:t>
            </a:r>
            <a:endParaRPr lang="en-US" altLang="zh-CN" sz="3200" strike="noStrike" noProof="1">
              <a:solidFill>
                <a:schemeClr val="bg1">
                  <a:lumMod val="50000"/>
                </a:schemeClr>
              </a:solidFill>
            </a:endParaRPr>
          </a:p>
          <a:p>
            <a:pPr algn="ctr" fontAlgn="base"/>
            <a:r>
              <a:rPr lang="zh-CN" altLang="en-US" sz="2000" b="1" strike="noStrike" noProof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最小割模型</a:t>
            </a:r>
            <a:endParaRPr lang="zh-CN" altLang="en-US" sz="2000" b="1" strike="noStrike" noProof="1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2"/>
          <p:cNvSpPr>
            <a:spLocks noGrp="1"/>
          </p:cNvSpPr>
          <p:nvPr>
            <p:ph type="title"/>
          </p:nvPr>
        </p:nvSpPr>
        <p:spPr>
          <a:xfrm>
            <a:off x="217170" y="109855"/>
            <a:ext cx="7886700" cy="838200"/>
          </a:xfrm>
          <a:noFill/>
          <a:ln>
            <a:noFill/>
          </a:ln>
        </p:spPr>
        <p:txBody>
          <a:bodyPr lIns="91440" tIns="45720" rIns="91440" bIns="45720" anchor="ctr"/>
          <a:p>
            <a:pPr fontAlgn="base"/>
            <a:r>
              <a:rPr lang="zh-CN" altLang="en-US"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追查坏牛奶 NKOJ1852</a:t>
            </a:r>
            <a:endParaRPr b="0" strike="noStrike" noProof="1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320040" y="1069975"/>
            <a:ext cx="11552555" cy="4841875"/>
          </a:xfrm>
          <a:prstGeom prst="flowChartAlternateProcess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>
              <a:lnSpc>
                <a:spcPct val="120000"/>
              </a:lnSpc>
            </a:pPr>
            <a:endParaRPr lang="zh-CN" altLang="en-US" sz="14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2955" y="1467485"/>
            <a:ext cx="10668000" cy="2784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2500" noProof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题目描述：</a:t>
            </a:r>
            <a:endParaRPr lang="zh-CN" altLang="en-US" sz="2500" noProof="1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</a:t>
            </a:r>
            <a:r>
              <a:rPr lang="zh-CN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给出一个</a:t>
            </a:r>
            <a:r>
              <a:rPr lang="en-US" altLang="zh-CN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N</a:t>
            </a:r>
            <a:r>
              <a:rPr lang="zh-CN" altLang="en-US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个点</a:t>
            </a:r>
            <a:r>
              <a:rPr lang="en-US" altLang="zh-CN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</a:t>
            </a:r>
            <a:r>
              <a:rPr lang="zh-CN" altLang="en-US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条单向边的网络，</a:t>
            </a:r>
            <a:r>
              <a:rPr lang="en-US" altLang="zh-CN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</a:t>
            </a:r>
            <a:r>
              <a:rPr lang="zh-CN" altLang="en-US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为源点，</a:t>
            </a:r>
            <a:r>
              <a:rPr lang="en-US" altLang="zh-CN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N</a:t>
            </a:r>
            <a:r>
              <a:rPr lang="zh-CN" altLang="en-US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为汇点。找出该图边数最少的最小割，并将这些最小割上的边输出。</a:t>
            </a:r>
            <a:endParaRPr lang="zh-CN" altLang="en-US" sz="25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2500" noProof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数据规模：</a:t>
            </a:r>
            <a:endParaRPr lang="zh-CN" sz="2500" noProof="1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25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2&lt;=N&lt;=32、0&lt;=M&lt;=1000</a:t>
            </a:r>
            <a:endParaRPr lang="zh-CN" sz="25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流程图: 可选过程 6"/>
          <p:cNvSpPr/>
          <p:nvPr/>
        </p:nvSpPr>
        <p:spPr>
          <a:xfrm>
            <a:off x="1768793" y="2606358"/>
            <a:ext cx="8653463" cy="104616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200" strike="noStrike" noProof="1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200" strike="noStrike" noProof="1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3200" strike="noStrike" noProof="1">
                <a:solidFill>
                  <a:schemeClr val="bg1">
                    <a:lumMod val="50000"/>
                  </a:schemeClr>
                </a:solidFill>
              </a:rPr>
              <a:t>：矩阵解压 </a:t>
            </a:r>
            <a:r>
              <a:rPr lang="en-US" altLang="zh-CN" sz="3200" strike="noStrike" noProof="1">
                <a:solidFill>
                  <a:schemeClr val="bg1">
                    <a:lumMod val="50000"/>
                  </a:schemeClr>
                </a:solidFill>
              </a:rPr>
              <a:t>NKOJ3517</a:t>
            </a:r>
            <a:endParaRPr lang="en-US" altLang="zh-CN" sz="3200" strike="noStrike" noProof="1">
              <a:solidFill>
                <a:schemeClr val="bg1">
                  <a:lumMod val="50000"/>
                </a:schemeClr>
              </a:solidFill>
            </a:endParaRPr>
          </a:p>
          <a:p>
            <a:pPr algn="ctr" fontAlgn="base"/>
            <a:r>
              <a:rPr lang="zh-CN" altLang="en-US" sz="1800" b="1" strike="noStrike" noProof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行列模型</a:t>
            </a:r>
            <a:endParaRPr lang="zh-CN" altLang="en-US" sz="1800" b="1" strike="noStrike" noProof="1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520700" y="342900"/>
            <a:ext cx="8229600" cy="7921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zh-CN" altLang="en-US" sz="3200" strike="noStrike" noProof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矩阵解压 </a:t>
            </a:r>
            <a:r>
              <a:rPr lang="en-US" altLang="zh-CN" sz="3200" strike="noStrike" noProof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NKOJ3517</a:t>
            </a:r>
            <a:endParaRPr lang="en-US" altLang="zh-CN" sz="3200" strike="noStrike" noProof="1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6" name="文本框 3"/>
          <p:cNvSpPr txBox="1"/>
          <p:nvPr/>
        </p:nvSpPr>
        <p:spPr>
          <a:xfrm>
            <a:off x="606425" y="1298575"/>
            <a:ext cx="10964863" cy="1714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对于一个N行M列的正整数矩阵，设Ai为前i行所有元素之和，Bi为前i列所有元素之和。</a:t>
            </a:r>
            <a:endParaRPr lang="zh-CN" altLang="en-US" sz="2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已知N,M和数组A</a:t>
            </a:r>
            <a:r>
              <a:rPr lang="en-US" altLang="zh-CN" sz="2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sz="2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,B</a:t>
            </a:r>
            <a:r>
              <a:rPr lang="en-US" altLang="zh-CN" sz="2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sz="2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，找一个满足条件的矩阵，矩阵中的元素必须是1到20之间的正整数，题目保证有解。</a:t>
            </a:r>
            <a:endParaRPr lang="zh-CN" altLang="en-US" sz="24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文本框 2"/>
          <p:cNvSpPr txBox="1"/>
          <p:nvPr/>
        </p:nvSpPr>
        <p:spPr>
          <a:xfrm>
            <a:off x="781050" y="3122613"/>
            <a:ext cx="6545263" cy="21383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输入格式：</a:t>
            </a:r>
            <a:endParaRPr lang="zh-CN" altLang="en-US" sz="20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第一行，两个整数</a:t>
            </a:r>
            <a:r>
              <a:rPr lang="en-US" altLang="zh-CN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M(1&lt;=N,M&lt;=20)</a:t>
            </a:r>
            <a:br>
              <a:rPr lang="en-US" altLang="zh-CN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第二行，</a:t>
            </a:r>
            <a:r>
              <a:rPr lang="en-US" altLang="zh-CN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个空格间隔的整数，表示</a:t>
            </a:r>
            <a:r>
              <a:rPr lang="en-US" altLang="zh-CN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aseline="-25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2000" baseline="-25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,......,A</a:t>
            </a:r>
            <a:r>
              <a:rPr lang="en-US" altLang="zh-CN" sz="2000" baseline="-25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br>
              <a:rPr lang="en-US" altLang="zh-CN" sz="2000" baseline="-25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第三行，</a:t>
            </a:r>
            <a:r>
              <a:rPr lang="en-US" altLang="zh-CN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个空格间隔的整数，表示</a:t>
            </a:r>
            <a:r>
              <a:rPr lang="en-US" altLang="zh-CN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aseline="-25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,B</a:t>
            </a:r>
            <a:r>
              <a:rPr lang="en-US" altLang="zh-CN" sz="2000" baseline="-25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,......,B</a:t>
            </a:r>
            <a:r>
              <a:rPr lang="en-US" altLang="zh-CN" sz="2000" baseline="-25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br>
              <a:rPr lang="en-US" altLang="zh-CN" sz="2000" baseline="-25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000" baseline="-25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输出格式：</a:t>
            </a:r>
            <a:endParaRPr lang="zh-CN" altLang="en-US" sz="20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N*M</a:t>
            </a: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的矩阵</a:t>
            </a:r>
            <a:endParaRPr lang="zh-CN" altLang="en-US" sz="2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文本框 3"/>
          <p:cNvSpPr txBox="1"/>
          <p:nvPr/>
        </p:nvSpPr>
        <p:spPr>
          <a:xfrm>
            <a:off x="7326313" y="3392488"/>
            <a:ext cx="1649412" cy="159861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r>
              <a:rPr lang="zh-CN" altLang="en-US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样例出入：</a:t>
            </a:r>
            <a:endParaRPr lang="zh-CN" altLang="en-US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3 4</a:t>
            </a:r>
            <a:endParaRPr lang="zh-CN" altLang="en-US" sz="2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10 31 58</a:t>
            </a:r>
            <a:endParaRPr lang="zh-CN" altLang="en-US" sz="2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10 20 37 58</a:t>
            </a:r>
            <a:endParaRPr lang="zh-CN" altLang="en-US" sz="2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文本框 4"/>
          <p:cNvSpPr txBox="1"/>
          <p:nvPr/>
        </p:nvSpPr>
        <p:spPr>
          <a:xfrm>
            <a:off x="9407525" y="3392488"/>
            <a:ext cx="1468438" cy="15684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r>
              <a:rPr lang="zh-CN" altLang="en-US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样例输出：</a:t>
            </a:r>
            <a:endParaRPr lang="zh-CN" altLang="en-US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b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1 6 1 2</a:t>
            </a:r>
            <a:endParaRPr lang="zh-CN" altLang="en-US" sz="2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1 2 2 16</a:t>
            </a:r>
            <a:endParaRPr lang="zh-CN" altLang="en-US" sz="2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8 2 14 3</a:t>
            </a:r>
            <a:endParaRPr lang="zh-CN" altLang="en-US" sz="2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流程图: 可选过程 6"/>
          <p:cNvSpPr/>
          <p:nvPr/>
        </p:nvSpPr>
        <p:spPr>
          <a:xfrm>
            <a:off x="1768793" y="2606358"/>
            <a:ext cx="8653463" cy="104616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200" strike="noStrike" noProof="1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200" strike="noStrike" noProof="1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sz="3200" strike="noStrike" noProof="1">
                <a:solidFill>
                  <a:schemeClr val="bg1">
                    <a:lumMod val="50000"/>
                  </a:schemeClr>
                </a:solidFill>
              </a:rPr>
              <a:t>：集邮</a:t>
            </a:r>
            <a:r>
              <a:rPr lang="zh-CN" sz="3200">
                <a:solidFill>
                  <a:schemeClr val="bg1">
                    <a:lumMod val="50000"/>
                  </a:schemeClr>
                </a:solidFill>
                <a:sym typeface="+mn-ea"/>
              </a:rPr>
              <a:t>难题</a:t>
            </a:r>
            <a:r>
              <a:rPr lang="zh-CN" altLang="en-US" sz="3200" strike="noStrike" noProof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3200" strike="noStrike" noProof="1">
                <a:solidFill>
                  <a:schemeClr val="bg1">
                    <a:lumMod val="50000"/>
                  </a:schemeClr>
                </a:solidFill>
              </a:rPr>
              <a:t>UVA10779</a:t>
            </a:r>
            <a:endParaRPr lang="en-US" altLang="zh-CN" sz="3200" strike="noStrike" noProof="1">
              <a:solidFill>
                <a:schemeClr val="bg1">
                  <a:lumMod val="50000"/>
                </a:schemeClr>
              </a:solidFill>
            </a:endParaRPr>
          </a:p>
          <a:p>
            <a:pPr algn="ctr" fontAlgn="base"/>
            <a:r>
              <a:rPr lang="zh-CN" altLang="en-US" sz="2000" b="1" strike="noStrike" noProof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交换模型</a:t>
            </a:r>
            <a:endParaRPr lang="zh-CN" altLang="en-US" sz="2000" b="1" strike="noStrike" noProof="1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2"/>
          <p:cNvSpPr>
            <a:spLocks noGrp="1"/>
          </p:cNvSpPr>
          <p:nvPr>
            <p:ph type="title"/>
          </p:nvPr>
        </p:nvSpPr>
        <p:spPr>
          <a:xfrm>
            <a:off x="217170" y="109855"/>
            <a:ext cx="7886700" cy="838200"/>
          </a:xfrm>
          <a:noFill/>
          <a:ln>
            <a:noFill/>
          </a:ln>
        </p:spPr>
        <p:txBody>
          <a:bodyPr lIns="91440" tIns="45720" rIns="91440" bIns="45720" anchor="ctr"/>
          <a:p>
            <a:pPr fontAlgn="base"/>
            <a:r>
              <a:rPr lang="zh-CN" altLang="en-US"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集邮难题</a:t>
            </a:r>
            <a:r>
              <a:rPr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UVA10779</a:t>
            </a:r>
            <a:endParaRPr lang="en-US" b="0" strike="noStrike" noProof="1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320040" y="789940"/>
            <a:ext cx="11552555" cy="5854700"/>
          </a:xfrm>
          <a:prstGeom prst="flowChartAlternateProcess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>
              <a:lnSpc>
                <a:spcPct val="120000"/>
              </a:lnSpc>
            </a:pPr>
            <a:endParaRPr lang="zh-CN" altLang="en-US" sz="14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2445" y="951865"/>
            <a:ext cx="11168380" cy="473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800" noProof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题目描述：</a:t>
            </a:r>
            <a:endParaRPr lang="zh-CN" altLang="en-US" sz="1800" noProof="1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</a:t>
            </a:r>
            <a:r>
              <a: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Bob有一些</a:t>
            </a:r>
            <a:r>
              <a:rPr lang="zh-CN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邮票</a:t>
            </a:r>
            <a:r>
              <a: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，他可以</a:t>
            </a: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他的n−1(2≤n≤10)个朋友交换</a:t>
            </a:r>
            <a:r>
              <a:rPr lang="zh-CN" alt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邮票</a:t>
            </a: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，一共有m(5≤m≤25)种</a:t>
            </a:r>
            <a:r>
              <a:rPr lang="zh-CN" alt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邮票</a:t>
            </a: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。Bob</a:t>
            </a:r>
            <a:r>
              <a:rPr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可以把自己独有的邮票拿去</a:t>
            </a:r>
            <a:r>
              <a:rPr lang="zh-CN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交换</a:t>
            </a:r>
            <a:r>
              <a:rPr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，也可以把重复的邮票拿出去</a:t>
            </a:r>
            <a:r>
              <a:rPr lang="zh-CN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交换</a:t>
            </a:r>
            <a:r>
              <a:rPr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。集邮者编号1到n,其中1号为</a:t>
            </a:r>
            <a:r>
              <a:rPr 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</a:t>
            </a:r>
            <a:r>
              <a:rPr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ob。邮票编号1到m。</a:t>
            </a:r>
            <a:endParaRPr sz="18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Bob的朋友也有一些邮票，但是他们只会拿自己重复的邮票和Bob换，而且换的是自己没有的邮票</a:t>
            </a:r>
            <a:r>
              <a:rPr lang="zh-CN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。且他们只跟</a:t>
            </a:r>
            <a:r>
              <a:rPr lang="en-US" altLang="zh-CN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Bob</a:t>
            </a:r>
            <a:r>
              <a:rPr lang="zh-CN" alt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交换，</a:t>
            </a:r>
            <a:r>
              <a:rPr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朋友之间不互相交换</a:t>
            </a:r>
            <a:r>
              <a:rPr lang="zh-CN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邮票</a:t>
            </a:r>
            <a:r>
              <a:rPr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 求Bob最后最多能有多少种邮票。</a:t>
            </a:r>
            <a:endParaRPr sz="18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1800" noProof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输入格式：</a:t>
            </a:r>
            <a:endParaRPr lang="zh-CN" sz="1800" noProof="1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第一行，两个整数</a:t>
            </a:r>
            <a:r>
              <a:rPr lang="en-US" altLang="zh-CN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n</a:t>
            </a:r>
            <a:r>
              <a:rPr lang="zh-CN" alt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和</a:t>
            </a:r>
            <a:r>
              <a:rPr lang="en-US" altLang="zh-CN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</a:t>
            </a:r>
            <a:endParaRPr lang="en-US" altLang="zh-CN" sz="18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</a:t>
            </a:r>
            <a:r>
              <a:rPr lang="zh-CN" alt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接下来</a:t>
            </a:r>
            <a:r>
              <a:rPr lang="en-US" altLang="zh-CN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n</a:t>
            </a:r>
            <a:r>
              <a:rPr lang="zh-CN" alt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行，每行代表一个集邮者。 </a:t>
            </a:r>
            <a:endParaRPr lang="zh-CN" altLang="en-US" sz="18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其中第</a:t>
            </a:r>
            <a:r>
              <a:rPr lang="en-US" altLang="zh-CN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i</a:t>
            </a:r>
            <a:r>
              <a:rPr lang="zh-CN" alt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行第一个数</a:t>
            </a:r>
            <a:r>
              <a:rPr lang="en-US" altLang="zh-CN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k</a:t>
            </a:r>
            <a:r>
              <a:rPr lang="zh-CN" alt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表示第</a:t>
            </a:r>
            <a:r>
              <a:rPr lang="en-US" altLang="zh-CN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i</a:t>
            </a:r>
            <a:r>
              <a:rPr lang="zh-CN" alt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个人有</a:t>
            </a:r>
            <a:r>
              <a:rPr lang="en-US" altLang="zh-CN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k</a:t>
            </a:r>
            <a:r>
              <a:rPr lang="zh-CN" alt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张邮票，接下来</a:t>
            </a:r>
            <a:r>
              <a:rPr lang="en-US" altLang="zh-CN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k</a:t>
            </a:r>
            <a:r>
              <a:rPr lang="zh-CN" alt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个数，表示每张邮票的编号。</a:t>
            </a:r>
            <a:endParaRPr lang="zh-CN" altLang="en-US" sz="18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 noProof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输出格式：</a:t>
            </a:r>
            <a:endParaRPr lang="zh-CN" altLang="en-US" sz="1800" noProof="1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一个整数，表示</a:t>
            </a:r>
            <a:r>
              <a:rPr lang="en-US" altLang="zh-CN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Bob</a:t>
            </a:r>
            <a:r>
              <a:rPr lang="zh-CN" altLang="en-US" sz="1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最多能拥有的邮票种数。</a:t>
            </a:r>
            <a:endParaRPr lang="zh-CN" altLang="en-US" sz="18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18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9655" y="4692015"/>
            <a:ext cx="2540000" cy="1889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输入样例：</a:t>
            </a:r>
            <a:endParaRPr lang="zh-CN" altLang="en-US" sz="18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3 5 </a:t>
            </a:r>
            <a:endParaRPr lang="zh-CN" altLang="en-US" sz="18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4 1 2 1 1 </a:t>
            </a:r>
            <a:endParaRPr lang="zh-CN" altLang="en-US" sz="18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3 2 2 2 </a:t>
            </a:r>
            <a:endParaRPr lang="zh-CN" altLang="en-US" sz="18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5 1 3 4 4 3</a:t>
            </a:r>
            <a:endParaRPr lang="zh-CN" altLang="en-US" sz="18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03870" y="4692015"/>
            <a:ext cx="2540000" cy="810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输出样例：</a:t>
            </a:r>
            <a:endParaRPr lang="zh-CN" altLang="en-US" sz="18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8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zh-CN" altLang="en-US" sz="18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流程图: 可选过程 6"/>
          <p:cNvSpPr/>
          <p:nvPr/>
        </p:nvSpPr>
        <p:spPr>
          <a:xfrm>
            <a:off x="1768793" y="2606358"/>
            <a:ext cx="8653463" cy="104616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200" strike="noStrike" noProof="1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200" strike="noStrike" noProof="1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zh-CN" altLang="en-US" sz="3200" strike="noStrike" noProof="1">
                <a:solidFill>
                  <a:schemeClr val="bg1">
                    <a:lumMod val="50000"/>
                  </a:schemeClr>
                </a:solidFill>
              </a:rPr>
              <a:t>：足球联赛 </a:t>
            </a:r>
            <a:r>
              <a:rPr lang="en-US" altLang="zh-CN" sz="3200" strike="noStrike" noProof="1">
                <a:solidFill>
                  <a:schemeClr val="bg1">
                    <a:lumMod val="50000"/>
                  </a:schemeClr>
                </a:solidFill>
              </a:rPr>
              <a:t>LA2531</a:t>
            </a:r>
            <a:endParaRPr lang="en-US" altLang="zh-CN" sz="3200" strike="noStrike" noProof="1">
              <a:solidFill>
                <a:schemeClr val="bg1">
                  <a:lumMod val="50000"/>
                </a:schemeClr>
              </a:solidFill>
            </a:endParaRPr>
          </a:p>
          <a:p>
            <a:pPr algn="ctr" fontAlgn="base"/>
            <a:r>
              <a:rPr lang="zh-CN" altLang="en-US" sz="1800" b="1" strike="noStrike" noProof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公平分配模型</a:t>
            </a:r>
            <a:endParaRPr lang="zh-CN" altLang="en-US" sz="1800" b="1" strike="noStrike" noProof="1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2"/>
          <p:cNvSpPr>
            <a:spLocks noGrp="1"/>
          </p:cNvSpPr>
          <p:nvPr>
            <p:ph type="title"/>
          </p:nvPr>
        </p:nvSpPr>
        <p:spPr>
          <a:xfrm>
            <a:off x="217170" y="109855"/>
            <a:ext cx="7886700" cy="838200"/>
          </a:xfrm>
          <a:noFill/>
          <a:ln>
            <a:noFill/>
          </a:ln>
        </p:spPr>
        <p:txBody>
          <a:bodyPr lIns="91440" tIns="45720" rIns="91440" bIns="45720" anchor="ctr"/>
          <a:p>
            <a:pPr fontAlgn="base"/>
            <a:r>
              <a:rPr lang="zh-CN" altLang="en-US"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b="0" strike="noStrike" noProof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足球联赛 LA2531</a:t>
            </a:r>
            <a:endParaRPr b="0" strike="noStrike" noProof="1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330200" y="880745"/>
            <a:ext cx="11552555" cy="5608320"/>
          </a:xfrm>
          <a:prstGeom prst="flowChartAlternateProcess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base">
              <a:lnSpc>
                <a:spcPct val="120000"/>
              </a:lnSpc>
            </a:pPr>
            <a:endParaRPr lang="zh-CN" altLang="en-US" sz="14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695" y="1020445"/>
            <a:ext cx="11159490" cy="4118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700" noProof="1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题目描述：</a:t>
            </a:r>
            <a:endParaRPr lang="zh-CN" altLang="en-US" sz="1700" noProof="1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</a:t>
            </a:r>
            <a:r>
              <a:rPr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有n支球队进行比赛，每只队伍要打的比赛数目相同。每场比赛恰好一支队伍胜，另一支败</a:t>
            </a:r>
            <a:r>
              <a:rPr lang="zh-CN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（没有平局）</a:t>
            </a:r>
            <a:r>
              <a:rPr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sz="17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给出每支队伍目前胜的场数和败的场数，以及每两个队伍还剩下的比赛场数，确定所有可能的冠军的球队（获胜常数最多的的冠军，可以并列）。</a:t>
            </a:r>
            <a:endParaRPr sz="17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700" noProof="1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输入格式：</a:t>
            </a:r>
            <a:endParaRPr lang="zh-CN" altLang="en-US" sz="1700" noProof="1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第一行，一个整数</a:t>
            </a:r>
            <a:r>
              <a:rPr lang="en-US" altLang="zh-CN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n</a:t>
            </a:r>
            <a:r>
              <a:rPr lang="zh-CN" altLang="en-US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，表示比赛的队伍</a:t>
            </a:r>
            <a:r>
              <a:rPr lang="en-US" altLang="zh-CN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(1&lt;=n&lt;=25)</a:t>
            </a:r>
            <a:br>
              <a:rPr lang="zh-CN" altLang="en-US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</a:br>
            <a:r>
              <a:rPr lang="zh-CN" altLang="en-US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第二行，</a:t>
            </a:r>
            <a:r>
              <a:rPr lang="en-US" altLang="zh-CN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2n</a:t>
            </a:r>
            <a:r>
              <a:rPr lang="zh-CN" altLang="en-US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个空格间隔的整数</a:t>
            </a:r>
            <a:r>
              <a:rPr lang="en-US" altLang="zh-CN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W1,D1,W2,D2,......,Wn,Dn</a:t>
            </a:r>
            <a:r>
              <a:rPr lang="zh-CN" altLang="en-US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，其中</a:t>
            </a:r>
            <a:r>
              <a:rPr lang="en-US" altLang="zh-CN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Wi,Di</a:t>
            </a:r>
            <a:r>
              <a:rPr lang="zh-CN" altLang="en-US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分别表示</a:t>
            </a:r>
            <a:r>
              <a:rPr lang="en-US" altLang="zh-CN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i</a:t>
            </a:r>
            <a:r>
              <a:rPr lang="zh-CN" altLang="en-US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号球队赢的场数和输的场数</a:t>
            </a:r>
            <a:r>
              <a:rPr lang="en-US" altLang="zh-CN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(1&lt;=</a:t>
            </a:r>
            <a:r>
              <a:rPr lang="en-US" altLang="zh-CN" sz="17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Wi,Di&lt;=100</a:t>
            </a:r>
            <a:r>
              <a:rPr lang="en-US" altLang="zh-CN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)</a:t>
            </a:r>
            <a:r>
              <a:rPr lang="zh-CN" altLang="en-US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en-US" sz="17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接下来一个</a:t>
            </a:r>
            <a:r>
              <a:rPr lang="en-US" altLang="zh-CN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n*n</a:t>
            </a:r>
            <a:r>
              <a:rPr lang="zh-CN" altLang="en-US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的整数矩阵，其中第</a:t>
            </a:r>
            <a:r>
              <a:rPr lang="en-US" altLang="zh-CN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i</a:t>
            </a:r>
            <a:r>
              <a:rPr lang="zh-CN" altLang="en-US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行第</a:t>
            </a:r>
            <a:r>
              <a:rPr lang="en-US" altLang="zh-CN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</a:t>
            </a:r>
            <a:r>
              <a:rPr lang="zh-CN" altLang="en-US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列的数字表示球队</a:t>
            </a:r>
            <a:r>
              <a:rPr lang="en-US" altLang="zh-CN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i</a:t>
            </a:r>
            <a:r>
              <a:rPr lang="zh-CN" altLang="en-US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和球队</a:t>
            </a:r>
            <a:r>
              <a:rPr lang="en-US" altLang="zh-CN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</a:t>
            </a:r>
            <a:r>
              <a:rPr lang="zh-CN" altLang="en-US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之间还要打的场数。</a:t>
            </a:r>
            <a:endParaRPr lang="zh-CN" altLang="en-US" sz="17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700" noProof="1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输出格式：</a:t>
            </a:r>
            <a:endParaRPr lang="zh-CN" altLang="en-US" sz="1700" noProof="1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17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一行，按编号由小到大输出可能获得冠军的球队的编号。</a:t>
            </a:r>
            <a:endParaRPr lang="zh-CN" altLang="en-US" sz="17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22135" y="4241800"/>
            <a:ext cx="2540000" cy="2331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输入样例：</a:t>
            </a:r>
            <a:endParaRPr lang="zh-CN" altLang="en-US" sz="16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endParaRPr lang="zh-CN" altLang="en-US" sz="16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0 3 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3 1</a:t>
            </a:r>
            <a:r>
              <a:rPr lang="zh-CN" altLang="en-US" sz="16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1 3 </a:t>
            </a:r>
            <a:r>
              <a:rPr lang="zh-CN" altLang="en-US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3 0</a:t>
            </a:r>
            <a:r>
              <a:rPr lang="zh-CN" altLang="en-US" sz="16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0 0 0 2 </a:t>
            </a:r>
            <a:endParaRPr lang="zh-CN" altLang="en-US" sz="16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0 0 1 0 </a:t>
            </a:r>
            <a:endParaRPr lang="zh-CN" altLang="en-US" sz="16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0 1 0 0 </a:t>
            </a:r>
            <a:endParaRPr lang="zh-CN" altLang="en-US" sz="16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2 0 0 0</a:t>
            </a:r>
            <a:endParaRPr lang="zh-CN" altLang="en-US" sz="16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62135" y="4241800"/>
            <a:ext cx="1864360" cy="730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输出样例：</a:t>
            </a:r>
            <a:endParaRPr lang="zh-CN" altLang="en-US" sz="16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2 4</a:t>
            </a:r>
            <a:endParaRPr lang="zh-CN" altLang="en-US" sz="16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HUMBS_INDEX" val="1、4、5、9、12、15、20、25、26、27"/>
  <p:tag name="KSO_WM_TEMPLATE_CATEGORY" val="custom"/>
  <p:tag name="KSO_WM_TEMPLATE_INDEX" val="247"/>
  <p:tag name="KSO_WM_TAG_VERSION" val="1.0"/>
  <p:tag name="KSO_WM_SLIDE_ID" val="custom24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47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47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47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47"/>
</p:tagLst>
</file>

<file path=ppt/theme/theme1.xml><?xml version="1.0" encoding="utf-8"?>
<a:theme xmlns:a="http://schemas.openxmlformats.org/drawingml/2006/main" name="1_A000120140530A99PPBG">
  <a:themeElements>
    <a:clrScheme name="自定义 63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2CBEBB"/>
      </a:accent1>
      <a:accent2>
        <a:srgbClr val="00AEEF"/>
      </a:accent2>
      <a:accent3>
        <a:srgbClr val="00989D"/>
      </a:accent3>
      <a:accent4>
        <a:srgbClr val="5277C2"/>
      </a:accent4>
      <a:accent5>
        <a:srgbClr val="853689"/>
      </a:accent5>
      <a:accent6>
        <a:srgbClr val="E33F61"/>
      </a:accent6>
      <a:hlink>
        <a:srgbClr val="00B0F0"/>
      </a:hlink>
      <a:folHlink>
        <a:srgbClr val="7F7F7F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1568</Words>
  <Application>WPS 演示</Application>
  <PresentationFormat/>
  <Paragraphs>103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Webdings</vt:lpstr>
      <vt:lpstr>幼圆</vt:lpstr>
      <vt:lpstr>Times New Roman</vt:lpstr>
      <vt:lpstr>黑体</vt:lpstr>
      <vt:lpstr>Arial Unicode MS</vt:lpstr>
      <vt:lpstr>Calibri</vt:lpstr>
      <vt:lpstr>1_A000120140530A99PPBG</vt:lpstr>
      <vt:lpstr>PowerPoint 演示文稿</vt:lpstr>
      <vt:lpstr>PowerPoint 演示文稿</vt:lpstr>
      <vt:lpstr>例1：追查坏牛奶 NKOJ1852</vt:lpstr>
      <vt:lpstr>PowerPoint 演示文稿</vt:lpstr>
      <vt:lpstr>PowerPoint 演示文稿</vt:lpstr>
      <vt:lpstr>PowerPoint 演示文稿</vt:lpstr>
      <vt:lpstr>例3：集邮难题 UVA10779</vt:lpstr>
      <vt:lpstr>PowerPoint 演示文稿</vt:lpstr>
      <vt:lpstr>例4：足球联赛 LA2531</vt:lpstr>
      <vt:lpstr>PowerPoint 演示文稿</vt:lpstr>
      <vt:lpstr>例5：运送计算机 LA2957</vt:lpstr>
      <vt:lpstr>例5：运送计算机 解题反思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何浪</dc:creator>
  <cp:lastModifiedBy>何浪</cp:lastModifiedBy>
  <cp:revision>635</cp:revision>
  <dcterms:created xsi:type="dcterms:W3CDTF">2016-06-22T03:39:00Z</dcterms:created>
  <dcterms:modified xsi:type="dcterms:W3CDTF">2017-07-05T15:12:48Z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