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8" r:id="rId2"/>
    <p:sldId id="259" r:id="rId3"/>
    <p:sldId id="260" r:id="rId4"/>
    <p:sldId id="268" r:id="rId5"/>
    <p:sldId id="261" r:id="rId6"/>
    <p:sldId id="262" r:id="rId7"/>
    <p:sldId id="278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8D479-5935-4945-8FA2-CB0DA0788334}" type="datetimeFigureOut">
              <a:rPr lang="zh-CN" altLang="en-US" smtClean="0"/>
              <a:t>2016/6/5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063EB-4275-4C7F-9343-2114F8D46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549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063EB-4275-4C7F-9343-2114F8D46CB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234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6C19-3CA6-47B0-A477-E242195076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2016/6/5 Sunday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326D-DE35-4854-ABBB-49C8C9D5BA5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39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6C19-3CA6-47B0-A477-E242195076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2016/6/5 Sunday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326D-DE35-4854-ABBB-49C8C9D5BA5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15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6C19-3CA6-47B0-A477-E242195076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2016/6/5 Sunday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326D-DE35-4854-ABBB-49C8C9D5BA5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6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6C19-3CA6-47B0-A477-E242195076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2016/6/5 Sunday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326D-DE35-4854-ABBB-49C8C9D5BA5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7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6C19-3CA6-47B0-A477-E242195076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2016/6/5 Sunday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326D-DE35-4854-ABBB-49C8C9D5BA5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20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6C19-3CA6-47B0-A477-E242195076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2016/6/5 Sunday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326D-DE35-4854-ABBB-49C8C9D5BA5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18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6C19-3CA6-47B0-A477-E242195076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2016/6/5 Sunday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326D-DE35-4854-ABBB-49C8C9D5BA5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3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6C19-3CA6-47B0-A477-E242195076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2016/6/5 Sunday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326D-DE35-4854-ABBB-49C8C9D5BA5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31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6C19-3CA6-47B0-A477-E242195076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2016/6/5 Sunday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326D-DE35-4854-ABBB-49C8C9D5BA5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67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6C19-3CA6-47B0-A477-E242195076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2016/6/5 Sunday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326D-DE35-4854-ABBB-49C8C9D5BA5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22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6C19-3CA6-47B0-A477-E242195076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2016/6/5 Sunday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326D-DE35-4854-ABBB-49C8C9D5BA5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17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26C19-3CA6-47B0-A477-E242195076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2016/6/5 Sunday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5326D-DE35-4854-ABBB-49C8C9D5BA5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69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wjf_wzzc/article/details/3885170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72528" y="1111347"/>
            <a:ext cx="91862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Data Structure    </a:t>
            </a:r>
          </a:p>
          <a:p>
            <a:pPr algn="r"/>
            <a:r>
              <a:rPr lang="en-US" altLang="zh-CN" sz="4000" dirty="0" smtClean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lang="en-US" altLang="zh-CN" sz="4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Introductory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38354" y="4501661"/>
            <a:ext cx="4364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Speaker:  </a:t>
            </a:r>
            <a:r>
              <a:rPr lang="en-US" altLang="zh-CN" sz="4000" dirty="0" err="1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TaoSama</a:t>
            </a:r>
            <a:endParaRPr lang="zh-CN" altLang="en-US" sz="4000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608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378" y="516515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Ⅲ. Tree-shaped Data Structure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9676" y="2521465"/>
            <a:ext cx="4279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binary tree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9675" y="4193906"/>
            <a:ext cx="4279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multi tree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994323" y="2054431"/>
            <a:ext cx="1185790" cy="73191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2719210" y="4193906"/>
            <a:ext cx="1223397" cy="3659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298867" y="1596179"/>
            <a:ext cx="4279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binary search tree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994323" y="2822422"/>
            <a:ext cx="1304544" cy="529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298866" y="2484111"/>
            <a:ext cx="4279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segment tree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7273549" y="2875408"/>
            <a:ext cx="85450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128056" y="2502788"/>
            <a:ext cx="42792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binary index tree</a:t>
            </a:r>
          </a:p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(Fenwick tree)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8316599" y="1460665"/>
            <a:ext cx="756149" cy="48945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072748" y="1097384"/>
            <a:ext cx="2473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balanced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2719210" y="4559862"/>
            <a:ext cx="1315119" cy="47574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719209" y="4559862"/>
            <a:ext cx="1315120" cy="11959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942607" y="3956241"/>
            <a:ext cx="2598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quad tree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387377" y="3191997"/>
            <a:ext cx="2598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kd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tree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174135" y="4681665"/>
            <a:ext cx="2598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trie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3003071" y="2843168"/>
            <a:ext cx="1177042" cy="625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174135" y="5389551"/>
            <a:ext cx="2598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etc.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452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  <p:bldP spid="15" grpId="0"/>
      <p:bldP spid="19" grpId="0"/>
      <p:bldP spid="24" grpId="0"/>
      <p:bldP spid="29" grpId="0"/>
      <p:bldP spid="30" grpId="0"/>
      <p:bldP spid="32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378" y="516515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binary search tree (BST)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82830" y="2331460"/>
            <a:ext cx="2877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ordered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80311" y="3804337"/>
            <a:ext cx="33430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lower_bound</a:t>
            </a:r>
            <a:endParaRPr lang="en-US" altLang="zh-CN" sz="4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4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upper_bound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2382830" y="1224401"/>
            <a:ext cx="1061014" cy="110705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924643" y="3039346"/>
            <a:ext cx="1181747" cy="125952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23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378" y="516515"/>
            <a:ext cx="3778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segment tree</a:t>
            </a:r>
          </a:p>
        </p:txBody>
      </p:sp>
      <p:cxnSp>
        <p:nvCxnSpPr>
          <p:cNvPr id="3" name="直接箭头连接符 2"/>
          <p:cNvCxnSpPr/>
          <p:nvPr/>
        </p:nvCxnSpPr>
        <p:spPr>
          <a:xfrm>
            <a:off x="2382830" y="1224401"/>
            <a:ext cx="1061014" cy="110705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219620" y="2384170"/>
            <a:ext cx="3361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interval area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778295" y="4780408"/>
            <a:ext cx="3606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rectangle area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578355" y="3172648"/>
            <a:ext cx="1587411" cy="160776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372060" y="3364636"/>
            <a:ext cx="902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944815" y="1303941"/>
            <a:ext cx="833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1D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375108" y="2076393"/>
            <a:ext cx="5440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1. node update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query</a:t>
            </a:r>
          </a:p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2. range update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query</a:t>
            </a:r>
          </a:p>
          <a:p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 interval union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112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0" grpId="0"/>
      <p:bldP spid="12" grpId="0"/>
      <p:bldP spid="13" grpId="0"/>
      <p:bldP spid="15" grpId="0" uiExpand="1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377" y="516515"/>
            <a:ext cx="5524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binary indexed tree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099989" y="1898263"/>
            <a:ext cx="95497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1. node update -&gt; range query</a:t>
            </a:r>
          </a:p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2. range update -&gt; node query</a:t>
            </a:r>
          </a:p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3. range update -&gt; range query (2 BITs..)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751967" y="4639484"/>
            <a:ext cx="2205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zkw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2740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allAtOnce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0377" y="516515"/>
            <a:ext cx="5524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kd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tree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99990" y="1898263"/>
            <a:ext cx="4633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k-dimensional tree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099990" y="3196884"/>
            <a:ext cx="8791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maintain k-dimensional points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4267123" y="3904770"/>
            <a:ext cx="1005521" cy="89286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400337" y="4797631"/>
            <a:ext cx="5803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 nearest distance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pairs..</a:t>
            </a:r>
          </a:p>
        </p:txBody>
      </p:sp>
    </p:spTree>
    <p:extLst>
      <p:ext uri="{BB962C8B-B14F-4D97-AF65-F5344CB8AC3E}">
        <p14:creationId xmlns:p14="http://schemas.microsoft.com/office/powerpoint/2010/main" val="372793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378" y="516515"/>
            <a:ext cx="1474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trie</a:t>
            </a:r>
            <a:endParaRPr lang="en-US" altLang="zh-CN" sz="4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9985" y="1518253"/>
            <a:ext cx="4633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prefix tree</a:t>
            </a:r>
          </a:p>
        </p:txBody>
      </p:sp>
      <p:cxnSp>
        <p:nvCxnSpPr>
          <p:cNvPr id="4" name="直接箭头连接符 3"/>
          <p:cNvCxnSpPr/>
          <p:nvPr/>
        </p:nvCxnSpPr>
        <p:spPr>
          <a:xfrm>
            <a:off x="3127091" y="2226139"/>
            <a:ext cx="1005521" cy="89286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439923" y="3119000"/>
            <a:ext cx="3673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dictionary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en-US" altLang="zh-CN" sz="4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24291" y="2765057"/>
            <a:ext cx="3673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std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::map..</a:t>
            </a:r>
          </a:p>
        </p:txBody>
      </p:sp>
    </p:spTree>
    <p:extLst>
      <p:ext uri="{BB962C8B-B14F-4D97-AF65-F5344CB8AC3E}">
        <p14:creationId xmlns:p14="http://schemas.microsoft.com/office/powerpoint/2010/main" val="426017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378" y="516515"/>
            <a:ext cx="93123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balanced binary search tree (BBST)</a:t>
            </a:r>
          </a:p>
          <a:p>
            <a:endParaRPr lang="en-US" altLang="zh-CN" sz="4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0930" y="1839954"/>
            <a:ext cx="75093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*AVL tree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en-US" altLang="zh-CN" sz="4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indent="-742950">
              <a:buAutoNum type="arabicPeriod"/>
            </a:pP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*RB tree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en-US" altLang="zh-CN" sz="4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indent="-742950">
              <a:buAutoNum type="arabicPeriod"/>
            </a:pPr>
            <a:r>
              <a:rPr lang="en-US" altLang="zh-CN" sz="4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treap</a:t>
            </a:r>
            <a:endParaRPr lang="en-US" altLang="zh-CN" sz="4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indent="-742950">
              <a:buAutoNum type="arabicPeriod"/>
            </a:pP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size balanced tree (SBT)</a:t>
            </a:r>
          </a:p>
          <a:p>
            <a:pPr marL="742950" indent="-742950">
              <a:buAutoNum type="arabicPeriod"/>
            </a:pP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splay</a:t>
            </a:r>
          </a:p>
          <a:p>
            <a:pPr marL="742950" indent="-742950">
              <a:buAutoNum type="arabicPeriod"/>
            </a:pP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scapegoat tree</a:t>
            </a:r>
          </a:p>
          <a:p>
            <a:endParaRPr lang="en-US" altLang="zh-CN" sz="4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470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378" y="516515"/>
            <a:ext cx="93123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balanced binary search tree (BBST)</a:t>
            </a:r>
          </a:p>
          <a:p>
            <a:endParaRPr lang="en-US" altLang="zh-CN" sz="4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15833" y="2129579"/>
            <a:ext cx="43643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insert</a:t>
            </a:r>
          </a:p>
          <a:p>
            <a:pPr marL="742950" indent="-742950">
              <a:buAutoNum type="arabicPeriod"/>
            </a:pP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delete</a:t>
            </a:r>
          </a:p>
          <a:p>
            <a:pPr marL="742950" indent="-742950">
              <a:buAutoNum type="arabicPeriod"/>
            </a:pP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split</a:t>
            </a:r>
          </a:p>
          <a:p>
            <a:pPr marL="742950" indent="-742950">
              <a:buAutoNum type="arabicPeriod"/>
            </a:pP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join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26476" y="3052908"/>
            <a:ext cx="4364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pbds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54142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378" y="516515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Ⅳ. Graph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34329" y="2794597"/>
            <a:ext cx="4364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it is empty</a:t>
            </a:r>
          </a:p>
        </p:txBody>
      </p:sp>
    </p:spTree>
    <p:extLst>
      <p:ext uri="{BB962C8B-B14F-4D97-AF65-F5344CB8AC3E}">
        <p14:creationId xmlns:p14="http://schemas.microsoft.com/office/powerpoint/2010/main" val="196646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377" y="516515"/>
            <a:ext cx="11509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Ⅴ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. Nested Data Structure and </a:t>
            </a:r>
            <a:r>
              <a:rPr lang="en-US" altLang="zh-CN" sz="4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Sqrt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Decomposition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02721" y="1844571"/>
            <a:ext cx="4364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think and need..</a:t>
            </a:r>
          </a:p>
        </p:txBody>
      </p:sp>
      <p:cxnSp>
        <p:nvCxnSpPr>
          <p:cNvPr id="4" name="直接箭头连接符 3"/>
          <p:cNvCxnSpPr/>
          <p:nvPr/>
        </p:nvCxnSpPr>
        <p:spPr>
          <a:xfrm>
            <a:off x="3685231" y="2552457"/>
            <a:ext cx="1005521" cy="89286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463483" y="3602119"/>
            <a:ext cx="4207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sqrt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, tricky or </a:t>
            </a:r>
            <a:r>
              <a:rPr lang="en-US" altLang="zh-CN" sz="4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zz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en-US" altLang="zh-CN" sz="4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68434" y="4811422"/>
            <a:ext cx="4207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Mo’s algorithm</a:t>
            </a:r>
          </a:p>
        </p:txBody>
      </p:sp>
    </p:spTree>
    <p:extLst>
      <p:ext uri="{BB962C8B-B14F-4D97-AF65-F5344CB8AC3E}">
        <p14:creationId xmlns:p14="http://schemas.microsoft.com/office/powerpoint/2010/main" val="261279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0378" y="516515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Ⅰ. What is Data Structure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120384" y="1357622"/>
            <a:ext cx="1655969" cy="744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948368" y="2331461"/>
            <a:ext cx="3155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ad title…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5122862" y="2921346"/>
            <a:ext cx="2346717" cy="744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784098" y="3792464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What can Data Structure do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5538057" y="4627158"/>
            <a:ext cx="2200223" cy="6263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120384" y="5253467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aintain data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store data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497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0377" y="516515"/>
            <a:ext cx="7293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Ⅵ. Persistent Data Structure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17165" y="1666884"/>
            <a:ext cx="877997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persistent DSU</a:t>
            </a:r>
            <a:endParaRPr lang="en-US" altLang="zh-CN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indent="-742950">
              <a:buFontTx/>
              <a:buAutoNum type="arabicPeriod"/>
            </a:pP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persistent monotone stack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queue</a:t>
            </a:r>
            <a:endParaRPr lang="zh-CN" altLang="en-US" sz="4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indent="-742950">
              <a:buAutoNum type="arabicPeriod"/>
            </a:pP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persistent segment tree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BIT</a:t>
            </a:r>
          </a:p>
          <a:p>
            <a:pPr marL="742950" indent="-742950">
              <a:buAutoNum type="arabicPeriod"/>
            </a:pP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persistent </a:t>
            </a:r>
            <a:r>
              <a:rPr lang="en-US" altLang="zh-CN" sz="4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trie</a:t>
            </a:r>
            <a:endParaRPr lang="en-US" altLang="zh-CN" sz="4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indent="-742950">
              <a:buAutoNum type="arabicPeriod"/>
            </a:pP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persistent </a:t>
            </a:r>
            <a:r>
              <a:rPr lang="en-US" altLang="zh-CN" sz="4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treap</a:t>
            </a:r>
            <a:endParaRPr lang="en-US" altLang="zh-CN" sz="4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86490" y="5279466"/>
            <a:ext cx="8779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persistence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history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zh-CN" altLang="en-US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range</a:t>
            </a:r>
            <a:r>
              <a:rPr lang="zh-CN" altLang="en-US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endParaRPr lang="en-US" altLang="zh-CN" sz="40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5407153" y="4393870"/>
            <a:ext cx="2216805" cy="1322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865268" y="3933049"/>
            <a:ext cx="3214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>
                <a:solidFill>
                  <a:schemeClr val="bg2">
                    <a:lumMod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pbds</a:t>
            </a:r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::rope</a:t>
            </a:r>
          </a:p>
        </p:txBody>
      </p:sp>
    </p:spTree>
    <p:extLst>
      <p:ext uri="{BB962C8B-B14F-4D97-AF65-F5344CB8AC3E}">
        <p14:creationId xmlns:p14="http://schemas.microsoft.com/office/powerpoint/2010/main" val="79251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376" y="516515"/>
            <a:ext cx="113193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*Ⅶ. Heavy-light Decomposition and Link-cut Tree</a:t>
            </a:r>
          </a:p>
          <a:p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(HLD and LCT)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24044" y="2818350"/>
            <a:ext cx="9979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HLD converts tree-shapes to intervals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24044" y="3647644"/>
            <a:ext cx="99793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LCT: HLD’s dynamic version</a:t>
            </a:r>
          </a:p>
          <a:p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maintain forests..</a:t>
            </a:r>
          </a:p>
        </p:txBody>
      </p:sp>
    </p:spTree>
    <p:extLst>
      <p:ext uri="{BB962C8B-B14F-4D97-AF65-F5344CB8AC3E}">
        <p14:creationId xmlns:p14="http://schemas.microsoft.com/office/powerpoint/2010/main" val="250053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376" y="516515"/>
            <a:ext cx="11319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Ⅷ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. interesting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？ </a:t>
            </a:r>
            <a:r>
              <a:rPr lang="en-US" altLang="zh-CN" sz="4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bitset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5534" y="2982035"/>
            <a:ext cx="50109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O(N/bits)</a:t>
            </a:r>
          </a:p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bits = 64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128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0376" y="516515"/>
            <a:ext cx="11319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Curious about </a:t>
            </a:r>
            <a:r>
              <a:rPr lang="en-US" altLang="zh-CN" sz="4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pbds</a:t>
            </a:r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2683" y="2497715"/>
            <a:ext cx="113193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CSDN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博客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  <a:hlinkClick r:id="rId2"/>
              </a:rPr>
              <a:t>随便</a:t>
            </a: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  <a:hlinkClick r:id="rId2"/>
              </a:rPr>
              <a:t>玩了玩</a:t>
            </a:r>
            <a:r>
              <a:rPr lang="en-US" altLang="zh-CN" sz="4000" dirty="0" err="1">
                <a:latin typeface="华文新魏" panose="02010800040101010101" pitchFamily="2" charset="-122"/>
                <a:ea typeface="华文新魏" panose="02010800040101010101" pitchFamily="2" charset="-122"/>
                <a:hlinkClick r:id="rId2"/>
              </a:rPr>
              <a:t>pb_ds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  <a:hlinkClick r:id="rId2"/>
              </a:rPr>
              <a:t>库</a:t>
            </a:r>
            <a:endParaRPr lang="en-US" altLang="zh-CN" sz="4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Pdf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文档</a:t>
            </a:r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: C++</a:t>
            </a: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4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pb_ds</a:t>
            </a: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库在</a:t>
            </a:r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OI</a:t>
            </a: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中的应用</a:t>
            </a:r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pdf</a:t>
            </a:r>
          </a:p>
          <a:p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		 (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百度一波就有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9483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378" y="516515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Ⅱ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. Basic Data Structure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5921" y="1773320"/>
            <a:ext cx="4492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most familiar one: </a:t>
            </a:r>
            <a:endParaRPr lang="zh-CN" altLang="en-US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89468" y="1773320"/>
            <a:ext cx="1479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array</a:t>
            </a:r>
            <a:endParaRPr lang="zh-CN" altLang="en-US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5841495" y="2481206"/>
            <a:ext cx="559305" cy="9626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959454" y="3471491"/>
            <a:ext cx="338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sequential list</a:t>
            </a:r>
            <a:endParaRPr lang="zh-CN" altLang="en-US" sz="36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6653903" y="1448790"/>
            <a:ext cx="1084377" cy="61869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935686" y="1094847"/>
            <a:ext cx="327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direct saving</a:t>
            </a:r>
            <a:endParaRPr lang="zh-CN" altLang="en-US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5" name="直接箭头连接符 14"/>
          <p:cNvCxnSpPr>
            <a:endCxn id="18" idx="1"/>
          </p:cNvCxnSpPr>
          <p:nvPr/>
        </p:nvCxnSpPr>
        <p:spPr>
          <a:xfrm>
            <a:off x="6641674" y="2140231"/>
            <a:ext cx="1294012" cy="974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935686" y="1914520"/>
            <a:ext cx="327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direct hashing</a:t>
            </a:r>
            <a:endParaRPr lang="zh-CN" altLang="en-US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6610124" y="2186156"/>
            <a:ext cx="1183811" cy="69406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991341" y="2622406"/>
            <a:ext cx="327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etc.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2992582" y="2447497"/>
            <a:ext cx="2450792" cy="882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825832" y="3314388"/>
            <a:ext cx="2412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fixed size</a:t>
            </a:r>
            <a:endParaRPr lang="zh-CN" altLang="en-US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082019" y="4943349"/>
            <a:ext cx="2183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linked list</a:t>
            </a:r>
            <a:endParaRPr lang="zh-CN" altLang="en-US" sz="36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8151835" y="5268176"/>
            <a:ext cx="930184" cy="4913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1"/>
          </p:cNvCxnSpPr>
          <p:nvPr/>
        </p:nvCxnSpPr>
        <p:spPr>
          <a:xfrm flipH="1" flipV="1">
            <a:off x="8151835" y="4866838"/>
            <a:ext cx="930184" cy="3996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768936" y="4562251"/>
            <a:ext cx="2183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singly</a:t>
            </a:r>
            <a:endParaRPr lang="zh-CN" altLang="en-US" sz="36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653903" y="5351627"/>
            <a:ext cx="2183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doubly</a:t>
            </a:r>
            <a:endParaRPr lang="zh-CN" altLang="en-US" sz="36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rot="5400000">
            <a:off x="6378419" y="2346065"/>
            <a:ext cx="526509" cy="714040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461421" y="4716072"/>
            <a:ext cx="3228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dynamic size</a:t>
            </a:r>
            <a:endParaRPr lang="zh-CN" altLang="en-US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9455298" y="3023042"/>
            <a:ext cx="1401288" cy="1447335"/>
            <a:chOff x="9455298" y="3023042"/>
            <a:chExt cx="1401288" cy="1447335"/>
          </a:xfrm>
        </p:grpSpPr>
        <p:sp>
          <p:nvSpPr>
            <p:cNvPr id="46" name="爆炸形 1 45"/>
            <p:cNvSpPr/>
            <p:nvPr/>
          </p:nvSpPr>
          <p:spPr>
            <a:xfrm>
              <a:off x="9455298" y="3023042"/>
              <a:ext cx="1401288" cy="1447335"/>
            </a:xfrm>
            <a:prstGeom prst="irregularSeal1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764615" y="3422365"/>
              <a:ext cx="804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list</a:t>
              </a:r>
              <a:endParaRPr lang="zh-CN" altLang="en-US" sz="3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2064949" y="5285458"/>
            <a:ext cx="3554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random storage</a:t>
            </a:r>
            <a:endParaRPr lang="zh-CN" altLang="en-US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232588" y="3881996"/>
            <a:ext cx="46664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continuous storage</a:t>
            </a:r>
            <a:endParaRPr lang="zh-CN" altLang="en-US" sz="36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6929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  <p:bldP spid="14" grpId="0"/>
      <p:bldP spid="18" grpId="0"/>
      <p:bldP spid="22" grpId="0"/>
      <p:bldP spid="27" grpId="0"/>
      <p:bldP spid="29" grpId="0"/>
      <p:bldP spid="34" grpId="0"/>
      <p:bldP spid="35" grpId="0"/>
      <p:bldP spid="44" grpId="0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0378" y="516515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List</a:t>
            </a:r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99058" y="1559565"/>
            <a:ext cx="2794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With STL!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96464" y="2709492"/>
            <a:ext cx="61575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CN" sz="4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std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::array</a:t>
            </a:r>
          </a:p>
          <a:p>
            <a:pPr marL="742950" indent="-742950">
              <a:buAutoNum type="arabicPeriod"/>
            </a:pPr>
            <a:r>
              <a:rPr lang="en-US" altLang="zh-CN" sz="4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std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::list</a:t>
            </a:r>
          </a:p>
          <a:p>
            <a:pPr marL="742950" indent="-742950">
              <a:buAutoNum type="arabicPeriod"/>
            </a:pPr>
            <a:r>
              <a:rPr lang="en-US" altLang="zh-CN" sz="4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std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::</a:t>
            </a:r>
            <a:r>
              <a:rPr lang="en-US" altLang="zh-CN" sz="4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forward_list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219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33349" y="2267451"/>
            <a:ext cx="44929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CN" sz="4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stack</a:t>
            </a:r>
          </a:p>
          <a:p>
            <a:pPr marL="742950" indent="-742950">
              <a:buAutoNum type="arabicPeriod"/>
            </a:pPr>
            <a:r>
              <a:rPr lang="en-US" altLang="zh-CN" sz="4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queue</a:t>
            </a:r>
          </a:p>
          <a:p>
            <a:pPr marL="742950" indent="-742950">
              <a:buAutoNum type="arabicPeriod"/>
            </a:pPr>
            <a:r>
              <a:rPr lang="en-US" altLang="zh-CN" sz="4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deque</a:t>
            </a:r>
            <a:endParaRPr lang="en-US" altLang="zh-CN" sz="4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indent="-742950">
              <a:buAutoNum type="arabicPeriod"/>
            </a:pPr>
            <a:endParaRPr lang="zh-CN" altLang="en-US" sz="4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5079593" y="2707574"/>
            <a:ext cx="3090630" cy="11035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326502" y="1913508"/>
            <a:ext cx="5418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restricted data structure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0378" y="516515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based on list</a:t>
            </a:r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374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378" y="516515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one more: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67094" y="1721186"/>
            <a:ext cx="8033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disjoint set and union (DSU)</a:t>
            </a:r>
            <a:endParaRPr lang="zh-CN" altLang="en-US" sz="4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5205114" y="2552183"/>
            <a:ext cx="756299" cy="7016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106232" y="3293907"/>
            <a:ext cx="10943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maintain the relationship of disjoint sets</a:t>
            </a:r>
            <a:endParaRPr lang="zh-CN" altLang="en-US" sz="4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43452" y="4907846"/>
            <a:ext cx="8015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by maintaining the forests…</a:t>
            </a:r>
            <a:endParaRPr lang="zh-CN" altLang="en-US" sz="4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3004457" y="4036781"/>
            <a:ext cx="2801391" cy="58490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377539" y="4621689"/>
            <a:ext cx="2778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how</a:t>
            </a:r>
            <a:r>
              <a:rPr lang="zh-CN" altLang="en-US" sz="4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7951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  <p:bldP spid="9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378" y="516515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another one more: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67094" y="1721186"/>
            <a:ext cx="8033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hashtable</a:t>
            </a:r>
            <a:r>
              <a:rPr lang="zh-CN" altLang="en-US" sz="4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4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hashmap</a:t>
            </a:r>
            <a:endParaRPr lang="zh-CN" altLang="en-US" sz="4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5205114" y="2552183"/>
            <a:ext cx="756299" cy="7016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98175" y="3249845"/>
            <a:ext cx="5771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hashing function </a:t>
            </a:r>
            <a:r>
              <a:rPr lang="zh-CN" altLang="en-US" sz="4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zh-CN" altLang="en-US" sz="4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03682" y="4845971"/>
            <a:ext cx="3477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unordered</a:t>
            </a:r>
            <a:endParaRPr lang="zh-CN" altLang="en-US" sz="4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4182567" y="4193596"/>
            <a:ext cx="2801391" cy="58490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761513" y="4486050"/>
            <a:ext cx="41587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std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::</a:t>
            </a:r>
            <a:r>
              <a:rPr lang="en-US" altLang="zh-CN" sz="32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unordered_set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2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std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::</a:t>
            </a:r>
            <a:r>
              <a:rPr lang="en-US" altLang="zh-CN" sz="32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unordered_map</a:t>
            </a:r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037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378" y="516515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Ⅲ. Tree-shaped Data Structure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4679" y="2485840"/>
            <a:ext cx="1702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Heap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2798492" y="2411659"/>
            <a:ext cx="1235837" cy="428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120738" y="2088493"/>
            <a:ext cx="2183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minimum</a:t>
            </a:r>
            <a:endParaRPr lang="zh-CN" altLang="en-US" sz="36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2798492" y="2913964"/>
            <a:ext cx="1246047" cy="541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120738" y="3132553"/>
            <a:ext cx="2183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maximum</a:t>
            </a:r>
            <a:endParaRPr lang="zh-CN" altLang="en-US" sz="36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20086" y="4480905"/>
            <a:ext cx="5418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std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::</a:t>
            </a:r>
            <a:r>
              <a:rPr lang="en-US" altLang="zh-CN" sz="4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priority_queue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73806" y="1887504"/>
            <a:ext cx="5418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restricted data structure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6653903" y="4085112"/>
            <a:ext cx="1084377" cy="61869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196091" y="3422009"/>
            <a:ext cx="5418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sounds like a queue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8136340" y="2611162"/>
            <a:ext cx="888907" cy="9215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619849" y="5456101"/>
            <a:ext cx="3982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Binary heap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388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11" grpId="0"/>
      <p:bldP spid="13" grpId="0"/>
      <p:bldP spid="14" grpId="0"/>
      <p:bldP spid="16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0378" y="516515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sz="4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mergeable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heap: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94715" y="2034578"/>
            <a:ext cx="42792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leftist heap</a:t>
            </a:r>
          </a:p>
          <a:p>
            <a:pPr marL="742950" indent="-742950">
              <a:buAutoNum type="arabicPeriod"/>
            </a:pP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binomial heap</a:t>
            </a:r>
          </a:p>
          <a:p>
            <a:pPr indent="-742950">
              <a:buAutoNum type="arabicPeriod"/>
            </a:pP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pairing heap</a:t>
            </a:r>
          </a:p>
          <a:p>
            <a:pPr indent="-742950">
              <a:buAutoNum type="arabicPeriod"/>
            </a:pP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Fibonacci heap</a:t>
            </a:r>
            <a:endParaRPr lang="en-US" altLang="zh-CN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indent="-742950">
              <a:buAutoNum type="arabicPeriod"/>
            </a:pP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29027" y="2911741"/>
            <a:ext cx="5418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sz="4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pbds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..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192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433</Words>
  <Application>Microsoft Office PowerPoint</Application>
  <PresentationFormat>宽屏</PresentationFormat>
  <Paragraphs>134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华文新魏</vt:lpstr>
      <vt:lpstr>宋体</vt:lpstr>
      <vt:lpstr>Arial</vt:lpstr>
      <vt:lpstr>Calibri</vt:lpstr>
      <vt:lpstr>Calibri Light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Victory Cooperation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业丶水寒</dc:creator>
  <cp:lastModifiedBy>业丶水寒</cp:lastModifiedBy>
  <cp:revision>22</cp:revision>
  <dcterms:created xsi:type="dcterms:W3CDTF">2016-06-04T16:06:45Z</dcterms:created>
  <dcterms:modified xsi:type="dcterms:W3CDTF">2016-06-05T04:11:32Z</dcterms:modified>
</cp:coreProperties>
</file>