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1" r:id="rId12"/>
    <p:sldId id="267" r:id="rId13"/>
    <p:sldId id="274" r:id="rId14"/>
    <p:sldId id="275" r:id="rId15"/>
    <p:sldId id="276" r:id="rId16"/>
    <p:sldId id="269" r:id="rId17"/>
    <p:sldId id="270" r:id="rId18"/>
    <p:sldId id="271" r:id="rId19"/>
    <p:sldId id="279" r:id="rId20"/>
    <p:sldId id="272" r:id="rId21"/>
    <p:sldId id="27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34B5E8"/>
    <a:srgbClr val="1482AC"/>
    <a:srgbClr val="199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4C74-129A-4D60-AB70-1F86AF489E9B}" type="datetimeFigureOut">
              <a:rPr lang="zh-CN" altLang="en-US" smtClean="0"/>
              <a:t>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235C-AF0D-410F-83FC-C8B2100C1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561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4C74-129A-4D60-AB70-1F86AF489E9B}" type="datetimeFigureOut">
              <a:rPr lang="zh-CN" altLang="en-US" smtClean="0"/>
              <a:t>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235C-AF0D-410F-83FC-C8B2100C1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86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4C74-129A-4D60-AB70-1F86AF489E9B}" type="datetimeFigureOut">
              <a:rPr lang="zh-CN" altLang="en-US" smtClean="0"/>
              <a:t>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235C-AF0D-410F-83FC-C8B2100C1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31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4C74-129A-4D60-AB70-1F86AF489E9B}" type="datetimeFigureOut">
              <a:rPr lang="zh-CN" altLang="en-US" smtClean="0"/>
              <a:t>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235C-AF0D-410F-83FC-C8B2100C1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4C74-129A-4D60-AB70-1F86AF489E9B}" type="datetimeFigureOut">
              <a:rPr lang="zh-CN" altLang="en-US" smtClean="0"/>
              <a:t>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235C-AF0D-410F-83FC-C8B2100C1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42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4C74-129A-4D60-AB70-1F86AF489E9B}" type="datetimeFigureOut">
              <a:rPr lang="zh-CN" altLang="en-US" smtClean="0"/>
              <a:t>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235C-AF0D-410F-83FC-C8B2100C1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90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4C74-129A-4D60-AB70-1F86AF489E9B}" type="datetimeFigureOut">
              <a:rPr lang="zh-CN" altLang="en-US" smtClean="0"/>
              <a:t>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235C-AF0D-410F-83FC-C8B2100C1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09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4C74-129A-4D60-AB70-1F86AF489E9B}" type="datetimeFigureOut">
              <a:rPr lang="zh-CN" altLang="en-US" smtClean="0"/>
              <a:t>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235C-AF0D-410F-83FC-C8B2100C1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59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4C74-129A-4D60-AB70-1F86AF489E9B}" type="datetimeFigureOut">
              <a:rPr lang="zh-CN" altLang="en-US" smtClean="0"/>
              <a:t>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235C-AF0D-410F-83FC-C8B2100C1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40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4C74-129A-4D60-AB70-1F86AF489E9B}" type="datetimeFigureOut">
              <a:rPr lang="zh-CN" altLang="en-US" smtClean="0"/>
              <a:t>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235C-AF0D-410F-83FC-C8B2100C1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72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4C74-129A-4D60-AB70-1F86AF489E9B}" type="datetimeFigureOut">
              <a:rPr lang="zh-CN" altLang="en-US" smtClean="0"/>
              <a:t>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235C-AF0D-410F-83FC-C8B2100C1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98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44C74-129A-4D60-AB70-1F86AF489E9B}" type="datetimeFigureOut">
              <a:rPr lang="zh-CN" altLang="en-US" smtClean="0"/>
              <a:t>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A235C-AF0D-410F-83FC-C8B2100C1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3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liuqiyao_01/article/details/8477730" TargetMode="External"/><Relationship Id="rId2" Type="http://schemas.openxmlformats.org/officeDocument/2006/relationships/hyperlink" Target="http://wenku.baidu.com/view/a01fddc59ec3d5bbfd0a7418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myan/article/details/647511" TargetMode="External"/><Relationship Id="rId2" Type="http://schemas.openxmlformats.org/officeDocument/2006/relationships/hyperlink" Target="http://www.cnblogs.com/whywhy/p/5066730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LYHVOYAGE/article/details/39889311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tanky_woo/archive/2010/07/31/1789621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7830752" y="5214552"/>
            <a:ext cx="0" cy="1012911"/>
          </a:xfrm>
          <a:prstGeom prst="line">
            <a:avLst/>
          </a:prstGeom>
          <a:ln w="28575">
            <a:solidFill>
              <a:srgbClr val="148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-2128380" y="4906908"/>
            <a:ext cx="98561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dirty="0" smtClean="0">
                <a:latin typeface="+mj-lt"/>
                <a:ea typeface="Roboto Th" pitchFamily="2" charset="0"/>
                <a:cs typeface="Verdana" panose="020B0604030504040204" pitchFamily="34" charset="0"/>
              </a:rPr>
              <a:t>More about </a:t>
            </a:r>
          </a:p>
          <a:p>
            <a:pPr algn="r"/>
            <a:r>
              <a:rPr lang="en-US" altLang="zh-CN" sz="4400" dirty="0" smtClean="0">
                <a:latin typeface="+mj-lt"/>
                <a:ea typeface="Roboto Th" pitchFamily="2" charset="0"/>
                <a:cs typeface="Verdana" panose="020B0604030504040204" pitchFamily="34" charset="0"/>
              </a:rPr>
              <a:t>Dynamic Programming</a:t>
            </a:r>
            <a:endParaRPr lang="zh-CN" altLang="en-US" sz="4400" dirty="0">
              <a:latin typeface="+mj-lt"/>
              <a:cs typeface="Verdana" panose="020B060403050404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036693" y="5568911"/>
            <a:ext cx="5964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+mj-lt"/>
                <a:ea typeface="Roboto Th" pitchFamily="2" charset="0"/>
                <a:cs typeface="Verdana" panose="020B0604030504040204" pitchFamily="34" charset="0"/>
              </a:rPr>
              <a:t>Lzx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（罗赵翔）</a:t>
            </a:r>
            <a:endParaRPr lang="zh-CN" altLang="en-US" sz="5400" dirty="0">
              <a:latin typeface="仿宋" panose="02010609060101010101" pitchFamily="49" charset="-122"/>
              <a:ea typeface="仿宋" panose="02010609060101010101" pitchFamily="49" charset="-122"/>
              <a:cs typeface="Verdana" panose="020B060403050404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7811" y="-392644"/>
            <a:ext cx="12607621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3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770925" y="733174"/>
            <a:ext cx="0" cy="947345"/>
          </a:xfrm>
          <a:prstGeom prst="line">
            <a:avLst/>
          </a:prstGeom>
          <a:ln w="28575">
            <a:solidFill>
              <a:srgbClr val="34B5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50029" y="733174"/>
            <a:ext cx="8671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latin typeface="+mj-lt"/>
                <a:ea typeface="Roboto Th" pitchFamily="2" charset="0"/>
                <a:cs typeface="Verdana" panose="020B0604030504040204" pitchFamily="34" charset="0"/>
              </a:rPr>
              <a:t>DP on Intervals </a:t>
            </a:r>
            <a:r>
              <a:rPr lang="zh-CN" altLang="en-US" sz="5400" dirty="0" smtClean="0"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区间</a:t>
            </a:r>
            <a:r>
              <a:rPr lang="en-US" altLang="zh-CN" sz="5400" dirty="0" smtClean="0"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DP</a:t>
            </a:r>
            <a:endParaRPr lang="zh-CN" altLang="en-US" sz="5400" dirty="0">
              <a:latin typeface="仿宋" panose="02010609060101010101" pitchFamily="49" charset="-122"/>
              <a:ea typeface="仿宋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0529" y="2398816"/>
            <a:ext cx="9082971" cy="1668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5B9BD5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solidFill>
                  <a:prstClr val="black"/>
                </a:solidFill>
                <a:latin typeface="+mj-lt"/>
                <a:ea typeface="仿宋" panose="02010609060101010101" pitchFamily="49" charset="-122"/>
              </a:rPr>
              <a:t>Practice:</a:t>
            </a:r>
          </a:p>
          <a:p>
            <a:pPr marL="285750" lvl="0" indent="-285750">
              <a:lnSpc>
                <a:spcPct val="150000"/>
              </a:lnSpc>
              <a:buClr>
                <a:srgbClr val="5B9BD5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solidFill>
                  <a:prstClr val="black"/>
                </a:solidFill>
                <a:latin typeface="+mj-lt"/>
                <a:ea typeface="仿宋" panose="02010609060101010101" pitchFamily="49" charset="-122"/>
              </a:rPr>
              <a:t>Light OJ </a:t>
            </a:r>
            <a:r>
              <a:rPr lang="en-US" altLang="zh-CN" sz="3600" dirty="0">
                <a:solidFill>
                  <a:prstClr val="black"/>
                </a:solidFill>
                <a:latin typeface="+mj-lt"/>
                <a:ea typeface="仿宋" panose="02010609060101010101" pitchFamily="49" charset="-122"/>
              </a:rPr>
              <a:t>1422 Halloween Costumes</a:t>
            </a:r>
          </a:p>
        </p:txBody>
      </p:sp>
    </p:spTree>
    <p:extLst>
      <p:ext uri="{BB962C8B-B14F-4D97-AF65-F5344CB8AC3E}">
        <p14:creationId xmlns:p14="http://schemas.microsoft.com/office/powerpoint/2010/main" val="29349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770925" y="733174"/>
            <a:ext cx="0" cy="947345"/>
          </a:xfrm>
          <a:prstGeom prst="line">
            <a:avLst/>
          </a:prstGeom>
          <a:ln w="28575">
            <a:solidFill>
              <a:srgbClr val="34B5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50029" y="733174"/>
            <a:ext cx="8671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latin typeface="+mj-lt"/>
                <a:ea typeface="Roboto Th" pitchFamily="2" charset="0"/>
                <a:cs typeface="Verdana" panose="020B0604030504040204" pitchFamily="34" charset="0"/>
              </a:rPr>
              <a:t>Reference</a:t>
            </a:r>
            <a:endParaRPr lang="zh-CN" altLang="en-US" sz="5400" dirty="0">
              <a:latin typeface="仿宋" panose="02010609060101010101" pitchFamily="49" charset="-122"/>
              <a:ea typeface="仿宋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0029" y="2322616"/>
            <a:ext cx="90829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5B9BD5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sz="28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紫书</a:t>
            </a:r>
            <a:r>
              <a:rPr lang="en-US" altLang="zh-CN" sz="28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》 P277-P279 </a:t>
            </a:r>
            <a:r>
              <a:rPr lang="zh-CN" altLang="en-US" sz="28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（最优矩阵链乘、最优三角剖分）</a:t>
            </a:r>
            <a:endParaRPr lang="en-US" altLang="zh-CN" sz="2800" dirty="0" smtClean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lvl="0" indent="-285750">
              <a:lnSpc>
                <a:spcPct val="150000"/>
              </a:lnSpc>
              <a:buClr>
                <a:srgbClr val="5B9BD5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区间</a:t>
            </a:r>
            <a:r>
              <a:rPr lang="en-US" altLang="zh-CN" sz="2800" dirty="0" err="1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dp</a:t>
            </a:r>
            <a:r>
              <a:rPr lang="zh-CN" altLang="en-US" sz="28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模型</a:t>
            </a:r>
            <a:r>
              <a:rPr lang="en-US" altLang="zh-CN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http://blog.csdn.net/y990041769/article/details/24194605</a:t>
            </a:r>
            <a:endParaRPr lang="en-US" altLang="zh-CN" dirty="0" smtClean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lvl="0" indent="-285750">
              <a:lnSpc>
                <a:spcPct val="150000"/>
              </a:lnSpc>
              <a:buClr>
                <a:srgbClr val="5B9BD5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区间</a:t>
            </a:r>
            <a:r>
              <a:rPr lang="en-US" altLang="zh-CN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DP(</a:t>
            </a:r>
            <a:r>
              <a:rPr lang="zh-CN" altLang="en-US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总结</a:t>
            </a:r>
            <a:r>
              <a:rPr lang="en-US" altLang="zh-CN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 </a:t>
            </a:r>
            <a:r>
              <a:rPr lang="en-US" altLang="zh-CN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http://www.cnblogs.com/qq-star/p/4161143.html</a:t>
            </a:r>
            <a:endParaRPr lang="en-US" altLang="zh-CN" dirty="0" smtClean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lvl="0" indent="-285750">
              <a:lnSpc>
                <a:spcPct val="150000"/>
              </a:lnSpc>
              <a:buClr>
                <a:srgbClr val="5B9BD5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区间</a:t>
            </a:r>
            <a:r>
              <a:rPr lang="en-US" altLang="zh-CN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DP</a:t>
            </a:r>
            <a:r>
              <a:rPr lang="zh-CN" altLang="en-US" sz="28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专辑</a:t>
            </a:r>
            <a:r>
              <a:rPr lang="en-US" altLang="zh-CN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http://blog.csdn.net/liuqiyao_01/article/details/8797438</a:t>
            </a:r>
            <a:endParaRPr lang="en-US" altLang="zh-CN" dirty="0" smtClean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441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770925" y="733174"/>
            <a:ext cx="0" cy="947345"/>
          </a:xfrm>
          <a:prstGeom prst="line">
            <a:avLst/>
          </a:prstGeom>
          <a:ln w="28575">
            <a:solidFill>
              <a:srgbClr val="34B5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50029" y="733174"/>
            <a:ext cx="8671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latin typeface="+mj-lt"/>
                <a:ea typeface="Roboto Th" pitchFamily="2" charset="0"/>
                <a:cs typeface="Verdana" panose="020B0604030504040204" pitchFamily="34" charset="0"/>
              </a:rPr>
              <a:t>DP on Trees </a:t>
            </a:r>
            <a:r>
              <a:rPr lang="zh-CN" altLang="en-US" sz="5400" dirty="0"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树形</a:t>
            </a:r>
            <a:r>
              <a:rPr lang="en-US" altLang="zh-CN" sz="5400" dirty="0" smtClean="0"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DP</a:t>
            </a:r>
            <a:endParaRPr lang="zh-CN" altLang="en-US" sz="5400" dirty="0">
              <a:latin typeface="仿宋" panose="02010609060101010101" pitchFamily="49" charset="-122"/>
              <a:ea typeface="仿宋" panose="02010609060101010101" pitchFamily="49" charset="-122"/>
              <a:cs typeface="Verdana" panose="020B060403050404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044" y="2157412"/>
            <a:ext cx="8431256" cy="441879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51000" y="1574800"/>
            <a:ext cx="857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UVA 1292 Strategic game  </a:t>
            </a:r>
            <a:endParaRPr lang="zh-CN" alt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8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770925" y="733174"/>
            <a:ext cx="0" cy="947345"/>
          </a:xfrm>
          <a:prstGeom prst="line">
            <a:avLst/>
          </a:prstGeom>
          <a:ln w="28575">
            <a:solidFill>
              <a:srgbClr val="34B5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50029" y="733174"/>
            <a:ext cx="8671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latin typeface="+mj-lt"/>
                <a:ea typeface="Roboto Th" pitchFamily="2" charset="0"/>
                <a:cs typeface="Verdana" panose="020B0604030504040204" pitchFamily="34" charset="0"/>
              </a:rPr>
              <a:t>DP on Trees </a:t>
            </a:r>
            <a:r>
              <a:rPr lang="zh-CN" altLang="en-US" sz="5400" dirty="0"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树形</a:t>
            </a:r>
            <a:r>
              <a:rPr lang="en-US" altLang="zh-CN" sz="5400" dirty="0" smtClean="0"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DP</a:t>
            </a:r>
            <a:endParaRPr lang="zh-CN" altLang="en-US" sz="5400" dirty="0">
              <a:latin typeface="仿宋" panose="02010609060101010101" pitchFamily="49" charset="-122"/>
              <a:ea typeface="仿宋" panose="02010609060101010101" pitchFamily="49" charset="-122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950029" y="1928916"/>
                <a:ext cx="11241971" cy="4750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Clr>
                    <a:srgbClr val="5B9BD5">
                      <a:lumMod val="75000"/>
                    </a:srgbClr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zh-CN" altLang="en-US" sz="2400" b="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在结点</a:t>
                </a:r>
                <a:r>
                  <a:rPr lang="en-US" altLang="zh-CN" sz="2400" b="0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zh-CN" altLang="en-US" sz="2400" b="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上放士兵时，以结点</a:t>
                </a:r>
                <a:r>
                  <a:rPr lang="en-US" altLang="zh-CN" sz="2400" b="0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zh-CN" altLang="en-US" sz="2400" b="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为根的子树所需要放置的最少的士兵</a:t>
                </a:r>
                <a:endParaRPr lang="en-US" altLang="zh-CN" sz="2400" b="0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200000"/>
                  </a:lnSpc>
                  <a:buClr>
                    <a:srgbClr val="5B9BD5">
                      <a:lumMod val="75000"/>
                    </a:srgbClr>
                  </a:buClr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𝑑𝑝</a:t>
                </a:r>
                <a:r>
                  <a:rPr lang="en-US" altLang="zh-CN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:r>
                  <a:rPr lang="zh-CN" alt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</a:t>
                </a:r>
                <a:r>
                  <a:rPr lang="en-US" altLang="zh-CN" sz="28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][2]⇔</a:t>
                </a:r>
                <a:r>
                  <a:rPr lang="zh-CN" altLang="en-US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在结点</a:t>
                </a:r>
                <a:r>
                  <a:rPr lang="en-US" altLang="zh-CN" sz="2400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zh-CN" altLang="en-US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不放士兵</a:t>
                </a:r>
                <a:r>
                  <a:rPr lang="en-US" altLang="zh-CN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……</a:t>
                </a:r>
              </a:p>
              <a:p>
                <a:pPr marL="285750" indent="-285750">
                  <a:lnSpc>
                    <a:spcPct val="200000"/>
                  </a:lnSpc>
                  <a:buClr>
                    <a:srgbClr val="5B9BD5">
                      <a:lumMod val="75000"/>
                    </a:srgbClr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400" b="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200000"/>
                  </a:lnSpc>
                  <a:buClr>
                    <a:srgbClr val="5B9BD5">
                      <a:lumMod val="75000"/>
                    </a:srgbClr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</m:t>
                    </m:r>
                  </m:oMath>
                </a14:m>
                <a:r>
                  <a:rPr lang="en-US" altLang="zh-CN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是</a:t>
                </a:r>
                <a:r>
                  <a:rPr lang="en-US" altLang="zh-CN" sz="2400" dirty="0" err="1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的所有子</a:t>
                </a:r>
                <a:r>
                  <a:rPr lang="zh-CN" altLang="en-US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结点</a:t>
                </a:r>
                <a:endParaRPr lang="en-US" altLang="zh-CN" sz="2400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200000"/>
                  </a:lnSpc>
                  <a:buClr>
                    <a:srgbClr val="5B9BD5">
                      <a:lumMod val="75000"/>
                    </a:srgbClr>
                  </a:buClr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父</a:t>
                </a:r>
                <a:r>
                  <a:rPr lang="zh-CN" altLang="en-US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结点状态由子结点转移而来</a:t>
                </a:r>
                <a:endParaRPr lang="en-US" altLang="zh-CN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200000"/>
                  </a:lnSpc>
                  <a:buClr>
                    <a:srgbClr val="5B9BD5">
                      <a:lumMod val="75000"/>
                    </a:srgbClr>
                  </a:buClr>
                  <a:buFont typeface="Arial" panose="020B0604020202020204" pitchFamily="34" charset="0"/>
                  <a:buChar char="•"/>
                </a:pPr>
                <a:endParaRPr lang="en-US" altLang="zh-CN" sz="2400" b="0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29" y="1928916"/>
                <a:ext cx="11241971" cy="4750659"/>
              </a:xfrm>
              <a:prstGeom prst="rect">
                <a:avLst/>
              </a:prstGeom>
              <a:blipFill rotWithShape="0">
                <a:blip r:embed="rId2"/>
                <a:stretch>
                  <a:fillRect l="-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11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770925" y="733174"/>
            <a:ext cx="0" cy="947345"/>
          </a:xfrm>
          <a:prstGeom prst="line">
            <a:avLst/>
          </a:prstGeom>
          <a:ln w="28575">
            <a:solidFill>
              <a:srgbClr val="34B5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50029" y="733174"/>
            <a:ext cx="8671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5400" dirty="0">
                <a:solidFill>
                  <a:prstClr val="black"/>
                </a:solidFill>
                <a:latin typeface="Calibri Light" panose="020F0302020204030204"/>
                <a:ea typeface="Roboto Th" pitchFamily="2" charset="0"/>
                <a:cs typeface="Verdana" panose="020B0604030504040204" pitchFamily="34" charset="0"/>
              </a:rPr>
              <a:t>DP on Trees </a:t>
            </a:r>
            <a:r>
              <a:rPr lang="zh-CN" altLang="en-US" sz="5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树形</a:t>
            </a:r>
            <a:r>
              <a:rPr lang="en-US" altLang="zh-CN" sz="5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DP</a:t>
            </a:r>
            <a:endParaRPr lang="zh-CN" altLang="en-US" sz="54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0529" y="2398816"/>
            <a:ext cx="90829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5B9BD5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solidFill>
                  <a:prstClr val="black"/>
                </a:solidFill>
                <a:latin typeface="+mj-lt"/>
                <a:ea typeface="仿宋" panose="02010609060101010101" pitchFamily="49" charset="-122"/>
              </a:rPr>
              <a:t>Practice:</a:t>
            </a:r>
          </a:p>
          <a:p>
            <a:pPr marL="285750" lvl="0" indent="-285750">
              <a:lnSpc>
                <a:spcPct val="150000"/>
              </a:lnSpc>
              <a:buClr>
                <a:srgbClr val="5B9BD5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solidFill>
                  <a:prstClr val="black"/>
                </a:solidFill>
                <a:latin typeface="+mj-lt"/>
                <a:ea typeface="仿宋" panose="02010609060101010101" pitchFamily="49" charset="-122"/>
              </a:rPr>
              <a:t>POJ 2342 Anniversary Party</a:t>
            </a:r>
            <a:endParaRPr lang="en-US" altLang="zh-CN" sz="3600" dirty="0">
              <a:solidFill>
                <a:prstClr val="black"/>
              </a:solidFill>
              <a:latin typeface="+mj-lt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482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770925" y="733174"/>
            <a:ext cx="0" cy="947345"/>
          </a:xfrm>
          <a:prstGeom prst="line">
            <a:avLst/>
          </a:prstGeom>
          <a:ln w="28575">
            <a:solidFill>
              <a:srgbClr val="34B5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50029" y="733174"/>
            <a:ext cx="8671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latin typeface="+mj-lt"/>
                <a:ea typeface="Roboto Th" pitchFamily="2" charset="0"/>
                <a:cs typeface="Verdana" panose="020B0604030504040204" pitchFamily="34" charset="0"/>
              </a:rPr>
              <a:t>Reference</a:t>
            </a:r>
            <a:endParaRPr lang="zh-CN" altLang="en-US" sz="5400" dirty="0">
              <a:latin typeface="仿宋" panose="02010609060101010101" pitchFamily="49" charset="-122"/>
              <a:ea typeface="仿宋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0029" y="1586016"/>
            <a:ext cx="90829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5B9BD5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紫书</a:t>
            </a:r>
            <a:r>
              <a:rPr lang="en-US" altLang="zh-CN" sz="28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》P280-P283</a:t>
            </a:r>
          </a:p>
          <a:p>
            <a:pPr marL="285750" lvl="0" indent="-285750">
              <a:lnSpc>
                <a:spcPct val="150000"/>
              </a:lnSpc>
              <a:buClr>
                <a:srgbClr val="5B9BD5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</a:rPr>
              <a:t>树形</a:t>
            </a:r>
            <a:r>
              <a:rPr lang="zh-CN" altLang="en-US" sz="2400" dirty="0" smtClean="0">
                <a:solidFill>
                  <a:prstClr val="black"/>
                </a:solidFill>
              </a:rPr>
              <a:t>动态规划（</a:t>
            </a:r>
            <a:r>
              <a:rPr lang="en-US" altLang="zh-CN" sz="2400" dirty="0" smtClean="0">
                <a:solidFill>
                  <a:prstClr val="black"/>
                </a:solidFill>
              </a:rPr>
              <a:t>PPT</a:t>
            </a:r>
            <a:r>
              <a:rPr lang="zh-CN" altLang="en-US" sz="2400" dirty="0" smtClean="0">
                <a:solidFill>
                  <a:prstClr val="black"/>
                </a:solidFill>
              </a:rPr>
              <a:t>） </a:t>
            </a:r>
            <a:r>
              <a:rPr lang="en-US" altLang="zh-CN" sz="1600" dirty="0">
                <a:solidFill>
                  <a:prstClr val="black"/>
                </a:solidFill>
                <a:hlinkClick r:id="rId2"/>
              </a:rPr>
              <a:t>http://</a:t>
            </a:r>
            <a:r>
              <a:rPr lang="en-US" altLang="zh-CN" sz="1600" dirty="0" smtClean="0">
                <a:solidFill>
                  <a:prstClr val="black"/>
                </a:solidFill>
                <a:hlinkClick r:id="rId2"/>
              </a:rPr>
              <a:t>wenku.baidu.com/view/a01fddc59ec3d5bbfd0a7418.html</a:t>
            </a:r>
            <a:endParaRPr lang="en-US" altLang="zh-CN" sz="1600" dirty="0" smtClean="0">
              <a:solidFill>
                <a:prstClr val="black"/>
              </a:solidFill>
            </a:endParaRPr>
          </a:p>
          <a:p>
            <a:pPr marL="285750" lvl="0" indent="-285750">
              <a:lnSpc>
                <a:spcPct val="150000"/>
              </a:lnSpc>
              <a:buClr>
                <a:srgbClr val="5B9BD5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</a:rPr>
              <a:t>树形</a:t>
            </a:r>
            <a:r>
              <a:rPr lang="en-US" altLang="zh-CN" sz="2400" dirty="0">
                <a:solidFill>
                  <a:prstClr val="black"/>
                </a:solidFill>
              </a:rPr>
              <a:t>DP</a:t>
            </a:r>
            <a:r>
              <a:rPr lang="zh-CN" altLang="en-US" sz="2400" dirty="0">
                <a:solidFill>
                  <a:prstClr val="black"/>
                </a:solidFill>
              </a:rPr>
              <a:t>专辑</a:t>
            </a:r>
            <a:r>
              <a:rPr lang="en-US" altLang="zh-CN" sz="1600" dirty="0" smtClean="0">
                <a:solidFill>
                  <a:prstClr val="black"/>
                </a:solidFill>
                <a:hlinkClick r:id="rId3"/>
              </a:rPr>
              <a:t>http</a:t>
            </a:r>
            <a:r>
              <a:rPr lang="en-US" altLang="zh-CN" sz="1600" dirty="0">
                <a:solidFill>
                  <a:prstClr val="black"/>
                </a:solidFill>
                <a:hlinkClick r:id="rId3"/>
              </a:rPr>
              <a:t>://</a:t>
            </a:r>
            <a:r>
              <a:rPr lang="en-US" altLang="zh-CN" sz="1600" dirty="0" smtClean="0">
                <a:solidFill>
                  <a:prstClr val="black"/>
                </a:solidFill>
                <a:hlinkClick r:id="rId3"/>
              </a:rPr>
              <a:t>blog.csdn.net/liuqiyao_01/article/details/8477730</a:t>
            </a:r>
            <a:endParaRPr lang="en-US" altLang="zh-CN" sz="1600" dirty="0" smtClean="0">
              <a:solidFill>
                <a:prstClr val="black"/>
              </a:solidFill>
            </a:endParaRPr>
          </a:p>
          <a:p>
            <a:pPr marL="285750" lvl="0" indent="-285750">
              <a:lnSpc>
                <a:spcPct val="150000"/>
              </a:lnSpc>
              <a:buClr>
                <a:srgbClr val="5B9BD5">
                  <a:lumMod val="75000"/>
                </a:srgbClr>
              </a:buClr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prstClr val="black"/>
              </a:solidFill>
            </a:endParaRPr>
          </a:p>
          <a:p>
            <a:pPr marL="285750" lvl="0" indent="-285750">
              <a:lnSpc>
                <a:spcPct val="150000"/>
              </a:lnSpc>
              <a:buClr>
                <a:srgbClr val="5B9BD5">
                  <a:lumMod val="75000"/>
                </a:srgbClr>
              </a:buClr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1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770925" y="733174"/>
            <a:ext cx="0" cy="947345"/>
          </a:xfrm>
          <a:prstGeom prst="line">
            <a:avLst/>
          </a:prstGeom>
          <a:ln w="28575">
            <a:solidFill>
              <a:srgbClr val="34B5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50029" y="733174"/>
            <a:ext cx="10810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latin typeface="+mj-lt"/>
                <a:ea typeface="Roboto Th" pitchFamily="2" charset="0"/>
                <a:cs typeface="Verdana" panose="020B0604030504040204" pitchFamily="34" charset="0"/>
              </a:rPr>
              <a:t>Accelerate with Matrices! </a:t>
            </a:r>
            <a:r>
              <a:rPr lang="zh-CN" altLang="en-US" sz="5400" dirty="0" smtClean="0"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矩阵快速幂</a:t>
            </a:r>
            <a:endParaRPr lang="zh-CN" altLang="en-US" sz="5400" dirty="0">
              <a:latin typeface="仿宋" panose="02010609060101010101" pitchFamily="49" charset="-122"/>
              <a:ea typeface="仿宋" panose="02010609060101010101" pitchFamily="49" charset="-122"/>
              <a:cs typeface="Verdana" panose="020B060403050404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29" y="1896419"/>
            <a:ext cx="8248650" cy="23812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129" y="4451350"/>
            <a:ext cx="8248650" cy="1659378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70300" y="5448300"/>
            <a:ext cx="2387600" cy="355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670300" y="5803900"/>
            <a:ext cx="2387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13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770925" y="733174"/>
            <a:ext cx="0" cy="947345"/>
          </a:xfrm>
          <a:prstGeom prst="line">
            <a:avLst/>
          </a:prstGeom>
          <a:ln w="28575">
            <a:solidFill>
              <a:srgbClr val="34B5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50029" y="733174"/>
            <a:ext cx="10810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latin typeface="+mj-lt"/>
                <a:ea typeface="Roboto Th" pitchFamily="2" charset="0"/>
                <a:cs typeface="Verdana" panose="020B0604030504040204" pitchFamily="34" charset="0"/>
              </a:rPr>
              <a:t>Accelerate with Matrices! </a:t>
            </a:r>
            <a:r>
              <a:rPr lang="zh-CN" altLang="en-US" sz="5400" dirty="0" smtClean="0"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矩阵快速幂</a:t>
            </a:r>
            <a:endParaRPr lang="zh-CN" altLang="en-US" sz="5400" dirty="0">
              <a:latin typeface="仿宋" panose="02010609060101010101" pitchFamily="49" charset="-122"/>
              <a:ea typeface="仿宋" panose="02010609060101010101" pitchFamily="49" charset="-122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950029" y="2235200"/>
                <a:ext cx="6883400" cy="287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US" altLang="zh-CN" sz="2400" b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𝑖𝑏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𝑓𝑖𝑏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−1]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𝑖𝑏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−1]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𝑓𝑖𝑏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−2]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𝑖𝑏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𝑓𝑖𝑏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−1]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𝑖𝑏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[2]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𝑓𝑖𝑏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[1]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29" y="2235200"/>
                <a:ext cx="6883400" cy="287860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3746500" y="5273405"/>
            <a:ext cx="436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Fast Exponentiation!!! O(</a:t>
            </a:r>
            <a:r>
              <a:rPr lang="en-US" altLang="zh-CN" sz="2400" b="1" dirty="0" err="1" smtClean="0"/>
              <a:t>logn</a:t>
            </a:r>
            <a:r>
              <a:rPr lang="en-US" altLang="zh-CN" sz="2400" b="1" dirty="0" smtClean="0"/>
              <a:t>)</a:t>
            </a:r>
            <a:endParaRPr lang="zh-CN" altLang="en-US" sz="2400" b="1" dirty="0"/>
          </a:p>
        </p:txBody>
      </p:sp>
      <p:sp>
        <p:nvSpPr>
          <p:cNvPr id="10" name="椭圆 9"/>
          <p:cNvSpPr/>
          <p:nvPr/>
        </p:nvSpPr>
        <p:spPr>
          <a:xfrm>
            <a:off x="4254500" y="3818409"/>
            <a:ext cx="1409700" cy="14097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41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770925" y="733174"/>
            <a:ext cx="0" cy="947345"/>
          </a:xfrm>
          <a:prstGeom prst="line">
            <a:avLst/>
          </a:prstGeom>
          <a:ln w="28575">
            <a:solidFill>
              <a:srgbClr val="34B5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50029" y="733174"/>
            <a:ext cx="10810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latin typeface="+mj-lt"/>
                <a:ea typeface="Roboto Th" pitchFamily="2" charset="0"/>
                <a:cs typeface="Verdana" panose="020B0604030504040204" pitchFamily="34" charset="0"/>
              </a:rPr>
              <a:t>Reference</a:t>
            </a:r>
            <a:endParaRPr lang="zh-CN" altLang="en-US" sz="5400" dirty="0">
              <a:latin typeface="仿宋" panose="02010609060101010101" pitchFamily="49" charset="-122"/>
              <a:ea typeface="仿宋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0029" y="1656504"/>
            <a:ext cx="1106417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5B9BD5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en-US" altLang="zh-CN" sz="2800" strike="dblStrike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sz="2800" strike="dblStrike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线性代数</a:t>
            </a:r>
            <a:r>
              <a:rPr lang="en-US" altLang="zh-CN" sz="2800" strike="dblStrike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sz="2800" strike="dblStrike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（重大版）</a:t>
            </a:r>
            <a:endParaRPr lang="en-US" altLang="zh-CN" sz="2800" strike="dblStrike" dirty="0" smtClean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Clr>
                <a:srgbClr val="5B9BD5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sz="28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挑战</a:t>
            </a:r>
            <a:r>
              <a:rPr lang="en-US" altLang="zh-CN" sz="28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》P199-P206</a:t>
            </a:r>
          </a:p>
          <a:p>
            <a:pPr marL="285750" indent="-285750">
              <a:lnSpc>
                <a:spcPct val="150000"/>
              </a:lnSpc>
              <a:buClr>
                <a:srgbClr val="5B9BD5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矩阵快速幂（</a:t>
            </a:r>
            <a:r>
              <a:rPr lang="en-US" altLang="zh-CN" sz="28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PPT</a:t>
            </a:r>
            <a:r>
              <a:rPr lang="zh-CN" altLang="en-US" sz="28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2800" dirty="0" smtClean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5B9BD5">
                  <a:lumMod val="75000"/>
                </a:srgbClr>
              </a:buClr>
            </a:pPr>
            <a:r>
              <a:rPr lang="en-US" altLang="zh-CN" sz="14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http://wenku.baidu.com/link?url=TEA7aOevgr9zqZK9WuUWLfilr2OySgXSTkin_R0Z_pEA8xZ4ME0MOi85KEsEwRHi6CVrrjThdanVBiRJWTh6IeHrUL2Jy2bCyKR4Dm0FiJG</a:t>
            </a:r>
          </a:p>
          <a:p>
            <a:pPr marL="285750" indent="-285750">
              <a:lnSpc>
                <a:spcPct val="150000"/>
              </a:lnSpc>
              <a:buClr>
                <a:srgbClr val="5B9BD5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快速</a:t>
            </a:r>
            <a:r>
              <a:rPr lang="zh-CN" altLang="en-US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幂快速乘和矩阵快速幂。</a:t>
            </a:r>
            <a:r>
              <a:rPr lang="en-US" altLang="zh-CN" sz="14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hlinkClick r:id="rId2"/>
              </a:rPr>
              <a:t>http</a:t>
            </a:r>
            <a:r>
              <a:rPr lang="en-US" altLang="zh-CN" sz="1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hlinkClick r:id="rId2"/>
              </a:rPr>
              <a:t>://</a:t>
            </a:r>
            <a:r>
              <a:rPr lang="en-US" altLang="zh-CN" sz="14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hlinkClick r:id="rId2"/>
              </a:rPr>
              <a:t>www.cnblogs.com/whywhy/p/5066730.html</a:t>
            </a:r>
            <a:endParaRPr lang="en-US" altLang="zh-CN" sz="1400" dirty="0" smtClean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Clr>
                <a:srgbClr val="5B9BD5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理解</a:t>
            </a:r>
            <a:r>
              <a:rPr lang="zh-CN" altLang="en-US" sz="28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矩阵</a:t>
            </a:r>
            <a:r>
              <a:rPr lang="en-US" altLang="zh-CN" sz="16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hlinkClick r:id="rId3"/>
              </a:rPr>
              <a:t>http</a:t>
            </a:r>
            <a:r>
              <a:rPr lang="en-US" altLang="zh-CN" sz="16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hlinkClick r:id="rId3"/>
              </a:rPr>
              <a:t>://</a:t>
            </a:r>
            <a:r>
              <a:rPr lang="en-US" altLang="zh-CN" sz="16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hlinkClick r:id="rId3"/>
              </a:rPr>
              <a:t>blog.csdn.net/myan/article/details/647511</a:t>
            </a:r>
            <a:endParaRPr lang="en-US" altLang="zh-CN" sz="1600" dirty="0" smtClean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Clr>
                <a:srgbClr val="5B9BD5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矩阵快速幂</a:t>
            </a:r>
            <a:r>
              <a:rPr lang="zh-CN" altLang="en-US" sz="28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专题</a:t>
            </a:r>
            <a:r>
              <a:rPr lang="en-US" altLang="zh-CN" sz="16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http://blog.csdn.net/chenguolinblog/article/details/10309423</a:t>
            </a:r>
          </a:p>
        </p:txBody>
      </p:sp>
    </p:spTree>
    <p:extLst>
      <p:ext uri="{BB962C8B-B14F-4D97-AF65-F5344CB8AC3E}">
        <p14:creationId xmlns:p14="http://schemas.microsoft.com/office/powerpoint/2010/main" val="377156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770925" y="733174"/>
            <a:ext cx="0" cy="947345"/>
          </a:xfrm>
          <a:prstGeom prst="line">
            <a:avLst/>
          </a:prstGeom>
          <a:ln w="28575">
            <a:solidFill>
              <a:srgbClr val="34B5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50029" y="733174"/>
            <a:ext cx="10810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基础</a:t>
            </a:r>
            <a:r>
              <a:rPr lang="zh-CN" altLang="en-US" sz="5400" dirty="0" smtClean="0"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数位</a:t>
            </a:r>
            <a:r>
              <a:rPr lang="en-US" altLang="zh-CN" sz="5400" dirty="0" smtClean="0"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DP</a:t>
            </a:r>
            <a:r>
              <a:rPr lang="zh-CN" altLang="en-US" sz="5400" dirty="0" smtClean="0"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（*）</a:t>
            </a:r>
            <a:endParaRPr lang="zh-CN" altLang="en-US" sz="5400" dirty="0">
              <a:latin typeface="仿宋" panose="02010609060101010101" pitchFamily="49" charset="-122"/>
              <a:ea typeface="仿宋" panose="02010609060101010101" pitchFamily="49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28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770925" y="733174"/>
            <a:ext cx="0" cy="947345"/>
          </a:xfrm>
          <a:prstGeom prst="line">
            <a:avLst/>
          </a:prstGeom>
          <a:ln w="28575">
            <a:solidFill>
              <a:srgbClr val="34B5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50029" y="733174"/>
            <a:ext cx="8671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latin typeface="+mj-lt"/>
                <a:ea typeface="Roboto Th" pitchFamily="2" charset="0"/>
                <a:cs typeface="Verdana" panose="020B0604030504040204" pitchFamily="34" charset="0"/>
              </a:rPr>
              <a:t>Multiple Backpack </a:t>
            </a:r>
            <a:r>
              <a:rPr lang="zh-CN" altLang="en-US" sz="5400" dirty="0" smtClean="0"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多重背包</a:t>
            </a:r>
            <a:endParaRPr lang="zh-CN" altLang="en-US" sz="5400" dirty="0">
              <a:latin typeface="仿宋" panose="02010609060101010101" pitchFamily="49" charset="-122"/>
              <a:ea typeface="仿宋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89723" y="2303157"/>
            <a:ext cx="90829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rgbClr val="5B9BD5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有</a:t>
            </a:r>
            <a:r>
              <a:rPr lang="en-US" altLang="zh-CN" sz="32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sz="32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种物品和一个容量为</a:t>
            </a:r>
            <a:r>
              <a:rPr lang="en-US" altLang="zh-CN" sz="32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</a:t>
            </a:r>
            <a:r>
              <a:rPr lang="zh-CN" altLang="en-US" sz="32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的背包，第</a:t>
            </a:r>
            <a:r>
              <a:rPr lang="en-US" altLang="zh-CN" sz="3200" dirty="0" err="1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zh-CN" altLang="en-US" sz="32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种物品有𝑛𝑢𝑚</a:t>
            </a:r>
            <a:r>
              <a:rPr lang="en-US" altLang="zh-CN" sz="32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zh-CN" altLang="en-US" sz="32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𝑖</a:t>
            </a:r>
            <a:r>
              <a:rPr lang="en-US" altLang="zh-CN" sz="32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]</a:t>
            </a:r>
            <a:r>
              <a:rPr lang="zh-CN" altLang="en-US" sz="32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件可用。放入第</a:t>
            </a:r>
            <a:r>
              <a:rPr lang="en-US" altLang="zh-CN" sz="3200" dirty="0" err="1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zh-CN" altLang="en-US" sz="32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种物品的耗费的空间是</a:t>
            </a:r>
            <a:r>
              <a:rPr lang="en-US" altLang="zh-CN" sz="32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V[</a:t>
            </a:r>
            <a:r>
              <a:rPr lang="en-US" altLang="zh-CN" sz="3200" dirty="0" err="1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sz="32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]</a:t>
            </a:r>
            <a:r>
              <a:rPr lang="zh-CN" altLang="en-US" sz="32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，得到的价值是</a:t>
            </a:r>
            <a:r>
              <a:rPr lang="en-US" altLang="zh-CN" sz="32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W[</a:t>
            </a:r>
            <a:r>
              <a:rPr lang="en-US" altLang="zh-CN" sz="3200" dirty="0" err="1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sz="32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]</a:t>
            </a:r>
            <a:r>
              <a:rPr lang="zh-CN" altLang="en-US" sz="32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765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770925" y="733174"/>
            <a:ext cx="0" cy="947345"/>
          </a:xfrm>
          <a:prstGeom prst="line">
            <a:avLst/>
          </a:prstGeom>
          <a:ln w="28575">
            <a:solidFill>
              <a:srgbClr val="34B5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50029" y="733174"/>
            <a:ext cx="10810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err="1" smtClean="0">
                <a:latin typeface="+mj-lt"/>
                <a:ea typeface="Roboto Th" pitchFamily="2" charset="0"/>
                <a:cs typeface="Verdana" panose="020B0604030504040204" pitchFamily="34" charset="0"/>
              </a:rPr>
              <a:t>DP&amp;Combinatorics</a:t>
            </a:r>
            <a:r>
              <a:rPr lang="zh-CN" altLang="en-US" sz="5400" dirty="0" smtClean="0"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基础计数</a:t>
            </a:r>
            <a:r>
              <a:rPr lang="en-US" altLang="zh-CN" sz="5400" smtClean="0"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DP</a:t>
            </a:r>
            <a:endParaRPr lang="zh-CN" altLang="en-US" sz="5400" dirty="0">
              <a:latin typeface="仿宋" panose="02010609060101010101" pitchFamily="49" charset="-122"/>
              <a:ea typeface="仿宋" panose="02010609060101010101" pitchFamily="49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51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770925" y="733174"/>
            <a:ext cx="0" cy="947345"/>
          </a:xfrm>
          <a:prstGeom prst="line">
            <a:avLst/>
          </a:prstGeom>
          <a:ln w="28575">
            <a:solidFill>
              <a:srgbClr val="34B5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50029" y="733174"/>
            <a:ext cx="10810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+mj-lt"/>
                <a:ea typeface="Roboto Th" pitchFamily="2" charset="0"/>
                <a:cs typeface="Verdana" panose="020B0604030504040204" pitchFamily="34" charset="0"/>
              </a:rPr>
              <a:t>W</a:t>
            </a:r>
            <a:r>
              <a:rPr lang="en-US" altLang="zh-CN" sz="5400" dirty="0" smtClean="0">
                <a:latin typeface="+mj-lt"/>
                <a:ea typeface="Roboto Th" pitchFamily="2" charset="0"/>
                <a:cs typeface="Verdana" panose="020B0604030504040204" pitchFamily="34" charset="0"/>
              </a:rPr>
              <a:t>ant some more?</a:t>
            </a:r>
            <a:endParaRPr lang="zh-CN" altLang="en-US" sz="5400" dirty="0">
              <a:latin typeface="仿宋" panose="02010609060101010101" pitchFamily="49" charset="-122"/>
              <a:ea typeface="仿宋" panose="02010609060101010101" pitchFamily="49" charset="-122"/>
              <a:cs typeface="Verdana" panose="020B060403050404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914867"/>
            <a:ext cx="4927600" cy="457800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95123" y="5908099"/>
            <a:ext cx="3880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rgbClr val="5B9BD5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So</a:t>
            </a:r>
            <a:r>
              <a:rPr lang="zh-CN" altLang="en-US" sz="32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，慢慢学吧</a:t>
            </a:r>
            <a:r>
              <a:rPr lang="en-US" altLang="zh-CN" sz="32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  <a:endParaRPr lang="zh-CN" altLang="en-US" sz="32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55114" y="1905341"/>
            <a:ext cx="570988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rgbClr val="5B9BD5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拓展（*）：</a:t>
            </a:r>
            <a:endParaRPr lang="en-US" altLang="zh-CN" sz="3200" dirty="0" smtClean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lvl="0" indent="-285750">
              <a:buClr>
                <a:srgbClr val="5B9BD5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超大背包问题</a:t>
            </a:r>
            <a:r>
              <a:rPr lang="en-US" altLang="zh-CN" sz="20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hlinkClick r:id="rId3"/>
              </a:rPr>
              <a:t>http</a:t>
            </a:r>
            <a:r>
              <a:rPr lang="en-US" altLang="zh-CN" sz="20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hlinkClick r:id="rId3"/>
              </a:rPr>
              <a:t>://</a:t>
            </a:r>
            <a:r>
              <a:rPr lang="en-US" altLang="zh-CN" sz="20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hlinkClick r:id="rId3"/>
              </a:rPr>
              <a:t>blog.csdn.net/LYHVOYAGE/article/details/39889311</a:t>
            </a:r>
            <a:endParaRPr lang="en-US" altLang="zh-CN" sz="2000" dirty="0" smtClean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lvl="0" indent="-285750">
              <a:buClr>
                <a:srgbClr val="5B9BD5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单调</a:t>
            </a:r>
            <a:r>
              <a:rPr lang="zh-CN" altLang="en-US" sz="32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队列优化多重背包</a:t>
            </a:r>
            <a:endParaRPr lang="en-US" altLang="zh-CN" sz="3200" dirty="0" smtClean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lvl="0" indent="-285750">
              <a:buClr>
                <a:srgbClr val="5B9BD5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http://blog.csdn.net/flyinghearts/article/details/5898183</a:t>
            </a:r>
          </a:p>
          <a:p>
            <a:pPr marL="285750" lvl="0" indent="-285750">
              <a:buClr>
                <a:srgbClr val="5B9BD5">
                  <a:lumMod val="75000"/>
                </a:srgbClr>
              </a:buClr>
              <a:buFont typeface="Arial" panose="020B0604020202020204" pitchFamily="34" charset="0"/>
              <a:buChar char="•"/>
            </a:pPr>
            <a:endParaRPr lang="zh-CN" altLang="en-US" sz="32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002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770925" y="733174"/>
            <a:ext cx="0" cy="947345"/>
          </a:xfrm>
          <a:prstGeom prst="line">
            <a:avLst/>
          </a:prstGeom>
          <a:ln w="28575">
            <a:solidFill>
              <a:srgbClr val="34B5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50029" y="733174"/>
            <a:ext cx="8671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latin typeface="+mj-lt"/>
                <a:ea typeface="Roboto Th" pitchFamily="2" charset="0"/>
                <a:cs typeface="Verdana" panose="020B0604030504040204" pitchFamily="34" charset="0"/>
              </a:rPr>
              <a:t>Multiple Backpack </a:t>
            </a:r>
            <a:r>
              <a:rPr lang="zh-CN" altLang="en-US" sz="5400" dirty="0" smtClean="0"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多重背包</a:t>
            </a:r>
            <a:endParaRPr lang="zh-CN" altLang="en-US" sz="5400" dirty="0">
              <a:latin typeface="仿宋" panose="02010609060101010101" pitchFamily="49" charset="-122"/>
              <a:ea typeface="仿宋" panose="02010609060101010101" pitchFamily="49" charset="-122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950027" y="1701800"/>
                <a:ext cx="9082971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0-1</a:t>
                </a:r>
                <a:r>
                  <a:rPr lang="zh-CN" altLang="en-US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背包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0" dirty="0" smtClean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27" y="1701800"/>
                <a:ext cx="9082971" cy="509178"/>
              </a:xfrm>
              <a:prstGeom prst="rect">
                <a:avLst/>
              </a:prstGeom>
              <a:blipFill rotWithShape="0">
                <a:blip r:embed="rId2"/>
                <a:stretch>
                  <a:fillRect l="-940" t="-9524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950027" y="5525069"/>
                <a:ext cx="116991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完全背包</a:t>
                </a:r>
                <a:r>
                  <a:rPr lang="en-US" altLang="zh-CN" sz="2400" dirty="0" smtClean="0"/>
                  <a:t>O(VN*(V/ci))</a:t>
                </a:r>
                <a:r>
                  <a:rPr lang="zh-CN" alt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−1][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0" dirty="0" smtClean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27" y="5525069"/>
                <a:ext cx="1169917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730" t="-15789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950027" y="3608970"/>
                <a:ext cx="109879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完全背包</a:t>
                </a:r>
                <a:r>
                  <a:rPr lang="zh-CN" altLang="en-US" sz="2400" dirty="0" smtClean="0"/>
                  <a:t>（</a:t>
                </a:r>
                <a:r>
                  <a:rPr lang="en-US" altLang="zh-CN" sz="2400" dirty="0" smtClean="0"/>
                  <a:t>O(VN)</a:t>
                </a:r>
                <a:r>
                  <a:rPr lang="zh-CN" altLang="en-US" sz="2400" dirty="0" smtClean="0"/>
                  <a:t>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0" dirty="0" smtClean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27" y="3608970"/>
                <a:ext cx="10987973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777" t="-15789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462" y="4066661"/>
            <a:ext cx="6543675" cy="12763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4462" y="2210978"/>
            <a:ext cx="6734175" cy="1276350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9740900" y="5631136"/>
            <a:ext cx="355598" cy="3555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1118849" y="5631136"/>
            <a:ext cx="355598" cy="3555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364536" y="5986734"/>
            <a:ext cx="3979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多重背包限制一下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就行了！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419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12" grpId="0" animBg="1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770925" y="733174"/>
            <a:ext cx="0" cy="947345"/>
          </a:xfrm>
          <a:prstGeom prst="line">
            <a:avLst/>
          </a:prstGeom>
          <a:ln w="28575">
            <a:solidFill>
              <a:srgbClr val="34B5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50029" y="733174"/>
            <a:ext cx="8671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latin typeface="+mj-lt"/>
                <a:ea typeface="Roboto Th" pitchFamily="2" charset="0"/>
                <a:cs typeface="Verdana" panose="020B0604030504040204" pitchFamily="34" charset="0"/>
              </a:rPr>
              <a:t>Multiple Backpack </a:t>
            </a:r>
            <a:r>
              <a:rPr lang="zh-CN" altLang="en-US" sz="5400" dirty="0" smtClean="0"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多重背包</a:t>
            </a:r>
            <a:endParaRPr lang="zh-CN" altLang="en-US" sz="5400" dirty="0">
              <a:latin typeface="仿宋" panose="02010609060101010101" pitchFamily="49" charset="-122"/>
              <a:ea typeface="仿宋" panose="02010609060101010101" pitchFamily="49" charset="-122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32825" y="1833836"/>
                <a:ext cx="11394372" cy="2000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zh-CN" altLang="en-US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多重背包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𝑂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𝑉𝑁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∗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𝑛𝑢𝑚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endParaRPr lang="en-US" altLang="zh-CN" sz="2400" dirty="0" smtClean="0"/>
              </a:p>
              <a:p>
                <a:pPr marL="285750" indent="-285750"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285750" indent="-285750"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/>
                  <a:t> </a:t>
                </a:r>
                <a:endParaRPr lang="en-US" altLang="zh-CN" sz="2400" dirty="0" smtClean="0"/>
              </a:p>
              <a:p>
                <a:pPr>
                  <a:buClr>
                    <a:schemeClr val="accent1">
                      <a:lumMod val="75000"/>
                    </a:schemeClr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−1][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]+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b="0" dirty="0" smtClean="0"/>
              </a:p>
              <a:p>
                <a:pPr>
                  <a:buClr>
                    <a:schemeClr val="accent1">
                      <a:lumMod val="75000"/>
                    </a:schemeClr>
                  </a:buClr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𝑛𝑢𝑚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0" dirty="0" smtClean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25" y="1833836"/>
                <a:ext cx="11394372" cy="2000548"/>
              </a:xfrm>
              <a:prstGeom prst="rect">
                <a:avLst/>
              </a:prstGeom>
              <a:blipFill rotWithShape="0">
                <a:blip r:embed="rId2"/>
                <a:stretch>
                  <a:fillRect l="-963" t="-4573" r="-268" b="-21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732825" y="3922816"/>
            <a:ext cx="908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优化？</a:t>
            </a:r>
            <a:endParaRPr lang="en-US" altLang="zh-CN" sz="2400" b="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139224" y="4862616"/>
                <a:ext cx="90829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buClr>
                    <a:srgbClr val="5B9BD5">
                      <a:lumMod val="75000"/>
                    </a:srgbClr>
                  </a:buClr>
                  <a:buFont typeface="Arial" panose="020B0604020202020204" pitchFamily="34" charset="0"/>
                  <a:buChar char="•"/>
                </a:pPr>
                <a:r>
                  <a:rPr lang="zh-CN" altLang="en-US" sz="2800" dirty="0" smtClean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二进制优化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𝑂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𝑉𝑁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∗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log</m:t>
                        </m:r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⁡(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𝑛𝑢𝑚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)</m:t>
                        </m:r>
                      </m:e>
                    </m:nary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224" y="4862616"/>
                <a:ext cx="9082971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208" t="-17442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151923" y="5768205"/>
                <a:ext cx="90829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buClr>
                    <a:srgbClr val="5B9BD5">
                      <a:lumMod val="75000"/>
                    </a:srgbClr>
                  </a:buClr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把物品分成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zh-CN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个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一份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个</m:t>
                    </m:r>
                    <m:r>
                      <a:rPr lang="zh-CN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一份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 </m:t>
                    </m:r>
                  </m:oMath>
                </a14:m>
                <a:r>
                  <a:rPr lang="zh-CN" altLang="en-US" sz="2400" dirty="0" smtClean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，每份取</a:t>
                </a:r>
                <a:r>
                  <a:rPr lang="en-US" altLang="zh-CN" sz="2400" dirty="0" smtClean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0/1</a:t>
                </a:r>
                <a:endParaRPr lang="en-US" altLang="zh-CN" sz="2400" dirty="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923" y="5768205"/>
                <a:ext cx="9082971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940" t="-14474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6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770925" y="733174"/>
            <a:ext cx="0" cy="947345"/>
          </a:xfrm>
          <a:prstGeom prst="line">
            <a:avLst/>
          </a:prstGeom>
          <a:ln w="28575">
            <a:solidFill>
              <a:srgbClr val="34B5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50029" y="733174"/>
            <a:ext cx="8671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latin typeface="+mj-lt"/>
                <a:ea typeface="Roboto Th" pitchFamily="2" charset="0"/>
                <a:cs typeface="Verdana" panose="020B0604030504040204" pitchFamily="34" charset="0"/>
              </a:rPr>
              <a:t>Multiple Backpack </a:t>
            </a:r>
            <a:r>
              <a:rPr lang="zh-CN" altLang="en-US" sz="5400" dirty="0" smtClean="0"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多重背包</a:t>
            </a:r>
            <a:endParaRPr lang="zh-CN" altLang="en-US" sz="5400" dirty="0">
              <a:latin typeface="仿宋" panose="02010609060101010101" pitchFamily="49" charset="-122"/>
              <a:ea typeface="仿宋" panose="02010609060101010101" pitchFamily="49" charset="-122"/>
              <a:cs typeface="Verdana" panose="020B060403050404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1680519"/>
            <a:ext cx="7000875" cy="47720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251225" y="1890816"/>
            <a:ext cx="2238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rgbClr val="5B9BD5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还</a:t>
            </a:r>
            <a:r>
              <a:rPr lang="zh-CN" altLang="en-US" sz="28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想优化？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51224" y="2648348"/>
            <a:ext cx="39407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rgbClr val="5B9BD5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单调</a:t>
            </a:r>
            <a:r>
              <a:rPr lang="zh-CN" altLang="en-US" sz="28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队列优化</a:t>
            </a:r>
            <a:r>
              <a:rPr lang="en-US" altLang="zh-CN" sz="28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O(VN) (*)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251224" y="3725540"/>
                <a:ext cx="3940776" cy="12296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zh-CN" b="0" dirty="0" smtClean="0"/>
              </a:p>
              <a:p>
                <a:pPr marL="285750" indent="-285750"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𝑛𝑣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𝑛𝑣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dirty="0" smtClean="0"/>
                  <a:t>   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224" y="3725540"/>
                <a:ext cx="3940776" cy="1229632"/>
              </a:xfrm>
              <a:prstGeom prst="rect">
                <a:avLst/>
              </a:prstGeom>
              <a:blipFill rotWithShape="0">
                <a:blip r:embed="rId3"/>
                <a:stretch>
                  <a:fillRect l="-1084" t="-50990" b="-32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8251225" y="5180116"/>
            <a:ext cx="2238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rgbClr val="5B9BD5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混合背包？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5" name="下箭头 4"/>
          <p:cNvSpPr/>
          <p:nvPr/>
        </p:nvSpPr>
        <p:spPr>
          <a:xfrm rot="6928146">
            <a:off x="7911284" y="4782850"/>
            <a:ext cx="347706" cy="70197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68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" grpId="0"/>
      <p:bldP spid="12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770925" y="733174"/>
            <a:ext cx="0" cy="947345"/>
          </a:xfrm>
          <a:prstGeom prst="line">
            <a:avLst/>
          </a:prstGeom>
          <a:ln w="28575">
            <a:solidFill>
              <a:srgbClr val="34B5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50029" y="733174"/>
            <a:ext cx="9730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latin typeface="+mj-lt"/>
                <a:ea typeface="Roboto Th" pitchFamily="2" charset="0"/>
                <a:cs typeface="Verdana" panose="020B0604030504040204" pitchFamily="34" charset="0"/>
              </a:rPr>
              <a:t>Summary of Backpack Problems </a:t>
            </a:r>
            <a:endParaRPr lang="zh-CN" altLang="en-US" sz="5400" dirty="0">
              <a:latin typeface="仿宋" panose="02010609060101010101" pitchFamily="49" charset="-122"/>
              <a:ea typeface="仿宋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0029" y="1586016"/>
            <a:ext cx="98322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5B9BD5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0-1</a:t>
            </a:r>
            <a:r>
              <a:rPr lang="zh-CN" altLang="en-US" sz="28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背包、完全背包？循环方向？为什么？</a:t>
            </a:r>
            <a:endParaRPr lang="en-US" altLang="zh-CN" sz="2800" dirty="0" smtClean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lvl="0" indent="-285750">
              <a:lnSpc>
                <a:spcPct val="150000"/>
              </a:lnSpc>
              <a:buClr>
                <a:srgbClr val="5B9BD5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要求恰好装满？求总权重的最小值？</a:t>
            </a:r>
            <a:endParaRPr lang="en-US" altLang="zh-CN" sz="2800" dirty="0" smtClean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Clr>
                <a:srgbClr val="5B9BD5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分组背包</a:t>
            </a:r>
            <a:r>
              <a:rPr lang="zh-CN" altLang="en-US" sz="28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？</a:t>
            </a:r>
            <a:endParaRPr lang="en-US" altLang="zh-CN" sz="2800" dirty="0" smtClean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lvl="0" indent="-285750">
              <a:lnSpc>
                <a:spcPct val="150000"/>
              </a:lnSpc>
              <a:buClr>
                <a:srgbClr val="5B9BD5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超</a:t>
            </a:r>
            <a:r>
              <a:rPr lang="zh-CN" altLang="en-US" sz="28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大背包？（折半枚举 </a:t>
            </a:r>
            <a:r>
              <a:rPr lang="en-US" altLang="zh-CN" sz="28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or </a:t>
            </a:r>
            <a:r>
              <a:rPr lang="zh-CN" altLang="en-US" sz="28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按权重</a:t>
            </a:r>
            <a:r>
              <a:rPr lang="en-US" altLang="zh-CN" sz="2800" dirty="0" err="1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dp</a:t>
            </a:r>
            <a:r>
              <a:rPr lang="zh-CN" altLang="en-US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or </a:t>
            </a:r>
            <a:r>
              <a:rPr lang="zh-CN" altLang="en-US" sz="28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搜索剪枝）（*）</a:t>
            </a:r>
            <a:endParaRPr lang="en-US" altLang="zh-CN" sz="2800" dirty="0" smtClean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lvl="0" indent="-285750">
              <a:lnSpc>
                <a:spcPct val="150000"/>
              </a:lnSpc>
              <a:buClr>
                <a:srgbClr val="5B9BD5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二维费用？（*）</a:t>
            </a:r>
            <a:endParaRPr lang="en-US" altLang="zh-CN" sz="2800" dirty="0" smtClean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lvl="0" indent="-285750">
              <a:lnSpc>
                <a:spcPct val="150000"/>
              </a:lnSpc>
              <a:buClr>
                <a:srgbClr val="5B9BD5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输出方案？（</a:t>
            </a:r>
            <a:r>
              <a:rPr lang="zh-CN" altLang="en-US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*</a:t>
            </a:r>
            <a:r>
              <a:rPr lang="zh-CN" altLang="en-US" sz="28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2800" dirty="0" smtClean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lvl="0" indent="-285750">
              <a:lnSpc>
                <a:spcPct val="150000"/>
              </a:lnSpc>
              <a:buClr>
                <a:srgbClr val="5B9BD5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  <a:p>
            <a:pPr marL="285750" lvl="0" indent="-285750">
              <a:lnSpc>
                <a:spcPct val="150000"/>
              </a:lnSpc>
              <a:buClr>
                <a:srgbClr val="5B9BD5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见</a:t>
            </a:r>
            <a:r>
              <a:rPr lang="en-US" altLang="zh-CN" sz="28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sz="28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背包</a:t>
            </a:r>
            <a:r>
              <a:rPr lang="zh-CN" altLang="en-US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九</a:t>
            </a:r>
            <a:r>
              <a:rPr lang="zh-CN" altLang="en-US" sz="28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讲</a:t>
            </a:r>
            <a:r>
              <a:rPr lang="en-US" altLang="zh-CN" sz="28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sz="28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！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66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770925" y="733174"/>
            <a:ext cx="0" cy="947345"/>
          </a:xfrm>
          <a:prstGeom prst="line">
            <a:avLst/>
          </a:prstGeom>
          <a:ln w="28575">
            <a:solidFill>
              <a:srgbClr val="34B5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50029" y="733174"/>
            <a:ext cx="8671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latin typeface="+mj-lt"/>
                <a:ea typeface="Roboto Th" pitchFamily="2" charset="0"/>
                <a:cs typeface="Verdana" panose="020B0604030504040204" pitchFamily="34" charset="0"/>
              </a:rPr>
              <a:t>Reference</a:t>
            </a:r>
            <a:endParaRPr lang="zh-CN" altLang="en-US" sz="5400" dirty="0">
              <a:latin typeface="仿宋" panose="02010609060101010101" pitchFamily="49" charset="-122"/>
              <a:ea typeface="仿宋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0029" y="1586016"/>
            <a:ext cx="90829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5B9BD5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sz="28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背包</a:t>
            </a:r>
            <a:r>
              <a:rPr lang="zh-CN" altLang="en-US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九</a:t>
            </a:r>
            <a:r>
              <a:rPr lang="zh-CN" altLang="en-US" sz="28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讲</a:t>
            </a:r>
            <a:r>
              <a:rPr lang="en-US" altLang="zh-CN" sz="28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</a:p>
          <a:p>
            <a:pPr marL="285750" lvl="0" indent="-285750">
              <a:lnSpc>
                <a:spcPct val="150000"/>
              </a:lnSpc>
              <a:buClr>
                <a:srgbClr val="5B9BD5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背包之</a:t>
            </a:r>
            <a:r>
              <a:rPr lang="en-US" altLang="zh-CN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01</a:t>
            </a:r>
            <a:r>
              <a:rPr lang="zh-CN" altLang="en-US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背包、完全背包、多重背包详解</a:t>
            </a:r>
            <a:r>
              <a:rPr lang="en-US" altLang="zh-CN" sz="2000" dirty="0" smtClean="0">
                <a:solidFill>
                  <a:prstClr val="black"/>
                </a:solidFill>
                <a:hlinkClick r:id="rId2"/>
              </a:rPr>
              <a:t>http</a:t>
            </a:r>
            <a:r>
              <a:rPr lang="en-US" altLang="zh-CN" sz="2000" dirty="0">
                <a:solidFill>
                  <a:prstClr val="black"/>
                </a:solidFill>
                <a:hlinkClick r:id="rId2"/>
              </a:rPr>
              <a:t>://</a:t>
            </a:r>
            <a:r>
              <a:rPr lang="en-US" altLang="zh-CN" sz="2000" dirty="0" smtClean="0">
                <a:solidFill>
                  <a:prstClr val="black"/>
                </a:solidFill>
                <a:hlinkClick r:id="rId2"/>
              </a:rPr>
              <a:t>www.cnblogs.com/tanky_woo/archive/2010/07/31/1789621.html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285750" lvl="0" indent="-285750">
              <a:lnSpc>
                <a:spcPct val="150000"/>
              </a:lnSpc>
              <a:buClr>
                <a:srgbClr val="5B9BD5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背包问题详解（</a:t>
            </a:r>
            <a:r>
              <a:rPr lang="en-US" altLang="zh-CN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PPT</a:t>
            </a:r>
            <a:r>
              <a:rPr lang="zh-CN" altLang="en-US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sz="1400" dirty="0" smtClean="0">
                <a:solidFill>
                  <a:prstClr val="black"/>
                </a:solidFill>
              </a:rPr>
              <a:t>http</a:t>
            </a:r>
            <a:r>
              <a:rPr lang="en-US" altLang="zh-CN" sz="1400" dirty="0">
                <a:solidFill>
                  <a:prstClr val="black"/>
                </a:solidFill>
              </a:rPr>
              <a:t>://wenku.baidu.com/link?url=7HLcaKKmoWWw8f1g8DHijmGg6e098DX3BxtJg-erOzMy0_Y5LG3a4AgI98cmEWbVgeu0I3MbtZg98JZkm1UwCkXD4Q1mdv_-44iJYPPTTxK</a:t>
            </a:r>
          </a:p>
        </p:txBody>
      </p:sp>
    </p:spTree>
    <p:extLst>
      <p:ext uri="{BB962C8B-B14F-4D97-AF65-F5344CB8AC3E}">
        <p14:creationId xmlns:p14="http://schemas.microsoft.com/office/powerpoint/2010/main" val="426549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770925" y="733174"/>
            <a:ext cx="0" cy="947345"/>
          </a:xfrm>
          <a:prstGeom prst="line">
            <a:avLst/>
          </a:prstGeom>
          <a:ln w="28575">
            <a:solidFill>
              <a:srgbClr val="34B5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50029" y="733174"/>
            <a:ext cx="8671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latin typeface="+mj-lt"/>
                <a:ea typeface="Roboto Th" pitchFamily="2" charset="0"/>
                <a:cs typeface="Verdana" panose="020B0604030504040204" pitchFamily="34" charset="0"/>
              </a:rPr>
              <a:t>DP on Intervals </a:t>
            </a:r>
            <a:r>
              <a:rPr lang="zh-CN" altLang="en-US" sz="5400" dirty="0" smtClean="0"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区间</a:t>
            </a:r>
            <a:r>
              <a:rPr lang="en-US" altLang="zh-CN" sz="5400" dirty="0" smtClean="0"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DP</a:t>
            </a:r>
            <a:endParaRPr lang="zh-CN" altLang="en-US" sz="5400" dirty="0">
              <a:latin typeface="仿宋" panose="02010609060101010101" pitchFamily="49" charset="-122"/>
              <a:ea typeface="仿宋" panose="02010609060101010101" pitchFamily="49" charset="-122"/>
              <a:cs typeface="Verdana" panose="020B060403050404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40" y="1955800"/>
            <a:ext cx="8903254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3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770925" y="733174"/>
            <a:ext cx="0" cy="947345"/>
          </a:xfrm>
          <a:prstGeom prst="line">
            <a:avLst/>
          </a:prstGeom>
          <a:ln w="28575">
            <a:solidFill>
              <a:srgbClr val="34B5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50029" y="733174"/>
            <a:ext cx="8671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latin typeface="+mj-lt"/>
                <a:ea typeface="Roboto Th" pitchFamily="2" charset="0"/>
                <a:cs typeface="Verdana" panose="020B0604030504040204" pitchFamily="34" charset="0"/>
              </a:rPr>
              <a:t>DP on Intervals </a:t>
            </a:r>
            <a:r>
              <a:rPr lang="zh-CN" altLang="en-US" sz="5400" dirty="0" smtClean="0"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区间</a:t>
            </a:r>
            <a:r>
              <a:rPr lang="en-US" altLang="zh-CN" sz="5400" dirty="0" smtClean="0"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DP</a:t>
            </a:r>
            <a:endParaRPr lang="zh-CN" altLang="en-US" sz="5400" dirty="0">
              <a:latin typeface="仿宋" panose="02010609060101010101" pitchFamily="49" charset="-122"/>
              <a:ea typeface="仿宋" panose="02010609060101010101" pitchFamily="49" charset="-122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50029" y="2157516"/>
                <a:ext cx="9082971" cy="2522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Clr>
                    <a:srgbClr val="5B9BD5">
                      <a:lumMod val="75000"/>
                    </a:srgbClr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zh-CN" alt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合并第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zh-CN" alt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个到第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zh-CN" alt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个石子的最小花费</m:t>
                    </m:r>
                  </m:oMath>
                </a14:m>
                <a:endParaRPr lang="en-US" altLang="zh-CN" sz="2800" b="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lvl="0" indent="-285750">
                  <a:lnSpc>
                    <a:spcPct val="200000"/>
                  </a:lnSpc>
                  <a:buClr>
                    <a:srgbClr val="5B9BD5">
                      <a:lumMod val="75000"/>
                    </a:srgbClr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𝑑𝑝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𝑑𝑝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sz="2800" b="0" dirty="0" smtClean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marL="285750" lvl="0" indent="-285750">
                  <a:lnSpc>
                    <a:spcPct val="200000"/>
                  </a:lnSpc>
                  <a:buClr>
                    <a:srgbClr val="5B9BD5">
                      <a:lumMod val="75000"/>
                    </a:srgbClr>
                  </a:buClr>
                  <a:buFont typeface="Arial" panose="020B0604020202020204" pitchFamily="34" charset="0"/>
                  <a:buChar char="•"/>
                </a:pPr>
                <a:r>
                  <a:rPr lang="zh-CN" altLang="en-US" sz="2800" dirty="0" smtClean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大区间对应的状态由其子区间转移而来</a:t>
                </a:r>
                <a:endParaRPr lang="en-US" altLang="zh-CN" sz="2800" dirty="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29" y="2157516"/>
                <a:ext cx="9082971" cy="2522807"/>
              </a:xfrm>
              <a:prstGeom prst="rect">
                <a:avLst/>
              </a:prstGeom>
              <a:blipFill rotWithShape="0">
                <a:blip r:embed="rId2"/>
                <a:stretch>
                  <a:fillRect l="-1208" b="-5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52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427</Words>
  <Application>Microsoft Office PowerPoint</Application>
  <PresentationFormat>宽屏</PresentationFormat>
  <Paragraphs>88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仿宋</vt:lpstr>
      <vt:lpstr>宋体</vt:lpstr>
      <vt:lpstr>Arial</vt:lpstr>
      <vt:lpstr>Calibri</vt:lpstr>
      <vt:lpstr>Calibri Light</vt:lpstr>
      <vt:lpstr>Cambria Math</vt:lpstr>
      <vt:lpstr>Roboto Th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Carl Luo</dc:creator>
  <cp:lastModifiedBy>Carl Luo</cp:lastModifiedBy>
  <cp:revision>32</cp:revision>
  <dcterms:created xsi:type="dcterms:W3CDTF">2017-01-21T07:34:22Z</dcterms:created>
  <dcterms:modified xsi:type="dcterms:W3CDTF">2017-01-21T13:59:53Z</dcterms:modified>
</cp:coreProperties>
</file>