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77" r:id="rId11"/>
    <p:sldId id="274" r:id="rId12"/>
    <p:sldId id="275" r:id="rId13"/>
    <p:sldId id="262" r:id="rId14"/>
    <p:sldId id="263" r:id="rId15"/>
    <p:sldId id="264" r:id="rId16"/>
    <p:sldId id="265" r:id="rId17"/>
    <p:sldId id="271" r:id="rId18"/>
    <p:sldId id="270" r:id="rId19"/>
    <p:sldId id="276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D784E-F413-4EB6-9DB6-6953A11B2C39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1807C-79BB-4E9F-A0EF-8E0A40B7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4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1807C-79BB-4E9F-A0EF-8E0A40B71E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1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6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5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3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0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6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A8F0-FDAE-48D7-973C-CB0816A0D22E}" type="datetimeFigureOut">
              <a:rPr lang="zh-CN" altLang="en-US" smtClean="0"/>
              <a:t>2017/1/21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FB82-D914-4AE8-ADAB-C13501FE2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0279" y="1011120"/>
            <a:ext cx="9144000" cy="274999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17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记忆化搜索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一般说来，动态规划总要</a:t>
            </a:r>
            <a:r>
              <a:rPr lang="zh-CN" altLang="en-US" b="1" dirty="0"/>
              <a:t>遍历所有的状态</a:t>
            </a:r>
            <a:r>
              <a:rPr lang="zh-CN" altLang="en-US" dirty="0"/>
              <a:t>，而搜索可以</a:t>
            </a:r>
            <a:r>
              <a:rPr lang="zh-CN" altLang="en-US" b="1" dirty="0"/>
              <a:t>排除一些无效状态。</a:t>
            </a:r>
          </a:p>
          <a:p>
            <a:pPr marL="0" indent="0">
              <a:buNone/>
            </a:pPr>
            <a:r>
              <a:rPr lang="zh-CN" altLang="en-US" dirty="0"/>
              <a:t>更重要的是搜索还可以剪枝，可能剪去大量不必要的状态，因此在</a:t>
            </a:r>
            <a:r>
              <a:rPr lang="zh-CN" altLang="en-US" b="1" dirty="0"/>
              <a:t>空间开销</a:t>
            </a:r>
            <a:r>
              <a:rPr lang="zh-CN" altLang="en-US" dirty="0"/>
              <a:t>上往往比动态规划要低很多。</a:t>
            </a:r>
          </a:p>
          <a:p>
            <a:pPr marL="0" indent="0">
              <a:buNone/>
            </a:pPr>
            <a:r>
              <a:rPr lang="zh-CN" altLang="en-US" dirty="0"/>
              <a:t>记忆化算法在求解的时候还是按着自顶向下的顺序，但是每求解一个状态，就将它的解保存下来，</a:t>
            </a:r>
          </a:p>
          <a:p>
            <a:pPr marL="0" indent="0">
              <a:buNone/>
            </a:pPr>
            <a:r>
              <a:rPr lang="zh-CN" altLang="en-US" dirty="0"/>
              <a:t>以后再次遇到这个状态的时候，就</a:t>
            </a:r>
            <a:r>
              <a:rPr lang="zh-CN" altLang="en-US" sz="2400" b="1" dirty="0"/>
              <a:t>不必重新求解</a:t>
            </a:r>
            <a:r>
              <a:rPr lang="zh-CN" altLang="en-US" dirty="0"/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5892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记忆化搜索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搜索的算法 </a:t>
            </a:r>
            <a:r>
              <a:rPr lang="en-US" altLang="zh-CN" dirty="0" smtClean="0"/>
              <a:t>+ DP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r>
              <a:rPr lang="zh-CN" altLang="en-US" dirty="0"/>
              <a:t>题目描述</a:t>
            </a:r>
            <a:r>
              <a:rPr lang="zh-CN" altLang="en-US" dirty="0" smtClean="0"/>
              <a:t>：    给</a:t>
            </a:r>
            <a:r>
              <a:rPr lang="zh-CN" altLang="en-US" dirty="0"/>
              <a:t>从左至右排好队的小朋友们分糖果，</a:t>
            </a:r>
            <a:br>
              <a:rPr lang="zh-CN" altLang="en-US" dirty="0"/>
            </a:br>
            <a:r>
              <a:rPr lang="zh-CN" altLang="en-US" dirty="0" smtClean="0"/>
              <a:t>要</a:t>
            </a:r>
            <a:r>
              <a:rPr lang="zh-CN" altLang="en-US" dirty="0"/>
              <a:t>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每个小朋友都有一个得分，任意两个相邻的小朋友</a:t>
            </a:r>
            <a:r>
              <a:rPr lang="zh-CN" altLang="en-US" dirty="0" smtClean="0"/>
              <a:t>，     得</a:t>
            </a:r>
            <a:r>
              <a:rPr lang="zh-CN" altLang="en-US" dirty="0"/>
              <a:t>分较高的所得的糖果必须大于得分较低的，相等则不作要求。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/>
              <a:t>2.</a:t>
            </a:r>
            <a:r>
              <a:rPr lang="zh-CN" altLang="en-US" dirty="0"/>
              <a:t>每个小朋友至少获得一个糖果。</a:t>
            </a:r>
          </a:p>
          <a:p>
            <a:r>
              <a:rPr lang="zh-CN" altLang="en-US" dirty="0" smtClean="0"/>
              <a:t>  求</a:t>
            </a:r>
            <a:r>
              <a:rPr lang="zh-CN" altLang="en-US" dirty="0"/>
              <a:t>：至少需要的糖果数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GB" altLang="zh-CN" dirty="0" smtClean="0"/>
              <a:t>N &lt;= 1E6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0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884" y="365125"/>
            <a:ext cx="11037916" cy="5270904"/>
          </a:xfrm>
        </p:spPr>
        <p:txBody>
          <a:bodyPr>
            <a:normAutofit/>
          </a:bodyPr>
          <a:lstStyle/>
          <a:p>
            <a:r>
              <a:rPr lang="en-GB" altLang="zh-CN" dirty="0" smtClean="0"/>
              <a:t>Score[i]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位小朋友的分，</a:t>
            </a:r>
            <a:r>
              <a:rPr lang="en-GB" altLang="zh-CN" dirty="0" smtClean="0"/>
              <a:t>dp[i]</a:t>
            </a:r>
            <a:r>
              <a:rPr lang="zh-CN" altLang="en-US" dirty="0" smtClean="0"/>
              <a:t>表示得的糖果数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GB" altLang="zh-CN" dirty="0"/>
              <a:t/>
            </a:r>
            <a:br>
              <a:rPr lang="en-GB" altLang="zh-CN" dirty="0"/>
            </a:br>
            <a:r>
              <a:rPr lang="en-GB" altLang="zh-CN" dirty="0" smtClean="0"/>
              <a:t>For each i</a:t>
            </a:r>
            <a:br>
              <a:rPr lang="en-GB" altLang="zh-CN" dirty="0" smtClean="0"/>
            </a:br>
            <a:r>
              <a:rPr lang="en-GB" altLang="zh-CN" dirty="0" smtClean="0"/>
              <a:t>	if(score[i+1] &lt; score[i])       						dp[i]=max(dp[i],dp[i+1]+1)</a:t>
            </a:r>
            <a:br>
              <a:rPr lang="en-GB" altLang="zh-CN" dirty="0" smtClean="0"/>
            </a:br>
            <a:r>
              <a:rPr lang="en-GB" altLang="zh-CN" dirty="0" smtClean="0"/>
              <a:t>	if(score[i-1] &lt; score[i]) 							dp[i] = max(dp[i],dp[i-1]+1)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70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HDU 3853 LOOPS</a:t>
            </a:r>
          </a:p>
          <a:p>
            <a:pPr marL="0" indent="0">
              <a:buNone/>
            </a:pPr>
            <a:r>
              <a:rPr lang="zh-CN" altLang="en-US" dirty="0" smtClean="0"/>
              <a:t>给一个</a:t>
            </a:r>
            <a:r>
              <a:rPr lang="en-US" altLang="zh-CN" dirty="0" smtClean="0"/>
              <a:t>R*C</a:t>
            </a:r>
            <a:r>
              <a:rPr lang="zh-CN" altLang="en-US" dirty="0" smtClean="0"/>
              <a:t>的格子每</a:t>
            </a:r>
            <a:r>
              <a:rPr lang="zh-CN" altLang="en-US" dirty="0"/>
              <a:t>个格子中给出停留在原地，往右走一个，往下走一格的概率，起点在(1,1)，终点在(R,C)，每走一格消耗两点能量，求出最后所需要的能量期</a:t>
            </a:r>
            <a:r>
              <a:rPr lang="zh-CN" altLang="en-US" dirty="0" smtClean="0"/>
              <a:t>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721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1.</a:t>
            </a:r>
            <a:r>
              <a:rPr lang="zh-CN" altLang="en-US" sz="3600" dirty="0"/>
              <a:t>状态</a:t>
            </a:r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到</a:t>
            </a:r>
            <a:r>
              <a:rPr lang="zh-CN" altLang="en-US" sz="3600" dirty="0"/>
              <a:t>达每个格子的期望</a:t>
            </a:r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方程</a:t>
            </a:r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zh-CN" sz="3600" dirty="0" smtClean="0"/>
              <a:t>每</a:t>
            </a:r>
            <a:r>
              <a:rPr lang="zh-CN" altLang="zh-CN" sz="3600" dirty="0"/>
              <a:t>个格子的可以由哪些格子转移而来</a:t>
            </a:r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初始</a:t>
            </a:r>
            <a:r>
              <a:rPr lang="zh-CN" altLang="en-US" sz="3600" dirty="0" smtClean="0"/>
              <a:t>化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4.</a:t>
            </a:r>
            <a:r>
              <a:rPr lang="zh-CN" altLang="en-US" sz="3600" dirty="0" smtClean="0"/>
              <a:t>边界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631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double dp[1002][1002];</a:t>
            </a:r>
          </a:p>
          <a:p>
            <a:r>
              <a:rPr lang="en-GB" altLang="zh-CN" dirty="0"/>
              <a:t>double ra[1001][1001][3</a:t>
            </a:r>
            <a:r>
              <a:rPr lang="en-GB" altLang="zh-CN" dirty="0" smtClean="0"/>
              <a:t>];</a:t>
            </a:r>
            <a:endParaRPr lang="en-GB" altLang="zh-CN" dirty="0"/>
          </a:p>
          <a:p>
            <a:r>
              <a:rPr lang="en-GB" altLang="zh-CN" dirty="0"/>
              <a:t>dp[i][j] =2+dp[i][j]*ra[i][j][0] + dp[i][j+1]*ra[i][j][1] + dp[i+1][j] * ra[i][j][2]; </a:t>
            </a:r>
            <a:endParaRPr lang="en-GB" altLang="zh-CN" dirty="0" smtClean="0"/>
          </a:p>
          <a:p>
            <a:endParaRPr lang="en-GB" altLang="zh-CN" dirty="0"/>
          </a:p>
          <a:p>
            <a:r>
              <a:rPr lang="en-GB" altLang="zh-CN" dirty="0"/>
              <a:t>dp[i][j] = (</a:t>
            </a:r>
            <a:r>
              <a:rPr lang="en-GB" altLang="zh-CN" dirty="0" smtClean="0"/>
              <a:t>2+ </a:t>
            </a:r>
            <a:r>
              <a:rPr lang="en-GB" altLang="zh-CN" dirty="0"/>
              <a:t>ra[i][j][1]*dp[i][j+1] + ra[i][j][2]*dp[i+1][j] ) / (1-ra[i][j][0]);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13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状压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题意：你现在需要消灭n个敌人，n个敌人的血量已知，你的普通攻击力为1，但是如果你杀死敌人i可以用它的武器去杀死其他敌人，p[i][j] 表示用敌人i的武器射杀敌人j会减p[i][j]滴血.问你最少可以攻击多少次可以将敌人杀死。</a:t>
            </a:r>
            <a:r>
              <a:rPr lang="en-US" altLang="zh-CN" sz="3200" dirty="0" smtClean="0"/>
              <a:t>(n&lt;=16)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9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2588"/>
          </a:xfrm>
        </p:spPr>
        <p:txBody>
          <a:bodyPr/>
          <a:lstStyle/>
          <a:p>
            <a:r>
              <a:rPr lang="zh-CN" altLang="en-US" dirty="0" smtClean="0"/>
              <a:t>用二进制位表示状态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位运算</a:t>
            </a:r>
            <a:r>
              <a:rPr lang="en-GB" altLang="zh-CN" dirty="0" smtClean="0"/>
              <a:t> </a:t>
            </a:r>
            <a:br>
              <a:rPr lang="en-GB" altLang="zh-CN" dirty="0" smtClean="0"/>
            </a:br>
            <a:r>
              <a:rPr lang="en-GB" altLang="zh-CN" dirty="0" smtClean="0"/>
              <a:t>^   </a:t>
            </a:r>
            <a:r>
              <a:rPr lang="zh-CN" altLang="en-US" dirty="0" smtClean="0"/>
              <a:t>异或</a:t>
            </a:r>
            <a:r>
              <a:rPr lang="en-GB" altLang="zh-CN" dirty="0"/>
              <a:t> </a:t>
            </a:r>
            <a:r>
              <a:rPr lang="en-GB" altLang="zh-CN" dirty="0" smtClean="0"/>
              <a:t>  |  </a:t>
            </a:r>
            <a:r>
              <a:rPr lang="zh-CN" altLang="en-US" dirty="0" smtClean="0"/>
              <a:t>或   </a:t>
            </a:r>
            <a:r>
              <a:rPr lang="en-GB" altLang="zh-CN" dirty="0" smtClean="0"/>
              <a:t> &gt;&gt;   </a:t>
            </a:r>
            <a:r>
              <a:rPr lang="zh-CN" altLang="en-US" dirty="0" smtClean="0"/>
              <a:t>右移</a:t>
            </a:r>
            <a:r>
              <a:rPr lang="en-GB" altLang="zh-CN" dirty="0" smtClean="0"/>
              <a:t>  &lt;&lt;    </a:t>
            </a:r>
            <a:r>
              <a:rPr lang="zh-CN" altLang="en-US" dirty="0" smtClean="0"/>
              <a:t>左移 </a:t>
            </a:r>
            <a:r>
              <a:rPr lang="en-GB" altLang="zh-CN" dirty="0" smtClean="0"/>
              <a:t>   </a:t>
            </a:r>
            <a:br>
              <a:rPr lang="en-GB" altLang="zh-CN" dirty="0" smtClean="0"/>
            </a:br>
            <a:r>
              <a:rPr lang="en-GB" altLang="zh-CN" dirty="0" smtClean="0"/>
              <a:t>&amp;  </a:t>
            </a:r>
            <a:r>
              <a:rPr lang="zh-CN" altLang="en-US" dirty="0" smtClean="0"/>
              <a:t>且   </a:t>
            </a:r>
            <a:r>
              <a:rPr lang="en-GB" altLang="zh-CN" dirty="0" smtClean="0"/>
              <a:t>  ~    </a:t>
            </a:r>
            <a:r>
              <a:rPr lang="zh-CN" altLang="en-US" dirty="0" smtClean="0"/>
              <a:t>取反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" y="708615"/>
            <a:ext cx="11472716" cy="53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滚动数组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For(int i = 0 ; i &lt; n ; i ++)</a:t>
            </a:r>
          </a:p>
          <a:p>
            <a:r>
              <a:rPr lang="en-GB" altLang="zh-CN" dirty="0" smtClean="0"/>
              <a:t> 	dp[i&amp;1][] +=  </a:t>
            </a:r>
            <a:r>
              <a:rPr lang="en-GB" altLang="zh-CN" dirty="0"/>
              <a:t>dp[1-i&amp;1</a:t>
            </a:r>
            <a:r>
              <a:rPr lang="en-GB" altLang="zh-CN" dirty="0" smtClean="0"/>
              <a:t>][];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60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zh-CN" dirty="0" smtClean="0"/>
              <a:t>DP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1.</a:t>
            </a:r>
            <a:r>
              <a:rPr lang="zh-CN" altLang="en-US" sz="4800" dirty="0"/>
              <a:t>完全背</a:t>
            </a:r>
            <a:r>
              <a:rPr lang="zh-CN" altLang="en-US" sz="4800" dirty="0" smtClean="0"/>
              <a:t>包</a:t>
            </a:r>
            <a:endParaRPr lang="en-GB" altLang="zh-CN" sz="4800" dirty="0" smtClean="0"/>
          </a:p>
          <a:p>
            <a:r>
              <a:rPr lang="en-GB" altLang="zh-CN" sz="4800" dirty="0" smtClean="0"/>
              <a:t>2.</a:t>
            </a:r>
            <a:r>
              <a:rPr lang="zh-CN" altLang="en-US" sz="4800" dirty="0" smtClean="0"/>
              <a:t>记忆化搜索</a:t>
            </a:r>
            <a:endParaRPr lang="en-US" altLang="zh-CN" sz="4800" dirty="0" smtClean="0"/>
          </a:p>
          <a:p>
            <a:r>
              <a:rPr lang="en-US" altLang="zh-CN" sz="4800" dirty="0" smtClean="0"/>
              <a:t>2.</a:t>
            </a:r>
            <a:r>
              <a:rPr lang="zh-CN" altLang="en-US" sz="4800" dirty="0" smtClean="0"/>
              <a:t>期</a:t>
            </a:r>
            <a:r>
              <a:rPr lang="zh-CN" altLang="en-US" sz="4800" dirty="0"/>
              <a:t>望</a:t>
            </a:r>
            <a:r>
              <a:rPr lang="en-US" altLang="zh-CN" sz="4800" dirty="0" smtClean="0"/>
              <a:t>dp</a:t>
            </a:r>
          </a:p>
          <a:p>
            <a:r>
              <a:rPr lang="en-US" altLang="zh-CN" sz="4800" dirty="0" smtClean="0"/>
              <a:t>3.</a:t>
            </a:r>
            <a:r>
              <a:rPr lang="zh-CN" altLang="en-US" sz="4800" dirty="0" smtClean="0"/>
              <a:t>状</a:t>
            </a:r>
            <a:r>
              <a:rPr lang="zh-CN" altLang="en-US" sz="4800" dirty="0"/>
              <a:t>压</a:t>
            </a:r>
            <a:r>
              <a:rPr lang="en-US" altLang="zh-CN" sz="4800" dirty="0"/>
              <a:t>dp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32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背包九讲</a:t>
            </a:r>
            <a:endParaRPr lang="en-US" altLang="zh-CN" dirty="0" smtClean="0"/>
          </a:p>
          <a:p>
            <a:r>
              <a:rPr lang="zh-CN" altLang="en-US" dirty="0" smtClean="0"/>
              <a:t>概率</a:t>
            </a:r>
            <a:r>
              <a:rPr lang="en-US" altLang="zh-CN" smtClean="0"/>
              <a:t>dp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475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9687" y="1198606"/>
            <a:ext cx="104283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完</a:t>
            </a:r>
            <a:r>
              <a:rPr lang="zh-CN" altLang="en-US" sz="3200" dirty="0" smtClean="0"/>
              <a:t>全背包：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 smtClean="0"/>
              <a:t>         有</a:t>
            </a:r>
            <a:r>
              <a:rPr lang="en-GB" altLang="zh-CN" sz="3200" i="1" dirty="0"/>
              <a:t>N</a:t>
            </a:r>
            <a:r>
              <a:rPr lang="zh-CN" altLang="en-US" sz="3200" dirty="0"/>
              <a:t>种物品和一个容量为</a:t>
            </a:r>
            <a:r>
              <a:rPr lang="en-GB" altLang="zh-CN" sz="3200" i="1" dirty="0"/>
              <a:t>V </a:t>
            </a:r>
            <a:r>
              <a:rPr lang="zh-CN" altLang="en-US" sz="3200" dirty="0"/>
              <a:t>的背包，每种物品都有无限件可用。放入第</a:t>
            </a:r>
            <a:r>
              <a:rPr lang="en-GB" altLang="zh-CN" sz="3200" i="1" dirty="0"/>
              <a:t>i</a:t>
            </a:r>
            <a:r>
              <a:rPr lang="zh-CN" altLang="en-US" sz="3200" dirty="0" smtClean="0"/>
              <a:t>种物</a:t>
            </a:r>
            <a:r>
              <a:rPr lang="zh-CN" altLang="en-US" sz="3200" dirty="0"/>
              <a:t>品的耗费的空间是</a:t>
            </a:r>
            <a:r>
              <a:rPr lang="en-GB" altLang="zh-CN" sz="3200" i="1" dirty="0"/>
              <a:t>Ci</a:t>
            </a:r>
            <a:r>
              <a:rPr lang="zh-CN" altLang="en-GB" sz="3200" dirty="0"/>
              <a:t>，</a:t>
            </a:r>
            <a:r>
              <a:rPr lang="zh-CN" altLang="en-US" sz="3200" dirty="0"/>
              <a:t>得到的价值是</a:t>
            </a:r>
            <a:r>
              <a:rPr lang="en-GB" altLang="zh-CN" sz="3200" i="1" dirty="0"/>
              <a:t>Wi</a:t>
            </a:r>
            <a:r>
              <a:rPr lang="zh-CN" altLang="en-GB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求</a:t>
            </a:r>
            <a:r>
              <a:rPr lang="zh-CN" altLang="en-US" sz="3200" dirty="0"/>
              <a:t>解：将哪些物品装入背包，可</a:t>
            </a:r>
            <a:r>
              <a:rPr lang="zh-CN" altLang="en-US" sz="3200" dirty="0" smtClean="0"/>
              <a:t>使耗</a:t>
            </a:r>
            <a:r>
              <a:rPr lang="zh-CN" altLang="en-US" sz="3200" dirty="0"/>
              <a:t>费的</a:t>
            </a:r>
            <a:r>
              <a:rPr lang="zh-CN" altLang="en-US" sz="3200" dirty="0" smtClean="0"/>
              <a:t>空间不</a:t>
            </a:r>
            <a:r>
              <a:rPr lang="zh-CN" altLang="en-US" sz="3200" dirty="0"/>
              <a:t>超过背包容量，且价</a:t>
            </a:r>
            <a:r>
              <a:rPr lang="zh-CN" altLang="en-US" sz="3200" dirty="0" smtClean="0"/>
              <a:t>值最大。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92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12107" y="1149178"/>
            <a:ext cx="91192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按</a:t>
            </a:r>
            <a:r>
              <a:rPr lang="en-US" altLang="zh-CN" sz="3200" dirty="0" smtClean="0"/>
              <a:t>01</a:t>
            </a:r>
            <a:r>
              <a:rPr lang="zh-CN" altLang="en-US" sz="3200" dirty="0" smtClean="0"/>
              <a:t>背包思路求解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en-US" altLang="zh-CN" sz="3200" dirty="0" smtClean="0"/>
              <a:t>F</a:t>
            </a:r>
            <a:r>
              <a:rPr lang="en-GB" altLang="zh-CN" sz="3200" dirty="0" smtClean="0"/>
              <a:t>[i][v] </a:t>
            </a:r>
            <a:r>
              <a:rPr lang="zh-CN" altLang="en-US" sz="3200" dirty="0" smtClean="0"/>
              <a:t>表示用前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个物品，耗费空间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所能得到的最大价值</a:t>
            </a:r>
            <a:r>
              <a:rPr lang="en-GB" altLang="zh-CN" sz="3200" dirty="0" smtClean="0"/>
              <a:t>,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GB" altLang="zh-CN" sz="3200" dirty="0" smtClean="0"/>
              <a:t>F[i][v] = MAX(F[i-1][v –k*ci] + k*wi,F[i][v] )             (0 &lt; k*ci &lt; V)</a:t>
            </a:r>
          </a:p>
          <a:p>
            <a:r>
              <a:rPr lang="en-GB" altLang="zh-CN" sz="3200" dirty="0"/>
              <a:t>	</a:t>
            </a:r>
            <a:r>
              <a:rPr lang="en-GB" altLang="zh-CN" sz="3200" dirty="0" smtClean="0"/>
              <a:t> </a:t>
            </a:r>
          </a:p>
          <a:p>
            <a:r>
              <a:rPr lang="en-GB" altLang="zh-CN" sz="3200" dirty="0" smtClean="0"/>
              <a:t>	</a:t>
            </a:r>
            <a:r>
              <a:rPr lang="zh-CN" altLang="en-US" sz="3200" dirty="0"/>
              <a:t>复杂</a:t>
            </a:r>
            <a:r>
              <a:rPr lang="zh-CN" altLang="en-US" sz="3200" dirty="0" smtClean="0"/>
              <a:t>度过高 </a:t>
            </a:r>
            <a:r>
              <a:rPr lang="en-US" altLang="zh-CN" sz="3200" dirty="0" smtClean="0"/>
              <a:t>O</a:t>
            </a:r>
            <a:r>
              <a:rPr lang="en-GB" altLang="zh-CN" sz="3200" dirty="0" smtClean="0"/>
              <a:t>(VN*(V/ci))</a:t>
            </a:r>
          </a:p>
        </p:txBody>
      </p:sp>
    </p:spTree>
    <p:extLst>
      <p:ext uri="{BB962C8B-B14F-4D97-AF65-F5344CB8AC3E}">
        <p14:creationId xmlns:p14="http://schemas.microsoft.com/office/powerpoint/2010/main" val="29481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O(VN)</a:t>
            </a:r>
            <a:r>
              <a:rPr lang="zh-CN" altLang="en-US" dirty="0" smtClean="0"/>
              <a:t>的做法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为什么可行？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37019"/>
            <a:ext cx="10230134" cy="17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6728"/>
            <a:ext cx="10515600" cy="57402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</a:t>
            </a:r>
            <a:r>
              <a:rPr lang="zh-CN" altLang="en-US" dirty="0" smtClean="0"/>
              <a:t>比</a:t>
            </a:r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4932"/>
            <a:ext cx="9033646" cy="31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不只是取还是不取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8182"/>
            <a:ext cx="10515600" cy="3699770"/>
          </a:xfrm>
        </p:spPr>
        <p:txBody>
          <a:bodyPr/>
          <a:lstStyle/>
          <a:p>
            <a:r>
              <a:rPr lang="zh-CN" altLang="en-US" sz="3600" dirty="0"/>
              <a:t>题意:给出一个整数n,求解该整数n有多少种由2的幂次之和组成的方案.</a:t>
            </a:r>
          </a:p>
          <a:p>
            <a:pPr marL="0" indent="0">
              <a:buNone/>
            </a:pPr>
            <a:r>
              <a:rPr lang="en-GB" altLang="zh-CN" dirty="0" smtClean="0"/>
              <a:t>5 = 1 + 1 + 1 + 1 + 1</a:t>
            </a:r>
          </a:p>
          <a:p>
            <a:pPr marL="0" indent="0">
              <a:buNone/>
            </a:pPr>
            <a:r>
              <a:rPr lang="en-GB" altLang="zh-CN" dirty="0" smtClean="0"/>
              <a:t>5 = 1 + 1 + 1 + 2</a:t>
            </a:r>
          </a:p>
          <a:p>
            <a:pPr marL="0" indent="0">
              <a:buNone/>
            </a:pPr>
            <a:r>
              <a:rPr lang="en-GB" altLang="zh-CN" dirty="0" smtClean="0"/>
              <a:t>5 = 1 + 2 + 2</a:t>
            </a:r>
          </a:p>
          <a:p>
            <a:pPr marL="0" indent="0">
              <a:buNone/>
            </a:pPr>
            <a:r>
              <a:rPr lang="en-GB" altLang="zh-CN" dirty="0" smtClean="0"/>
              <a:t>5 = 1 + 4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奇偶讨论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N</a:t>
            </a:r>
            <a:r>
              <a:rPr lang="zh-CN" altLang="en-US" dirty="0" smtClean="0"/>
              <a:t>为奇数时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相</a:t>
            </a:r>
            <a:r>
              <a:rPr lang="zh-CN" altLang="en-US" dirty="0"/>
              <a:t>当</a:t>
            </a:r>
            <a:r>
              <a:rPr lang="zh-CN" altLang="en-US" dirty="0" smtClean="0"/>
              <a:t>于在前一个数基础上</a:t>
            </a:r>
            <a:r>
              <a:rPr lang="en-US" altLang="zh-CN" dirty="0" smtClean="0"/>
              <a:t>+1</a:t>
            </a:r>
          </a:p>
          <a:p>
            <a:pPr marL="0" indent="0">
              <a:buNone/>
            </a:pPr>
            <a:r>
              <a:rPr lang="en-GB" altLang="zh-CN" dirty="0"/>
              <a:t> </a:t>
            </a:r>
            <a:r>
              <a:rPr lang="en-GB" altLang="zh-CN" dirty="0" smtClean="0"/>
              <a:t>     dp[n] = dp[n-1]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N</a:t>
            </a:r>
            <a:r>
              <a:rPr lang="zh-CN" altLang="en-US" dirty="0" smtClean="0"/>
              <a:t>为偶数时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要</a:t>
            </a:r>
            <a:r>
              <a:rPr lang="zh-CN" altLang="en-US" dirty="0"/>
              <a:t>么至少含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，或者不含</a:t>
            </a:r>
            <a:r>
              <a:rPr lang="en-US" altLang="zh-CN" dirty="0"/>
              <a:t>1</a:t>
            </a:r>
            <a:r>
              <a:rPr lang="zh-CN" altLang="en-US" dirty="0"/>
              <a:t>，不含</a:t>
            </a:r>
            <a:r>
              <a:rPr lang="en-US" altLang="zh-CN" dirty="0"/>
              <a:t>1</a:t>
            </a:r>
            <a:r>
              <a:rPr lang="zh-CN" altLang="en-US" dirty="0"/>
              <a:t>时，方法数就是取</a:t>
            </a:r>
            <a:r>
              <a:rPr lang="en-GB" altLang="zh-CN" dirty="0"/>
              <a:t>dp[n/2]</a:t>
            </a:r>
            <a:r>
              <a:rPr lang="zh-CN" altLang="en-US" dirty="0"/>
              <a:t>的每一</a:t>
            </a:r>
            <a:r>
              <a:rPr lang="zh-CN" altLang="en-US" dirty="0" smtClean="0"/>
              <a:t>种</a:t>
            </a:r>
            <a:r>
              <a:rPr lang="zh-CN" altLang="en-US" dirty="0"/>
              <a:t>排列</a:t>
            </a:r>
            <a:r>
              <a:rPr lang="zh-CN" altLang="en-US" dirty="0" smtClean="0"/>
              <a:t>乘</a:t>
            </a:r>
            <a:r>
              <a:rPr lang="zh-CN" altLang="en-US" dirty="0"/>
              <a:t>以</a:t>
            </a:r>
            <a:r>
              <a:rPr lang="en-US" altLang="zh-CN" dirty="0" smtClean="0"/>
              <a:t>2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      dp[n</a:t>
            </a:r>
            <a:r>
              <a:rPr lang="en-GB" altLang="zh-CN" dirty="0"/>
              <a:t>] = dp[n-2] + dp[n/2]</a:t>
            </a:r>
            <a:r>
              <a:rPr lang="zh-CN" altLang="en-GB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91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zh-CN" dirty="0" smtClean="0"/>
              <a:t>6 = 1 + 1 + 1 + 1 + 1 + 1</a:t>
            </a:r>
          </a:p>
          <a:p>
            <a:r>
              <a:rPr lang="en-GB" altLang="zh-CN" dirty="0"/>
              <a:t>6</a:t>
            </a:r>
            <a:r>
              <a:rPr lang="en-GB" altLang="zh-CN" dirty="0" smtClean="0"/>
              <a:t> = 1 + 1 + 1 + 1  + 2</a:t>
            </a:r>
          </a:p>
          <a:p>
            <a:r>
              <a:rPr lang="en-GB" altLang="zh-CN" dirty="0"/>
              <a:t>6</a:t>
            </a:r>
            <a:r>
              <a:rPr lang="en-GB" altLang="zh-CN" dirty="0" smtClean="0"/>
              <a:t> = 1 + 1 + 2 + 2</a:t>
            </a:r>
          </a:p>
          <a:p>
            <a:r>
              <a:rPr lang="en-GB" altLang="zh-CN" dirty="0" smtClean="0"/>
              <a:t>6 = 2 + 2 + 2</a:t>
            </a:r>
          </a:p>
          <a:p>
            <a:r>
              <a:rPr lang="en-GB" altLang="zh-CN" dirty="0" smtClean="0"/>
              <a:t>6 = 4 + 2</a:t>
            </a:r>
          </a:p>
          <a:p>
            <a:r>
              <a:rPr lang="en-GB" altLang="zh-CN" dirty="0" smtClean="0"/>
              <a:t>6 = 1 + 1 + 4</a:t>
            </a:r>
          </a:p>
          <a:p>
            <a:r>
              <a:rPr lang="en-GB" altLang="zh-CN" dirty="0" smtClean="0"/>
              <a:t>4 = 1 + 1 + 1 + 1</a:t>
            </a:r>
          </a:p>
          <a:p>
            <a:r>
              <a:rPr lang="en-GB" altLang="zh-CN" dirty="0" smtClean="0"/>
              <a:t>4 = 1 + 1 + 2</a:t>
            </a:r>
          </a:p>
          <a:p>
            <a:r>
              <a:rPr lang="en-GB" altLang="zh-CN" dirty="0" smtClean="0"/>
              <a:t>4 = 2 + 2</a:t>
            </a:r>
          </a:p>
          <a:p>
            <a:r>
              <a:rPr lang="en-GB" altLang="zh-CN" dirty="0" smtClean="0"/>
              <a:t>4 =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9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866</Words>
  <Application>Microsoft Office PowerPoint</Application>
  <PresentationFormat>宽屏</PresentationFormat>
  <Paragraphs>83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 </vt:lpstr>
      <vt:lpstr>DP进阶</vt:lpstr>
      <vt:lpstr>PowerPoint 演示文稿</vt:lpstr>
      <vt:lpstr>PowerPoint 演示文稿</vt:lpstr>
      <vt:lpstr>PowerPoint 演示文稿</vt:lpstr>
      <vt:lpstr>PowerPoint 演示文稿</vt:lpstr>
      <vt:lpstr>不只是取还是不取</vt:lpstr>
      <vt:lpstr>奇偶讨论</vt:lpstr>
      <vt:lpstr>PowerPoint 演示文稿</vt:lpstr>
      <vt:lpstr>记忆化搜索</vt:lpstr>
      <vt:lpstr>记忆化搜索</vt:lpstr>
      <vt:lpstr>Score[i]表示第i位小朋友的分，dp[i]表示得的糖果数  For each i  if(score[i+1] &lt; score[i])             dp[i]=max(dp[i],dp[i+1]+1)  if(score[i-1] &lt; score[i])        dp[i] = max(dp[i],dp[i-1]+1)</vt:lpstr>
      <vt:lpstr>期望dp</vt:lpstr>
      <vt:lpstr>PowerPoint 演示文稿</vt:lpstr>
      <vt:lpstr>PowerPoint 演示文稿</vt:lpstr>
      <vt:lpstr>状压DP</vt:lpstr>
      <vt:lpstr>用二进制位表示状态  位运算  ^   异或   |  或    &gt;&gt;   右移  &lt;&lt;    左移     &amp;  且     ~    取反 </vt:lpstr>
      <vt:lpstr>PowerPoint 演示文稿</vt:lpstr>
      <vt:lpstr>滚动数组</vt:lpstr>
      <vt:lpstr>拓展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完全背包 期望dp 概率dp 状压dp</dc:title>
  <dc:creator>T</dc:creator>
  <cp:lastModifiedBy>T</cp:lastModifiedBy>
  <cp:revision>61</cp:revision>
  <dcterms:created xsi:type="dcterms:W3CDTF">2017-01-15T12:23:24Z</dcterms:created>
  <dcterms:modified xsi:type="dcterms:W3CDTF">2017-01-21T00:20:06Z</dcterms:modified>
</cp:coreProperties>
</file>