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20-10-21 at 20.15.34.png" descr="Screen Shot 2020-10-21 at 20.15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936" y="416676"/>
            <a:ext cx="11145823" cy="132993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" name="TAIDL - xDai移动支付钱包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pc="448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TAIDL</a:t>
            </a: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- xDai移动支付钱包</a:t>
            </a:r>
          </a:p>
        </p:txBody>
      </p:sp>
      <p:sp>
        <p:nvSpPr>
          <p:cNvPr id="121" name="团队成员：王劼文，，邵妍"/>
          <p:cNvSpPr txBox="1">
            <a:spLocks noGrp="1"/>
          </p:cNvSpPr>
          <p:nvPr>
            <p:ph type="subTitle" sz="quarter" idx="1"/>
          </p:nvPr>
        </p:nvSpPr>
        <p:spPr>
          <a:xfrm>
            <a:off x="1777999" y="10995285"/>
            <a:ext cx="20828001" cy="1587501"/>
          </a:xfrm>
          <a:prstGeom prst="rect">
            <a:avLst/>
          </a:prstGeom>
        </p:spPr>
        <p:txBody>
          <a:bodyPr/>
          <a:lstStyle>
            <a:lvl1pPr>
              <a:defRPr sz="4500" spc="225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err="1"/>
              <a:t>团队成员：王劼文</a:t>
            </a:r>
            <a:r>
              <a:rPr dirty="0"/>
              <a:t>，</a:t>
            </a:r>
            <a:r>
              <a:rPr lang="zh-CN" altLang="en-US" dirty="0"/>
              <a:t>杨相宜</a:t>
            </a:r>
            <a:r>
              <a:rPr dirty="0"/>
              <a:t>，</a:t>
            </a:r>
            <a:r>
              <a:rPr lang="zh-CN" altLang="en-US" dirty="0"/>
              <a:t>王雪瑜，</a:t>
            </a:r>
            <a:r>
              <a:rPr dirty="0"/>
              <a:t>邵妍</a:t>
            </a:r>
          </a:p>
        </p:txBody>
      </p:sp>
      <p:sp>
        <p:nvSpPr>
          <p:cNvPr id="122" name="2020年10月"/>
          <p:cNvSpPr txBox="1"/>
          <p:nvPr/>
        </p:nvSpPr>
        <p:spPr>
          <a:xfrm>
            <a:off x="10557713" y="12579755"/>
            <a:ext cx="3268574" cy="774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800" b="0" spc="569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2020年10月</a:t>
            </a:r>
          </a:p>
        </p:txBody>
      </p:sp>
    </p:spTree>
  </p:cSld>
  <p:clrMapOvr>
    <a:masterClrMapping/>
  </p:clrMapOvr>
  <p:transition spd="med" advTm="1309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 descr="Image"/>
          <p:cNvPicPr>
            <a:picLocks noChangeAspect="1"/>
          </p:cNvPicPr>
          <p:nvPr/>
        </p:nvPicPr>
        <p:blipFill>
          <a:blip r:embed="rId2"/>
          <a:srcRect l="56872" t="15716" r="7351" b="13714"/>
          <a:stretch>
            <a:fillRect/>
          </a:stretch>
        </p:blipFill>
        <p:spPr>
          <a:xfrm>
            <a:off x="336927" y="1595239"/>
            <a:ext cx="10168688" cy="105256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扩展功能"/>
          <p:cNvSpPr txBox="1">
            <a:spLocks noGrp="1"/>
          </p:cNvSpPr>
          <p:nvPr>
            <p:ph type="title"/>
          </p:nvPr>
        </p:nvSpPr>
        <p:spPr>
          <a:xfrm>
            <a:off x="12601973" y="563464"/>
            <a:ext cx="10634782" cy="2286001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扩展功能 </a:t>
            </a:r>
          </a:p>
        </p:txBody>
      </p:sp>
      <p:sp>
        <p:nvSpPr>
          <p:cNvPr id="155" name="抵押xDai利用Compound协议借贷主链上资产 - ETH, WBTC……"/>
          <p:cNvSpPr txBox="1">
            <a:spLocks noGrp="1"/>
          </p:cNvSpPr>
          <p:nvPr>
            <p:ph type="body" sz="half" idx="1"/>
          </p:nvPr>
        </p:nvSpPr>
        <p:spPr>
          <a:xfrm>
            <a:off x="12726881" y="3323957"/>
            <a:ext cx="10384966" cy="7471635"/>
          </a:xfrm>
          <a:prstGeom prst="rect">
            <a:avLst/>
          </a:prstGeom>
        </p:spPr>
        <p:txBody>
          <a:bodyPr/>
          <a:lstStyle/>
          <a:p>
            <a:pPr marL="661670" indent="-661670"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抵押</a:t>
            </a:r>
            <a:r>
              <a:rPr spc="15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xDai</a:t>
            </a: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利用Compound协议借贷主链上资产 - ETH, WBTC…</a:t>
            </a:r>
          </a:p>
          <a:p>
            <a:pPr marL="661670" indent="-661670"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DeFi挖矿，利用Curve和Yearn协议聚合挖矿，产生利息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creen Shot 2020-10-21 at 20.15.34.png" descr="Screen Shot 2020-10-21 at 20.15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935" y="416676"/>
            <a:ext cx="11145823" cy="132993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8" name="Thanks."/>
          <p:cNvSpPr txBox="1">
            <a:spLocks noGrp="1"/>
          </p:cNvSpPr>
          <p:nvPr>
            <p:ph type="title"/>
          </p:nvPr>
        </p:nvSpPr>
        <p:spPr>
          <a:xfrm>
            <a:off x="-4874904" y="10050708"/>
            <a:ext cx="21005801" cy="2286001"/>
          </a:xfrm>
          <a:prstGeom prst="rect">
            <a:avLst/>
          </a:prstGeom>
        </p:spPr>
        <p:txBody>
          <a:bodyPr/>
          <a:lstStyle/>
          <a:p>
            <a:r>
              <a:t>Thanks.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creen Shot 2020-10-21 at 20.15.34.png" descr="Screen Shot 2020-10-21 at 20.15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935" y="416676"/>
            <a:ext cx="11145823" cy="132993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产品背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Microsoft YaHei" panose="020B0503020204020204" charset="-122"/>
                <a:ea typeface="Microsoft YaHei" panose="020B0503020204020204" charset="-122"/>
              </a:rPr>
              <a:t>产品背景</a:t>
            </a:r>
          </a:p>
        </p:txBody>
      </p:sp>
      <p:sp>
        <p:nvSpPr>
          <p:cNvPr id="126" name="解决数字货币应用于日常小额支付的三个问题：慢，贵，难…"/>
          <p:cNvSpPr txBox="1">
            <a:spLocks noGrp="1"/>
          </p:cNvSpPr>
          <p:nvPr>
            <p:ph type="body" idx="1"/>
          </p:nvPr>
        </p:nvSpPr>
        <p:spPr>
          <a:xfrm>
            <a:off x="1689100" y="3149599"/>
            <a:ext cx="21005800" cy="9847387"/>
          </a:xfrm>
          <a:prstGeom prst="rect">
            <a:avLst/>
          </a:prstGeom>
        </p:spPr>
        <p:txBody>
          <a:bodyPr/>
          <a:lstStyle/>
          <a:p>
            <a:pPr marL="621665" indent="-621665"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解决数字货币应用于</a:t>
            </a:r>
            <a:r>
              <a:rPr b="1">
                <a:solidFill>
                  <a:schemeClr val="accent1">
                    <a:lumOff val="-13574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日常小额</a:t>
            </a: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支付的三个问题：</a:t>
            </a:r>
            <a:r>
              <a:rPr b="1">
                <a:solidFill>
                  <a:schemeClr val="accent1">
                    <a:lumOff val="-13574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慢，贵，难</a:t>
            </a:r>
            <a:endParaRPr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621665" indent="-621665"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慢：转账慢，网络确认时间长 （BTC的TPS=4.6，出块时间10分钟，ETH的TPS=15，出块时间10~20秒）网络容易堵塞</a:t>
            </a:r>
          </a:p>
          <a:p>
            <a:pPr marL="621665" indent="-621665"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贵：转账费率贵</a:t>
            </a:r>
          </a:p>
          <a:p>
            <a:pPr marL="621665" indent="-621665" defTabSz="457200">
              <a:lnSpc>
                <a:spcPct val="150000"/>
              </a:lnSpc>
              <a:spcBef>
                <a:spcPts val="0"/>
              </a:spcBef>
              <a:defRPr sz="50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难：钱包app用户体验不友好，界面复杂，不方便小白用户，输入地址才能转账容易出错</a:t>
            </a:r>
          </a:p>
        </p:txBody>
      </p:sp>
    </p:spTree>
  </p:cSld>
  <p:clrMapOvr>
    <a:masterClrMapping/>
  </p:clrMapOvr>
  <p:transition spd="med" advTm="11453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ChangeAspect="1"/>
          </p:cNvPicPr>
          <p:nvPr/>
        </p:nvPicPr>
        <p:blipFill>
          <a:blip r:embed="rId2"/>
          <a:srcRect t="14089" r="51385" b="23700"/>
          <a:stretch>
            <a:fillRect/>
          </a:stretch>
        </p:blipFill>
        <p:spPr>
          <a:xfrm>
            <a:off x="11693191" y="1279283"/>
            <a:ext cx="12707846" cy="91618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xDai 是以太坊的一个侧链…"/>
          <p:cNvSpPr txBox="1">
            <a:spLocks noGrp="1"/>
          </p:cNvSpPr>
          <p:nvPr>
            <p:ph type="body" sz="half" idx="1"/>
          </p:nvPr>
        </p:nvSpPr>
        <p:spPr>
          <a:xfrm>
            <a:off x="928021" y="4314329"/>
            <a:ext cx="11550263" cy="8349147"/>
          </a:xfrm>
          <a:prstGeom prst="rect">
            <a:avLst/>
          </a:prstGeom>
        </p:spPr>
        <p:txBody>
          <a:bodyPr/>
          <a:lstStyle/>
          <a:p>
            <a:pPr marL="542290" indent="-542290" defTabSz="374650">
              <a:lnSpc>
                <a:spcPct val="150000"/>
              </a:lnSpc>
              <a:spcBef>
                <a:spcPts val="0"/>
              </a:spcBef>
              <a:defRPr sz="492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Helvetica Neue"/>
              </a:rPr>
              <a:t>xDai</a:t>
            </a:r>
            <a:r>
              <a:rPr b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是以太坊的一个侧链</a:t>
            </a:r>
          </a:p>
          <a:p>
            <a:pPr marL="542290" indent="-542290" defTabSz="374650">
              <a:lnSpc>
                <a:spcPct val="150000"/>
              </a:lnSpc>
              <a:spcBef>
                <a:spcPts val="0"/>
              </a:spcBef>
              <a:defRPr sz="492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速度快：平均出块时间5秒，TPS=70（全网每秒执行70次转账）</a:t>
            </a:r>
          </a:p>
          <a:p>
            <a:pPr marL="542290" indent="-542290" defTabSz="374650">
              <a:lnSpc>
                <a:spcPct val="150000"/>
              </a:lnSpc>
              <a:spcBef>
                <a:spcPts val="0"/>
              </a:spcBef>
              <a:defRPr sz="492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费率便宜：$0.01/500次，接近免费</a:t>
            </a:r>
          </a:p>
          <a:p>
            <a:pPr marL="542290" indent="-542290" defTabSz="374650">
              <a:lnSpc>
                <a:spcPct val="150000"/>
              </a:lnSpc>
              <a:spcBef>
                <a:spcPts val="0"/>
              </a:spcBef>
              <a:defRPr sz="492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稳定币，挂钩DAI，通过bridge机制互转</a:t>
            </a:r>
          </a:p>
          <a:p>
            <a:pPr marL="542290" indent="-542290" defTabSz="374650">
              <a:lnSpc>
                <a:spcPct val="150000"/>
              </a:lnSpc>
              <a:spcBef>
                <a:spcPts val="0"/>
              </a:spcBef>
              <a:defRPr sz="4920">
                <a:solidFill>
                  <a:srgbClr val="337AB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https://blockscout.com/poa/xdai/</a:t>
            </a:r>
          </a:p>
        </p:txBody>
      </p:sp>
      <p:sp>
        <p:nvSpPr>
          <p:cNvPr id="130" name="xDai介绍"/>
          <p:cNvSpPr txBox="1"/>
          <p:nvPr/>
        </p:nvSpPr>
        <p:spPr>
          <a:xfrm>
            <a:off x="1241837" y="1499528"/>
            <a:ext cx="5825490" cy="16402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 b="0" spc="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xDai介绍</a:t>
            </a:r>
          </a:p>
        </p:txBody>
      </p:sp>
    </p:spTree>
  </p:cSld>
  <p:clrMapOvr>
    <a:masterClrMapping/>
  </p:clrMapOvr>
  <p:transition spd="med" advTm="11573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20-10-20 at 11.19.02.png" descr="Screen Shot 2020-10-20 at 11.19.0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1577" y="-5509"/>
            <a:ext cx="6360688" cy="137270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TAIDL - xDai移动支付钱包"/>
          <p:cNvSpPr txBox="1"/>
          <p:nvPr/>
        </p:nvSpPr>
        <p:spPr>
          <a:xfrm>
            <a:off x="8793004" y="1953149"/>
            <a:ext cx="13089255" cy="17170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12600"/>
              </a:lnSpc>
              <a:spcBef>
                <a:spcPts val="1600"/>
              </a:spcBef>
              <a:defRPr sz="8000">
                <a:solidFill>
                  <a:srgbClr val="333333"/>
                </a:solidFill>
              </a:defRPr>
            </a:pPr>
            <a:r>
              <a:rPr spc="72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TAIDL</a:t>
            </a: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- xDai移动支付钱包</a:t>
            </a:r>
          </a:p>
        </p:txBody>
      </p:sp>
      <p:sp>
        <p:nvSpPr>
          <p:cNvPr id="134" name="使用简单方便…"/>
          <p:cNvSpPr txBox="1"/>
          <p:nvPr/>
        </p:nvSpPr>
        <p:spPr>
          <a:xfrm>
            <a:off x="9659123" y="4861560"/>
            <a:ext cx="10923270" cy="58724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661670" indent="-661670" algn="l" defTabSz="457200">
              <a:lnSpc>
                <a:spcPct val="150000"/>
              </a:lnSpc>
              <a:buSzPct val="125000"/>
              <a:buChar char="•"/>
              <a:defRPr sz="5000" b="0">
                <a:solidFill>
                  <a:srgbClr val="14141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</a:rPr>
              <a:t>使用简单方便</a:t>
            </a:r>
          </a:p>
          <a:p>
            <a:pPr marL="661670" indent="-661670" algn="l" defTabSz="457200">
              <a:lnSpc>
                <a:spcPct val="150000"/>
              </a:lnSpc>
              <a:buSzPct val="125000"/>
              <a:buChar char="•"/>
              <a:defRPr sz="5000" b="0">
                <a:solidFill>
                  <a:srgbClr val="14141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</a:rPr>
              <a:t>注册一个账户，可管理多个钱包地址</a:t>
            </a:r>
          </a:p>
          <a:p>
            <a:pPr marL="661670" indent="-661670" algn="l" defTabSz="457200">
              <a:lnSpc>
                <a:spcPct val="150000"/>
              </a:lnSpc>
              <a:buSzPct val="125000"/>
              <a:buChar char="•"/>
              <a:defRPr sz="5000" b="0">
                <a:solidFill>
                  <a:srgbClr val="14141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</a:rPr>
              <a:t>提供扫码支付</a:t>
            </a:r>
          </a:p>
          <a:p>
            <a:pPr marL="661670" indent="-661670" algn="l" defTabSz="457200">
              <a:lnSpc>
                <a:spcPct val="150000"/>
              </a:lnSpc>
              <a:buSzPct val="125000"/>
              <a:buChar char="•"/>
              <a:defRPr sz="5000" b="0">
                <a:solidFill>
                  <a:srgbClr val="14141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</a:rPr>
              <a:t>常用地址管理</a:t>
            </a:r>
          </a:p>
          <a:p>
            <a:pPr marL="661670" indent="-661670" algn="l" defTabSz="457200">
              <a:lnSpc>
                <a:spcPct val="150000"/>
              </a:lnSpc>
              <a:buSzPct val="125000"/>
              <a:buChar char="•"/>
              <a:defRPr sz="5000" b="0">
                <a:solidFill>
                  <a:srgbClr val="14141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Microsoft YaHei" panose="020B0503020204020204" charset="-122"/>
                <a:ea typeface="Microsoft YaHei" panose="020B0503020204020204" charset="-122"/>
              </a:rPr>
              <a:t>可选择服务器托管或自行管理私钥</a:t>
            </a:r>
          </a:p>
        </p:txBody>
      </p:sp>
    </p:spTree>
  </p:cSld>
  <p:clrMapOvr>
    <a:masterClrMapping/>
  </p:clrMapOvr>
  <p:transition spd="med" advTm="6104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P主界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500"/>
            </a:lvl1pPr>
          </a:lstStyle>
          <a:p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APP主界面</a:t>
            </a:r>
          </a:p>
        </p:txBody>
      </p:sp>
      <p:pic>
        <p:nvPicPr>
          <p:cNvPr id="137" name="Screen Shot 2020-10-20 at 11.20.00.png" descr="Screen Shot 2020-10-20 at 11.20.00.png"/>
          <p:cNvPicPr>
            <a:picLocks noChangeAspect="1"/>
          </p:cNvPicPr>
          <p:nvPr/>
        </p:nvPicPr>
        <p:blipFill>
          <a:blip r:embed="rId2"/>
          <a:srcRect l="742" t="968"/>
          <a:stretch>
            <a:fillRect/>
          </a:stretch>
        </p:blipFill>
        <p:spPr>
          <a:xfrm>
            <a:off x="3819921" y="2848933"/>
            <a:ext cx="17154866" cy="1080190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 advTm="7394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转账确认流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500"/>
            </a:lvl1pPr>
          </a:lstStyle>
          <a:p>
            <a:r>
              <a:rPr>
                <a:latin typeface="Microsoft YaHei" panose="020B0503020204020204" charset="-122"/>
                <a:ea typeface="Microsoft YaHei" panose="020B0503020204020204" charset="-122"/>
              </a:rPr>
              <a:t>转账确认流程</a:t>
            </a:r>
          </a:p>
        </p:txBody>
      </p:sp>
      <p:pic>
        <p:nvPicPr>
          <p:cNvPr id="140" name="Screen Shot 2020-10-20 at 11.23.35.png" descr="Screen Shot 2020-10-20 at 11.23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10" y="2936450"/>
            <a:ext cx="24453220" cy="108066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 advTm="4941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转账记录/扫码支付"/>
          <p:cNvSpPr txBox="1">
            <a:spLocks noGrp="1"/>
          </p:cNvSpPr>
          <p:nvPr>
            <p:ph type="title"/>
          </p:nvPr>
        </p:nvSpPr>
        <p:spPr>
          <a:xfrm>
            <a:off x="1689099" y="30594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 sz="10500"/>
            </a:lvl1pPr>
          </a:lstStyle>
          <a:p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转账记录/扫码支付</a:t>
            </a:r>
          </a:p>
        </p:txBody>
      </p:sp>
      <p:pic>
        <p:nvPicPr>
          <p:cNvPr id="143" name="Screen Shot 2020-10-20 at 11.20.30.png" descr="Screen Shot 2020-10-20 at 11.20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839" y="2443716"/>
            <a:ext cx="11630322" cy="1116303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安全与易用性兼得"/>
          <p:cNvSpPr txBox="1">
            <a:spLocks noGrp="1"/>
          </p:cNvSpPr>
          <p:nvPr>
            <p:ph type="title"/>
          </p:nvPr>
        </p:nvSpPr>
        <p:spPr>
          <a:xfrm>
            <a:off x="-1684525" y="598108"/>
            <a:ext cx="14135726" cy="2286001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rPr>
                <a:latin typeface="Microsoft YaHei" panose="020B0503020204020204" charset="-122"/>
                <a:ea typeface="Microsoft YaHei" panose="020B0503020204020204" charset="-122"/>
              </a:rPr>
              <a:t>安全与易用性兼得</a:t>
            </a:r>
          </a:p>
        </p:txBody>
      </p:sp>
      <p:sp>
        <p:nvSpPr>
          <p:cNvPr id="146" name="托管 Custodial…"/>
          <p:cNvSpPr txBox="1">
            <a:spLocks noGrp="1"/>
          </p:cNvSpPr>
          <p:nvPr>
            <p:ph type="body" sz="half" idx="1"/>
          </p:nvPr>
        </p:nvSpPr>
        <p:spPr>
          <a:xfrm>
            <a:off x="1238727" y="2248854"/>
            <a:ext cx="10223501" cy="7990213"/>
          </a:xfrm>
          <a:prstGeom prst="rect">
            <a:avLst/>
          </a:prstGeom>
        </p:spPr>
        <p:txBody>
          <a:bodyPr/>
          <a:lstStyle/>
          <a:p>
            <a:pPr marL="558800" indent="-558800">
              <a:defRPr sz="5000"/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托管 Custodial</a:t>
            </a:r>
          </a:p>
          <a:p>
            <a:pPr marL="558800" indent="-558800">
              <a:defRPr sz="5000"/>
            </a:pPr>
            <a:r>
              <a: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非托管 Non-Custodial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47" y="-8566"/>
            <a:ext cx="13755574" cy="1373313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点对点支付                               货币储存                                      扫码支付"/>
          <p:cNvSpPr txBox="1">
            <a:spLocks noGrp="1"/>
          </p:cNvSpPr>
          <p:nvPr>
            <p:ph type="title"/>
          </p:nvPr>
        </p:nvSpPr>
        <p:spPr>
          <a:xfrm>
            <a:off x="2213230" y="11512425"/>
            <a:ext cx="21178201" cy="2286001"/>
          </a:xfrm>
          <a:prstGeom prst="rect">
            <a:avLst/>
          </a:prstGeom>
        </p:spPr>
        <p:txBody>
          <a:bodyPr/>
          <a:lstStyle>
            <a:lvl1pPr algn="l">
              <a:spcBef>
                <a:spcPts val="5900"/>
              </a:spcBef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点对点支付                   货币储存                   扫码支付</a:t>
            </a:r>
          </a:p>
        </p:txBody>
      </p:sp>
      <p:pic>
        <p:nvPicPr>
          <p:cNvPr id="150" name="Screen Shot 2020-10-20 at 11.19.31.png" descr="Screen Shot 2020-10-20 at 11.19.31.png"/>
          <p:cNvPicPr>
            <a:picLocks noChangeAspect="1"/>
          </p:cNvPicPr>
          <p:nvPr/>
        </p:nvPicPr>
        <p:blipFill>
          <a:blip r:embed="rId2"/>
          <a:srcRect l="880" t="24503" b="25875"/>
          <a:stretch>
            <a:fillRect/>
          </a:stretch>
        </p:blipFill>
        <p:spPr>
          <a:xfrm>
            <a:off x="13692" y="3252089"/>
            <a:ext cx="24356724" cy="82251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使用场景"/>
          <p:cNvSpPr txBox="1"/>
          <p:nvPr/>
        </p:nvSpPr>
        <p:spPr>
          <a:xfrm>
            <a:off x="9474201" y="640080"/>
            <a:ext cx="5435600" cy="17170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Microsoft YaHei" panose="020B0503020204020204" charset="-122"/>
                <a:ea typeface="Microsoft YaHei" panose="020B0503020204020204" charset="-122"/>
              </a:rPr>
              <a:t>使用场景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159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Microsoft YaHei</vt:lpstr>
      <vt:lpstr>White</vt:lpstr>
      <vt:lpstr>TAIDL - xDai移动支付钱包</vt:lpstr>
      <vt:lpstr>产品背景</vt:lpstr>
      <vt:lpstr>PowerPoint Presentation</vt:lpstr>
      <vt:lpstr>PowerPoint Presentation</vt:lpstr>
      <vt:lpstr>APP主界面</vt:lpstr>
      <vt:lpstr>转账确认流程</vt:lpstr>
      <vt:lpstr>转账记录/扫码支付</vt:lpstr>
      <vt:lpstr>安全与易用性兼得</vt:lpstr>
      <vt:lpstr>点对点支付                   货币储存                   扫码支付</vt:lpstr>
      <vt:lpstr>扩展功能 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TAIDL - xDai移动支付钱包</dc:title>
  <dc:creator/>
  <cp:lastModifiedBy>Jiewen Wang</cp:lastModifiedBy>
  <cp:revision>5</cp:revision>
  <dcterms:created xsi:type="dcterms:W3CDTF">2020-10-22T04:48:02Z</dcterms:created>
  <dcterms:modified xsi:type="dcterms:W3CDTF">2020-10-22T05:21:15Z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