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8"/>
  </p:notesMasterIdLst>
  <p:sldIdLst>
    <p:sldId id="256" r:id="rId2"/>
    <p:sldId id="257" r:id="rId3"/>
    <p:sldId id="258" r:id="rId4"/>
    <p:sldId id="259" r:id="rId5"/>
    <p:sldId id="260" r:id="rId6"/>
    <p:sldId id="267" r:id="rId7"/>
    <p:sldId id="261" r:id="rId8"/>
    <p:sldId id="262" r:id="rId9"/>
    <p:sldId id="263" r:id="rId10"/>
    <p:sldId id="264" r:id="rId11"/>
    <p:sldId id="265" r:id="rId12"/>
    <p:sldId id="266" r:id="rId13"/>
    <p:sldId id="268" r:id="rId14"/>
    <p:sldId id="269" r:id="rId15"/>
    <p:sldId id="270" r:id="rId16"/>
    <p:sldId id="286" r:id="rId17"/>
    <p:sldId id="271" r:id="rId18"/>
    <p:sldId id="272" r:id="rId19"/>
    <p:sldId id="273" r:id="rId20"/>
    <p:sldId id="274" r:id="rId21"/>
    <p:sldId id="278" r:id="rId22"/>
    <p:sldId id="277" r:id="rId23"/>
    <p:sldId id="275" r:id="rId24"/>
    <p:sldId id="279" r:id="rId25"/>
    <p:sldId id="280" r:id="rId26"/>
    <p:sldId id="281" r:id="rId27"/>
    <p:sldId id="282" r:id="rId28"/>
    <p:sldId id="283" r:id="rId29"/>
    <p:sldId id="284" r:id="rId30"/>
    <p:sldId id="287" r:id="rId31"/>
    <p:sldId id="288" r:id="rId32"/>
    <p:sldId id="289" r:id="rId33"/>
    <p:sldId id="290" r:id="rId34"/>
    <p:sldId id="291" r:id="rId35"/>
    <p:sldId id="293" r:id="rId36"/>
    <p:sldId id="285" r:id="rId37"/>
    <p:sldId id="295" r:id="rId38"/>
    <p:sldId id="294" r:id="rId39"/>
    <p:sldId id="300" r:id="rId40"/>
    <p:sldId id="296" r:id="rId41"/>
    <p:sldId id="301" r:id="rId42"/>
    <p:sldId id="302" r:id="rId43"/>
    <p:sldId id="297" r:id="rId44"/>
    <p:sldId id="298" r:id="rId45"/>
    <p:sldId id="299" r:id="rId46"/>
    <p:sldId id="292"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00FF"/>
    <a:srgbClr val="5086C2"/>
    <a:srgbClr val="A0B5C4"/>
    <a:srgbClr val="003366"/>
    <a:srgbClr val="1F9A0A"/>
    <a:srgbClr val="019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839" autoAdjust="0"/>
  </p:normalViewPr>
  <p:slideViewPr>
    <p:cSldViewPr>
      <p:cViewPr varScale="1">
        <p:scale>
          <a:sx n="65" d="100"/>
          <a:sy n="65" d="100"/>
        </p:scale>
        <p:origin x="1954"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4890FA-84E4-4D6E-BD8C-A26F6B6944DD}" type="datetimeFigureOut">
              <a:rPr lang="en-GB" smtClean="0"/>
              <a:pPr/>
              <a:t>23/10/2020</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6F9A57-430C-42ED-B8B9-D13D26B98519}" type="slidenum">
              <a:rPr lang="en-GB" smtClean="0"/>
              <a:pPr/>
              <a:t>‹#›</a:t>
            </a:fld>
            <a:endParaRPr lang="en-GB"/>
          </a:p>
        </p:txBody>
      </p:sp>
    </p:spTree>
    <p:extLst>
      <p:ext uri="{BB962C8B-B14F-4D97-AF65-F5344CB8AC3E}">
        <p14:creationId xmlns:p14="http://schemas.microsoft.com/office/powerpoint/2010/main" val="1847530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err="1"/>
              <a:t>Xác</a:t>
            </a:r>
            <a:r>
              <a:rPr lang="en-US" baseline="0" dirty="0"/>
              <a:t> </a:t>
            </a:r>
            <a:r>
              <a:rPr lang="en-US" baseline="0" dirty="0" err="1"/>
              <a:t>thực</a:t>
            </a:r>
            <a:r>
              <a:rPr lang="en-US" baseline="0" dirty="0"/>
              <a:t>: </a:t>
            </a:r>
            <a:r>
              <a:rPr lang="en-US" baseline="0" dirty="0" err="1"/>
              <a:t>cơ</a:t>
            </a:r>
            <a:r>
              <a:rPr lang="en-US" baseline="0" dirty="0"/>
              <a:t> </a:t>
            </a:r>
            <a:r>
              <a:rPr lang="en-US" baseline="0" dirty="0" err="1"/>
              <a:t>chế</a:t>
            </a:r>
            <a:r>
              <a:rPr lang="en-US" baseline="0" dirty="0"/>
              <a:t> </a:t>
            </a:r>
            <a:r>
              <a:rPr lang="en-US" baseline="0" dirty="0" err="1"/>
              <a:t>xác</a:t>
            </a:r>
            <a:r>
              <a:rPr lang="en-US" baseline="0" dirty="0"/>
              <a:t> </a:t>
            </a:r>
            <a:r>
              <a:rPr lang="en-US" baseline="0" dirty="0" err="1"/>
              <a:t>định</a:t>
            </a:r>
            <a:r>
              <a:rPr lang="en-US" baseline="0" dirty="0"/>
              <a:t> </a:t>
            </a:r>
            <a:r>
              <a:rPr lang="en-US" baseline="0" dirty="0" err="1"/>
              <a:t>người</a:t>
            </a:r>
            <a:r>
              <a:rPr lang="en-US" baseline="0" dirty="0"/>
              <a:t> </a:t>
            </a:r>
            <a:r>
              <a:rPr lang="en-US" baseline="0" dirty="0" err="1"/>
              <a:t>dùng</a:t>
            </a:r>
            <a:r>
              <a:rPr lang="en-US" baseline="0" dirty="0"/>
              <a:t> </a:t>
            </a:r>
            <a:r>
              <a:rPr lang="en-US" baseline="0" dirty="0" err="1"/>
              <a:t>đúng</a:t>
            </a:r>
            <a:r>
              <a:rPr lang="en-US" baseline="0" dirty="0"/>
              <a:t> </a:t>
            </a:r>
            <a:r>
              <a:rPr lang="en-US" baseline="0" dirty="0" err="1"/>
              <a:t>là</a:t>
            </a:r>
            <a:r>
              <a:rPr lang="en-US" baseline="0" dirty="0"/>
              <a:t> </a:t>
            </a:r>
            <a:r>
              <a:rPr lang="en-US" baseline="0" dirty="0" err="1"/>
              <a:t>người</a:t>
            </a:r>
            <a:r>
              <a:rPr lang="en-US" baseline="0" dirty="0"/>
              <a:t> </a:t>
            </a:r>
            <a:r>
              <a:rPr lang="en-US" baseline="0" dirty="0" err="1"/>
              <a:t>mà</a:t>
            </a:r>
            <a:r>
              <a:rPr lang="en-US" baseline="0" dirty="0"/>
              <a:t> </a:t>
            </a:r>
            <a:r>
              <a:rPr lang="en-US" baseline="0" dirty="0" err="1"/>
              <a:t>họ</a:t>
            </a:r>
            <a:r>
              <a:rPr lang="en-US" baseline="0" dirty="0"/>
              <a:t> </a:t>
            </a:r>
            <a:r>
              <a:rPr lang="en-US" baseline="0" dirty="0" err="1"/>
              <a:t>đã</a:t>
            </a:r>
            <a:r>
              <a:rPr lang="en-US" baseline="0" dirty="0"/>
              <a:t> </a:t>
            </a:r>
            <a:r>
              <a:rPr lang="en-US" baseline="0" dirty="0" err="1"/>
              <a:t>nói</a:t>
            </a:r>
            <a:r>
              <a:rPr lang="en-US" baseline="0" dirty="0"/>
              <a:t>.</a:t>
            </a:r>
          </a:p>
          <a:p>
            <a:pPr marL="171450" indent="-171450">
              <a:buFont typeface="Arial" panose="020B0604020202020204" pitchFamily="34" charset="0"/>
              <a:buChar char="•"/>
            </a:pPr>
            <a:r>
              <a:rPr lang="en-US" baseline="0" dirty="0" err="1"/>
              <a:t>Cấp</a:t>
            </a:r>
            <a:r>
              <a:rPr lang="en-US" baseline="0" dirty="0"/>
              <a:t> </a:t>
            </a:r>
            <a:r>
              <a:rPr lang="en-US" baseline="0" dirty="0" err="1"/>
              <a:t>quyền</a:t>
            </a:r>
            <a:r>
              <a:rPr lang="en-US" baseline="0" dirty="0"/>
              <a:t>: </a:t>
            </a:r>
            <a:r>
              <a:rPr lang="en-US" baseline="0" dirty="0" err="1"/>
              <a:t>việc</a:t>
            </a:r>
            <a:r>
              <a:rPr lang="en-US" baseline="0" dirty="0"/>
              <a:t> </a:t>
            </a:r>
            <a:r>
              <a:rPr lang="en-US" baseline="0" dirty="0" err="1"/>
              <a:t>cấp</a:t>
            </a:r>
            <a:r>
              <a:rPr lang="en-US" baseline="0" dirty="0"/>
              <a:t> </a:t>
            </a:r>
            <a:r>
              <a:rPr lang="en-US" baseline="0" dirty="0" err="1"/>
              <a:t>quyền</a:t>
            </a:r>
            <a:r>
              <a:rPr lang="en-US" baseline="0" dirty="0"/>
              <a:t> </a:t>
            </a:r>
            <a:r>
              <a:rPr lang="en-US" baseline="0" dirty="0" err="1"/>
              <a:t>hoặc</a:t>
            </a:r>
            <a:r>
              <a:rPr lang="en-US" baseline="0" dirty="0"/>
              <a:t> </a:t>
            </a:r>
            <a:r>
              <a:rPr lang="en-US" baseline="0" dirty="0" err="1"/>
              <a:t>đặc</a:t>
            </a:r>
            <a:r>
              <a:rPr lang="en-US" baseline="0" dirty="0"/>
              <a:t> </a:t>
            </a:r>
            <a:r>
              <a:rPr lang="en-US" baseline="0" dirty="0" err="1"/>
              <a:t>quyền</a:t>
            </a:r>
            <a:r>
              <a:rPr lang="en-US" baseline="0" dirty="0"/>
              <a:t>, </a:t>
            </a:r>
            <a:r>
              <a:rPr lang="en-US" baseline="0" dirty="0" err="1"/>
              <a:t>cho</a:t>
            </a:r>
            <a:r>
              <a:rPr lang="en-US" baseline="0" dirty="0"/>
              <a:t> </a:t>
            </a:r>
            <a:r>
              <a:rPr lang="en-US" baseline="0" dirty="0" err="1"/>
              <a:t>phép</a:t>
            </a:r>
            <a:r>
              <a:rPr lang="en-US" baseline="0" dirty="0"/>
              <a:t> </a:t>
            </a:r>
            <a:r>
              <a:rPr lang="en-US" baseline="0" dirty="0" err="1"/>
              <a:t>một</a:t>
            </a:r>
            <a:r>
              <a:rPr lang="en-US" baseline="0" dirty="0"/>
              <a:t> </a:t>
            </a:r>
            <a:r>
              <a:rPr lang="en-US" baseline="0" dirty="0" err="1"/>
              <a:t>chủ</a:t>
            </a:r>
            <a:r>
              <a:rPr lang="en-US" baseline="0" dirty="0"/>
              <a:t> </a:t>
            </a:r>
            <a:r>
              <a:rPr lang="en-US" baseline="0" dirty="0" err="1"/>
              <a:t>thể</a:t>
            </a:r>
            <a:r>
              <a:rPr lang="en-US" baseline="0" dirty="0"/>
              <a:t> </a:t>
            </a:r>
            <a:r>
              <a:rPr lang="en-US" baseline="0" dirty="0" err="1"/>
              <a:t>có</a:t>
            </a:r>
            <a:r>
              <a:rPr lang="en-US" baseline="0" dirty="0"/>
              <a:t> </a:t>
            </a:r>
            <a:r>
              <a:rPr lang="en-US" baseline="0" dirty="0" err="1"/>
              <a:t>quyền</a:t>
            </a:r>
            <a:r>
              <a:rPr lang="en-US" baseline="0" dirty="0"/>
              <a:t> </a:t>
            </a:r>
            <a:r>
              <a:rPr lang="en-US" baseline="0" dirty="0" err="1"/>
              <a:t>truy</a:t>
            </a:r>
            <a:r>
              <a:rPr lang="en-US" baseline="0" dirty="0"/>
              <a:t> </a:t>
            </a:r>
            <a:r>
              <a:rPr lang="en-US" baseline="0" dirty="0" err="1"/>
              <a:t>cập</a:t>
            </a:r>
            <a:r>
              <a:rPr lang="en-US" baseline="0" dirty="0"/>
              <a:t> </a:t>
            </a:r>
            <a:r>
              <a:rPr lang="en-US" baseline="0" dirty="0" err="1"/>
              <a:t>hợp</a:t>
            </a:r>
            <a:r>
              <a:rPr lang="en-US" baseline="0" dirty="0"/>
              <a:t> </a:t>
            </a:r>
            <a:r>
              <a:rPr lang="en-US" baseline="0" dirty="0" err="1"/>
              <a:t>pháp</a:t>
            </a:r>
            <a:r>
              <a:rPr lang="en-US" baseline="0" dirty="0"/>
              <a:t> </a:t>
            </a:r>
            <a:r>
              <a:rPr lang="en-US" baseline="0" dirty="0" err="1"/>
              <a:t>vào</a:t>
            </a:r>
            <a:r>
              <a:rPr lang="en-US" baseline="0" dirty="0"/>
              <a:t> </a:t>
            </a:r>
            <a:r>
              <a:rPr lang="en-US" baseline="0" dirty="0" err="1"/>
              <a:t>hệ</a:t>
            </a:r>
            <a:r>
              <a:rPr lang="en-US" baseline="0" dirty="0"/>
              <a:t> </a:t>
            </a:r>
            <a:r>
              <a:rPr lang="en-US" baseline="0" dirty="0" err="1"/>
              <a:t>thống</a:t>
            </a:r>
            <a:r>
              <a:rPr lang="en-US" baseline="0" dirty="0"/>
              <a:t> </a:t>
            </a:r>
            <a:r>
              <a:rPr lang="en-US" baseline="0" dirty="0" err="1"/>
              <a:t>hoặc</a:t>
            </a:r>
            <a:r>
              <a:rPr lang="en-US" baseline="0" dirty="0"/>
              <a:t> </a:t>
            </a:r>
            <a:r>
              <a:rPr lang="en-US" baseline="0" dirty="0" err="1"/>
              <a:t>các</a:t>
            </a:r>
            <a:r>
              <a:rPr lang="en-US" baseline="0" dirty="0"/>
              <a:t> </a:t>
            </a:r>
            <a:r>
              <a:rPr lang="en-US" baseline="0" dirty="0" err="1"/>
              <a:t>đối</a:t>
            </a:r>
            <a:r>
              <a:rPr lang="en-US" baseline="0" dirty="0"/>
              <a:t> </a:t>
            </a:r>
            <a:r>
              <a:rPr lang="en-US" baseline="0" dirty="0" err="1"/>
              <a:t>tượng</a:t>
            </a:r>
            <a:r>
              <a:rPr lang="en-US" baseline="0" dirty="0"/>
              <a:t> </a:t>
            </a:r>
            <a:r>
              <a:rPr lang="en-US" baseline="0" dirty="0" err="1"/>
              <a:t>của</a:t>
            </a:r>
            <a:r>
              <a:rPr lang="en-US" baseline="0" dirty="0"/>
              <a:t> </a:t>
            </a:r>
            <a:r>
              <a:rPr lang="en-US" baseline="0" dirty="0" err="1"/>
              <a:t>hệ</a:t>
            </a:r>
            <a:r>
              <a:rPr lang="en-US" baseline="0" dirty="0"/>
              <a:t> </a:t>
            </a:r>
            <a:r>
              <a:rPr lang="en-US" baseline="0" dirty="0" err="1"/>
              <a:t>thống</a:t>
            </a:r>
            <a:r>
              <a:rPr lang="en-US" baseline="0" dirty="0"/>
              <a:t>.</a:t>
            </a:r>
            <a:endParaRPr lang="en-US" dirty="0"/>
          </a:p>
        </p:txBody>
      </p:sp>
      <p:sp>
        <p:nvSpPr>
          <p:cNvPr id="4" name="Slide Number Placeholder 3"/>
          <p:cNvSpPr>
            <a:spLocks noGrp="1"/>
          </p:cNvSpPr>
          <p:nvPr>
            <p:ph type="sldNum" sz="quarter" idx="10"/>
          </p:nvPr>
        </p:nvSpPr>
        <p:spPr/>
        <p:txBody>
          <a:bodyPr/>
          <a:lstStyle/>
          <a:p>
            <a:fld id="{EF6F9A57-430C-42ED-B8B9-D13D26B98519}" type="slidenum">
              <a:rPr lang="en-GB" smtClean="0"/>
              <a:pPr/>
              <a:t>3</a:t>
            </a:fld>
            <a:endParaRPr lang="en-GB"/>
          </a:p>
        </p:txBody>
      </p:sp>
    </p:spTree>
    <p:extLst>
      <p:ext uri="{BB962C8B-B14F-4D97-AF65-F5344CB8AC3E}">
        <p14:creationId xmlns:p14="http://schemas.microsoft.com/office/powerpoint/2010/main" val="7750668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Arial" panose="020B0604020202020204" pitchFamily="34" charset="0"/>
                <a:cs typeface="Arial" panose="020B0604020202020204" pitchFamily="34" charset="0"/>
              </a:rPr>
              <a:t>Category: </a:t>
            </a:r>
            <a:r>
              <a:rPr lang="en-US" dirty="0" err="1">
                <a:latin typeface="Arial" panose="020B0604020202020204" pitchFamily="34" charset="0"/>
                <a:cs typeface="Arial" panose="020B0604020202020204" pitchFamily="34" charset="0"/>
              </a:rPr>
              <a:t>loại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danh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mục</a:t>
            </a:r>
            <a:endParaRPr lang="en-US" dirty="0">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EF6F9A57-430C-42ED-B8B9-D13D26B98519}" type="slidenum">
              <a:rPr lang="en-GB" smtClean="0"/>
              <a:pPr/>
              <a:t>20</a:t>
            </a:fld>
            <a:endParaRPr lang="en-GB"/>
          </a:p>
        </p:txBody>
      </p:sp>
    </p:spTree>
    <p:extLst>
      <p:ext uri="{BB962C8B-B14F-4D97-AF65-F5344CB8AC3E}">
        <p14:creationId xmlns:p14="http://schemas.microsoft.com/office/powerpoint/2010/main" val="30810300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Arial" panose="020B0604020202020204" pitchFamily="34" charset="0"/>
                <a:cs typeface="Arial" panose="020B0604020202020204" pitchFamily="34" charset="0"/>
              </a:rPr>
              <a:t>Category: </a:t>
            </a:r>
            <a:r>
              <a:rPr lang="en-US" dirty="0" err="1">
                <a:latin typeface="Arial" panose="020B0604020202020204" pitchFamily="34" charset="0"/>
                <a:cs typeface="Arial" panose="020B0604020202020204" pitchFamily="34" charset="0"/>
              </a:rPr>
              <a:t>loại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danh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mục</a:t>
            </a:r>
            <a:endParaRPr lang="en-US" dirty="0">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EF6F9A57-430C-42ED-B8B9-D13D26B98519}" type="slidenum">
              <a:rPr lang="en-GB" smtClean="0"/>
              <a:pPr/>
              <a:t>21</a:t>
            </a:fld>
            <a:endParaRPr lang="en-GB"/>
          </a:p>
        </p:txBody>
      </p:sp>
    </p:spTree>
    <p:extLst>
      <p:ext uri="{BB962C8B-B14F-4D97-AF65-F5344CB8AC3E}">
        <p14:creationId xmlns:p14="http://schemas.microsoft.com/office/powerpoint/2010/main" val="34299953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latin typeface="Arial" panose="020B0604020202020204" pitchFamily="34" charset="0"/>
                <a:cs typeface="Arial" panose="020B0604020202020204" pitchFamily="34" charset="0"/>
              </a:rPr>
              <a:t>Dominate: </a:t>
            </a:r>
            <a:r>
              <a:rPr lang="en-US" dirty="0" err="1">
                <a:latin typeface="Arial" panose="020B0604020202020204" pitchFamily="34" charset="0"/>
                <a:cs typeface="Arial" panose="020B0604020202020204" pitchFamily="34" charset="0"/>
              </a:rPr>
              <a:t>thống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trị</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chiếm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ưu</a:t>
            </a:r>
            <a:r>
              <a:rPr lang="en-US" dirty="0">
                <a:latin typeface="Arial" panose="020B0604020202020204" pitchFamily="34" charset="0"/>
                <a:cs typeface="Arial" panose="020B0604020202020204" pitchFamily="34" charset="0"/>
              </a:rPr>
              <a:t> </a:t>
            </a:r>
            <a:r>
              <a:rPr lang="en-US">
                <a:latin typeface="Arial" panose="020B0604020202020204" pitchFamily="34" charset="0"/>
                <a:cs typeface="Arial" panose="020B0604020202020204" pitchFamily="34" charset="0"/>
              </a:rPr>
              <a:t>thế</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EF6F9A57-430C-42ED-B8B9-D13D26B98519}" type="slidenum">
              <a:rPr lang="en-GB" smtClean="0"/>
              <a:pPr/>
              <a:t>22</a:t>
            </a:fld>
            <a:endParaRPr lang="en-GB"/>
          </a:p>
        </p:txBody>
      </p:sp>
    </p:spTree>
    <p:extLst>
      <p:ext uri="{BB962C8B-B14F-4D97-AF65-F5344CB8AC3E}">
        <p14:creationId xmlns:p14="http://schemas.microsoft.com/office/powerpoint/2010/main" val="40081295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err="1"/>
              <a:t>Thuộc</a:t>
            </a:r>
            <a:r>
              <a:rPr lang="en-US" baseline="0" dirty="0"/>
              <a:t> </a:t>
            </a:r>
            <a:r>
              <a:rPr lang="en-US" baseline="0" dirty="0" err="1"/>
              <a:t>tính</a:t>
            </a:r>
            <a:r>
              <a:rPr lang="en-US" baseline="0" dirty="0"/>
              <a:t> </a:t>
            </a:r>
            <a:r>
              <a:rPr lang="en-US" baseline="0" dirty="0" err="1"/>
              <a:t>bảo</a:t>
            </a:r>
            <a:r>
              <a:rPr lang="en-US" baseline="0" dirty="0"/>
              <a:t> </a:t>
            </a:r>
            <a:r>
              <a:rPr lang="en-US" baseline="0" dirty="0" err="1"/>
              <a:t>mật</a:t>
            </a:r>
            <a:r>
              <a:rPr lang="en-US" baseline="0" dirty="0"/>
              <a:t> </a:t>
            </a:r>
            <a:r>
              <a:rPr lang="en-US" baseline="0" dirty="0" err="1"/>
              <a:t>cơ</a:t>
            </a:r>
            <a:r>
              <a:rPr lang="en-US" baseline="0" dirty="0"/>
              <a:t> </a:t>
            </a:r>
            <a:r>
              <a:rPr lang="en-US" baseline="0" dirty="0" err="1"/>
              <a:t>bản</a:t>
            </a:r>
            <a:r>
              <a:rPr lang="en-US" baseline="0" dirty="0"/>
              <a:t> </a:t>
            </a:r>
            <a:r>
              <a:rPr lang="en-US" baseline="0" dirty="0" err="1"/>
              <a:t>ngăn</a:t>
            </a:r>
            <a:r>
              <a:rPr lang="en-US" baseline="0" dirty="0"/>
              <a:t> </a:t>
            </a:r>
            <a:r>
              <a:rPr lang="en-US" baseline="0" dirty="0" err="1"/>
              <a:t>chặn</a:t>
            </a:r>
            <a:r>
              <a:rPr lang="en-US" baseline="0" dirty="0"/>
              <a:t> </a:t>
            </a:r>
            <a:r>
              <a:rPr lang="en-US" baseline="0" dirty="0" err="1"/>
              <a:t>các</a:t>
            </a:r>
            <a:r>
              <a:rPr lang="en-US" baseline="0" dirty="0"/>
              <a:t> </a:t>
            </a:r>
            <a:r>
              <a:rPr lang="en-US" baseline="0" dirty="0" err="1"/>
              <a:t>chủ</a:t>
            </a:r>
            <a:r>
              <a:rPr lang="en-US" baseline="0" dirty="0"/>
              <a:t> </a:t>
            </a:r>
            <a:r>
              <a:rPr lang="en-US" baseline="0" dirty="0" err="1"/>
              <a:t>thể</a:t>
            </a:r>
            <a:r>
              <a:rPr lang="en-US" baseline="0" dirty="0"/>
              <a:t> </a:t>
            </a:r>
            <a:r>
              <a:rPr lang="en-US" baseline="0" dirty="0" err="1"/>
              <a:t>đọc</a:t>
            </a:r>
            <a:r>
              <a:rPr lang="en-US" baseline="0" dirty="0"/>
              <a:t> </a:t>
            </a:r>
            <a:r>
              <a:rPr lang="en-US" baseline="0" dirty="0" err="1"/>
              <a:t>dữ</a:t>
            </a:r>
            <a:r>
              <a:rPr lang="en-US" baseline="0" dirty="0"/>
              <a:t> </a:t>
            </a:r>
            <a:r>
              <a:rPr lang="en-US" baseline="0" dirty="0" err="1"/>
              <a:t>liệu</a:t>
            </a:r>
            <a:r>
              <a:rPr lang="en-US" baseline="0" dirty="0"/>
              <a:t> </a:t>
            </a:r>
            <a:r>
              <a:rPr lang="en-US" baseline="0" dirty="0" err="1"/>
              <a:t>có</a:t>
            </a:r>
            <a:r>
              <a:rPr lang="en-US" baseline="0" dirty="0"/>
              <a:t> </a:t>
            </a:r>
            <a:r>
              <a:rPr lang="en-US" baseline="0" dirty="0" err="1"/>
              <a:t>lớp</a:t>
            </a:r>
            <a:r>
              <a:rPr lang="en-US" baseline="0" dirty="0"/>
              <a:t> </a:t>
            </a:r>
            <a:r>
              <a:rPr lang="en-US" baseline="0" dirty="0" err="1"/>
              <a:t>truy</a:t>
            </a:r>
            <a:r>
              <a:rPr lang="en-US" baseline="0" dirty="0"/>
              <a:t> </a:t>
            </a:r>
            <a:r>
              <a:rPr lang="en-US" baseline="0" dirty="0" err="1"/>
              <a:t>cập</a:t>
            </a:r>
            <a:r>
              <a:rPr lang="en-US" baseline="0" dirty="0"/>
              <a:t> (access class) </a:t>
            </a:r>
            <a:r>
              <a:rPr lang="en-US" baseline="0" dirty="0" err="1"/>
              <a:t>thống</a:t>
            </a:r>
            <a:r>
              <a:rPr lang="en-US" baseline="0" dirty="0"/>
              <a:t> </a:t>
            </a:r>
            <a:r>
              <a:rPr lang="en-US" baseline="0" dirty="0" err="1"/>
              <a:t>trị</a:t>
            </a:r>
            <a:r>
              <a:rPr lang="en-US" baseline="0" dirty="0"/>
              <a:t> </a:t>
            </a:r>
            <a:r>
              <a:rPr lang="en-US" baseline="0" dirty="0" err="1"/>
              <a:t>hoặc</a:t>
            </a:r>
            <a:r>
              <a:rPr lang="en-US" baseline="0" dirty="0"/>
              <a:t> </a:t>
            </a:r>
            <a:r>
              <a:rPr lang="en-US" baseline="0" dirty="0" err="1"/>
              <a:t>không</a:t>
            </a:r>
            <a:r>
              <a:rPr lang="en-US" baseline="0" dirty="0"/>
              <a:t> </a:t>
            </a:r>
            <a:r>
              <a:rPr lang="en-US" baseline="0" dirty="0" err="1"/>
              <a:t>thể</a:t>
            </a:r>
            <a:r>
              <a:rPr lang="en-US" baseline="0" dirty="0"/>
              <a:t> so </a:t>
            </a:r>
            <a:r>
              <a:rPr lang="en-US" baseline="0" dirty="0" err="1"/>
              <a:t>sánh</a:t>
            </a:r>
            <a:r>
              <a:rPr lang="en-US" baseline="0" dirty="0"/>
              <a:t> </a:t>
            </a:r>
            <a:r>
              <a:rPr lang="en-US" baseline="0" dirty="0" err="1"/>
              <a:t>với</a:t>
            </a:r>
            <a:r>
              <a:rPr lang="en-US" baseline="0" dirty="0"/>
              <a:t> </a:t>
            </a:r>
            <a:r>
              <a:rPr lang="en-US" baseline="0" dirty="0" err="1"/>
              <a:t>lớp</a:t>
            </a:r>
            <a:r>
              <a:rPr lang="en-US" baseline="0" dirty="0"/>
              <a:t> </a:t>
            </a:r>
            <a:r>
              <a:rPr lang="en-US" baseline="0" dirty="0" err="1"/>
              <a:t>truy</a:t>
            </a:r>
            <a:r>
              <a:rPr lang="en-US" baseline="0" dirty="0"/>
              <a:t> </a:t>
            </a:r>
            <a:r>
              <a:rPr lang="en-US" baseline="0" dirty="0" err="1"/>
              <a:t>cập</a:t>
            </a:r>
            <a:r>
              <a:rPr lang="en-US" baseline="0" dirty="0"/>
              <a:t> </a:t>
            </a:r>
            <a:r>
              <a:rPr lang="en-US" baseline="0" dirty="0" err="1"/>
              <a:t>của</a:t>
            </a:r>
            <a:r>
              <a:rPr lang="en-US" baseline="0" dirty="0"/>
              <a:t> </a:t>
            </a:r>
            <a:r>
              <a:rPr lang="en-US" baseline="0" dirty="0" err="1"/>
              <a:t>chủ</a:t>
            </a:r>
            <a:r>
              <a:rPr lang="en-US" baseline="0" dirty="0"/>
              <a:t> </a:t>
            </a:r>
            <a:r>
              <a:rPr lang="en-US" baseline="0" dirty="0" err="1"/>
              <a:t>thể</a:t>
            </a:r>
            <a:r>
              <a:rPr lang="en-US" baseline="0" dirty="0"/>
              <a:t>.</a:t>
            </a:r>
          </a:p>
          <a:p>
            <a:pPr marL="171450" indent="-171450">
              <a:buFont typeface="Arial" panose="020B0604020202020204" pitchFamily="34" charset="0"/>
              <a:buChar char="•"/>
            </a:pPr>
            <a:r>
              <a:rPr lang="en-US" baseline="0" dirty="0" err="1"/>
              <a:t>Điều</a:t>
            </a:r>
            <a:r>
              <a:rPr lang="en-US" baseline="0" dirty="0"/>
              <a:t> </a:t>
            </a:r>
            <a:r>
              <a:rPr lang="en-US" baseline="0" dirty="0" err="1"/>
              <a:t>này</a:t>
            </a:r>
            <a:r>
              <a:rPr lang="en-US" baseline="0" dirty="0"/>
              <a:t> </a:t>
            </a:r>
            <a:r>
              <a:rPr lang="en-US" baseline="0" dirty="0" err="1"/>
              <a:t>đảm</a:t>
            </a:r>
            <a:r>
              <a:rPr lang="en-US" baseline="0" dirty="0"/>
              <a:t> </a:t>
            </a:r>
            <a:r>
              <a:rPr lang="en-US" baseline="0" dirty="0" err="1"/>
              <a:t>bảo</a:t>
            </a:r>
            <a:r>
              <a:rPr lang="en-US" baseline="0" dirty="0"/>
              <a:t> </a:t>
            </a:r>
            <a:r>
              <a:rPr lang="en-US" baseline="0" dirty="0" err="1"/>
              <a:t>rằng</a:t>
            </a:r>
            <a:r>
              <a:rPr lang="en-US" baseline="0" dirty="0"/>
              <a:t> </a:t>
            </a:r>
            <a:r>
              <a:rPr lang="en-US" baseline="0" dirty="0" err="1"/>
              <a:t>các</a:t>
            </a:r>
            <a:r>
              <a:rPr lang="en-US" baseline="0" dirty="0"/>
              <a:t> </a:t>
            </a:r>
            <a:r>
              <a:rPr lang="en-US" baseline="0" dirty="0" err="1"/>
              <a:t>chủ</a:t>
            </a:r>
            <a:r>
              <a:rPr lang="en-US" baseline="0" dirty="0"/>
              <a:t> </a:t>
            </a:r>
            <a:r>
              <a:rPr lang="en-US" baseline="0" dirty="0" err="1"/>
              <a:t>thể</a:t>
            </a:r>
            <a:r>
              <a:rPr lang="en-US" baseline="0" dirty="0"/>
              <a:t> </a:t>
            </a:r>
            <a:r>
              <a:rPr lang="en-US" baseline="0" dirty="0" err="1"/>
              <a:t>chỉ</a:t>
            </a:r>
            <a:r>
              <a:rPr lang="en-US" baseline="0" dirty="0"/>
              <a:t> </a:t>
            </a:r>
            <a:r>
              <a:rPr lang="en-US" baseline="0" dirty="0" err="1"/>
              <a:t>có</a:t>
            </a:r>
            <a:r>
              <a:rPr lang="en-US" baseline="0" dirty="0"/>
              <a:t> </a:t>
            </a:r>
            <a:r>
              <a:rPr lang="en-US" baseline="0" dirty="0" err="1"/>
              <a:t>thể</a:t>
            </a:r>
            <a:r>
              <a:rPr lang="en-US" baseline="0" dirty="0"/>
              <a:t> </a:t>
            </a:r>
            <a:r>
              <a:rPr lang="en-US" baseline="0" dirty="0" err="1"/>
              <a:t>truy</a:t>
            </a:r>
            <a:r>
              <a:rPr lang="en-US" baseline="0" dirty="0"/>
              <a:t> </a:t>
            </a:r>
            <a:r>
              <a:rPr lang="en-US" baseline="0" dirty="0" err="1"/>
              <a:t>cập</a:t>
            </a:r>
            <a:r>
              <a:rPr lang="en-US" baseline="0" dirty="0"/>
              <a:t> </a:t>
            </a:r>
            <a:r>
              <a:rPr lang="en-US" baseline="0" dirty="0" err="1"/>
              <a:t>thông</a:t>
            </a:r>
            <a:r>
              <a:rPr lang="en-US" baseline="0" dirty="0"/>
              <a:t> tin </a:t>
            </a:r>
            <a:r>
              <a:rPr lang="en-US" baseline="0" dirty="0" err="1"/>
              <a:t>mà</a:t>
            </a:r>
            <a:r>
              <a:rPr lang="en-US" baseline="0" dirty="0"/>
              <a:t> </a:t>
            </a:r>
            <a:r>
              <a:rPr lang="en-US" baseline="0" dirty="0" err="1"/>
              <a:t>chúng</a:t>
            </a:r>
            <a:r>
              <a:rPr lang="en-US" baseline="0" dirty="0"/>
              <a:t> </a:t>
            </a:r>
            <a:r>
              <a:rPr lang="en-US" baseline="0" dirty="0" err="1"/>
              <a:t>có</a:t>
            </a:r>
            <a:r>
              <a:rPr lang="en-US" baseline="0" dirty="0"/>
              <a:t> </a:t>
            </a:r>
            <a:r>
              <a:rPr lang="en-US" baseline="0" dirty="0" err="1"/>
              <a:t>lớp</a:t>
            </a:r>
            <a:r>
              <a:rPr lang="en-US" baseline="0" dirty="0"/>
              <a:t> </a:t>
            </a:r>
            <a:r>
              <a:rPr lang="en-US" baseline="0" dirty="0" err="1"/>
              <a:t>truy</a:t>
            </a:r>
            <a:r>
              <a:rPr lang="en-US" baseline="0" dirty="0"/>
              <a:t> </a:t>
            </a:r>
            <a:r>
              <a:rPr lang="en-US" baseline="0" dirty="0" err="1"/>
              <a:t>cập</a:t>
            </a:r>
            <a:r>
              <a:rPr lang="en-US" baseline="0" dirty="0"/>
              <a:t> </a:t>
            </a:r>
            <a:r>
              <a:rPr lang="en-US" baseline="0" dirty="0" err="1"/>
              <a:t>cần</a:t>
            </a:r>
            <a:r>
              <a:rPr lang="en-US" baseline="0" dirty="0"/>
              <a:t> </a:t>
            </a:r>
            <a:r>
              <a:rPr lang="en-US" baseline="0" dirty="0" err="1"/>
              <a:t>thiết</a:t>
            </a:r>
            <a:r>
              <a:rPr lang="en-US" baseline="0" dirty="0"/>
              <a:t>.</a:t>
            </a:r>
            <a:endParaRPr lang="en-US" dirty="0"/>
          </a:p>
          <a:p>
            <a:endParaRPr lang="en-US" dirty="0"/>
          </a:p>
        </p:txBody>
      </p:sp>
      <p:sp>
        <p:nvSpPr>
          <p:cNvPr id="4" name="Slide Number Placeholder 3"/>
          <p:cNvSpPr>
            <a:spLocks noGrp="1"/>
          </p:cNvSpPr>
          <p:nvPr>
            <p:ph type="sldNum" sz="quarter" idx="10"/>
          </p:nvPr>
        </p:nvSpPr>
        <p:spPr/>
        <p:txBody>
          <a:bodyPr/>
          <a:lstStyle/>
          <a:p>
            <a:fld id="{EF6F9A57-430C-42ED-B8B9-D13D26B98519}" type="slidenum">
              <a:rPr lang="en-GB" smtClean="0"/>
              <a:pPr/>
              <a:t>26</a:t>
            </a:fld>
            <a:endParaRPr lang="en-GB"/>
          </a:p>
        </p:txBody>
      </p:sp>
    </p:spTree>
    <p:extLst>
      <p:ext uri="{BB962C8B-B14F-4D97-AF65-F5344CB8AC3E}">
        <p14:creationId xmlns:p14="http://schemas.microsoft.com/office/powerpoint/2010/main" val="26900155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6F9A57-430C-42ED-B8B9-D13D26B98519}" type="slidenum">
              <a:rPr lang="en-GB" smtClean="0"/>
              <a:pPr/>
              <a:t>27</a:t>
            </a:fld>
            <a:endParaRPr lang="en-GB"/>
          </a:p>
        </p:txBody>
      </p:sp>
    </p:spTree>
    <p:extLst>
      <p:ext uri="{BB962C8B-B14F-4D97-AF65-F5344CB8AC3E}">
        <p14:creationId xmlns:p14="http://schemas.microsoft.com/office/powerpoint/2010/main" val="19559259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6F9A57-430C-42ED-B8B9-D13D26B98519}" type="slidenum">
              <a:rPr lang="en-GB" smtClean="0"/>
              <a:pPr/>
              <a:t>28</a:t>
            </a:fld>
            <a:endParaRPr lang="en-GB"/>
          </a:p>
        </p:txBody>
      </p:sp>
    </p:spTree>
    <p:extLst>
      <p:ext uri="{BB962C8B-B14F-4D97-AF65-F5344CB8AC3E}">
        <p14:creationId xmlns:p14="http://schemas.microsoft.com/office/powerpoint/2010/main" val="34462151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6F9A57-430C-42ED-B8B9-D13D26B98519}" type="slidenum">
              <a:rPr lang="en-GB" smtClean="0"/>
              <a:pPr/>
              <a:t>29</a:t>
            </a:fld>
            <a:endParaRPr lang="en-GB"/>
          </a:p>
        </p:txBody>
      </p:sp>
    </p:spTree>
    <p:extLst>
      <p:ext uri="{BB962C8B-B14F-4D97-AF65-F5344CB8AC3E}">
        <p14:creationId xmlns:p14="http://schemas.microsoft.com/office/powerpoint/2010/main" val="13830712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TC: </a:t>
            </a:r>
            <a:r>
              <a:rPr lang="en-US"/>
              <a:t>Tuple Classification</a:t>
            </a:r>
          </a:p>
        </p:txBody>
      </p:sp>
      <p:sp>
        <p:nvSpPr>
          <p:cNvPr id="4" name="Slide Number Placeholder 3"/>
          <p:cNvSpPr>
            <a:spLocks noGrp="1"/>
          </p:cNvSpPr>
          <p:nvPr>
            <p:ph type="sldNum" sz="quarter" idx="10"/>
          </p:nvPr>
        </p:nvSpPr>
        <p:spPr/>
        <p:txBody>
          <a:bodyPr/>
          <a:lstStyle/>
          <a:p>
            <a:fld id="{EF6F9A57-430C-42ED-B8B9-D13D26B98519}" type="slidenum">
              <a:rPr lang="en-GB" smtClean="0"/>
              <a:pPr/>
              <a:t>30</a:t>
            </a:fld>
            <a:endParaRPr lang="en-GB"/>
          </a:p>
        </p:txBody>
      </p:sp>
    </p:spTree>
    <p:extLst>
      <p:ext uri="{BB962C8B-B14F-4D97-AF65-F5344CB8AC3E}">
        <p14:creationId xmlns:p14="http://schemas.microsoft.com/office/powerpoint/2010/main" val="10959098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TC: </a:t>
            </a:r>
            <a:r>
              <a:rPr lang="en-US"/>
              <a:t>Tuple Classification</a:t>
            </a:r>
          </a:p>
        </p:txBody>
      </p:sp>
      <p:sp>
        <p:nvSpPr>
          <p:cNvPr id="4" name="Slide Number Placeholder 3"/>
          <p:cNvSpPr>
            <a:spLocks noGrp="1"/>
          </p:cNvSpPr>
          <p:nvPr>
            <p:ph type="sldNum" sz="quarter" idx="10"/>
          </p:nvPr>
        </p:nvSpPr>
        <p:spPr/>
        <p:txBody>
          <a:bodyPr/>
          <a:lstStyle/>
          <a:p>
            <a:fld id="{EF6F9A57-430C-42ED-B8B9-D13D26B98519}" type="slidenum">
              <a:rPr lang="en-GB" smtClean="0"/>
              <a:pPr/>
              <a:t>31</a:t>
            </a:fld>
            <a:endParaRPr lang="en-GB"/>
          </a:p>
        </p:txBody>
      </p:sp>
    </p:spTree>
    <p:extLst>
      <p:ext uri="{BB962C8B-B14F-4D97-AF65-F5344CB8AC3E}">
        <p14:creationId xmlns:p14="http://schemas.microsoft.com/office/powerpoint/2010/main" val="36561155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TC: </a:t>
            </a:r>
            <a:r>
              <a:rPr lang="en-US"/>
              <a:t>Tuple Classification</a:t>
            </a:r>
          </a:p>
        </p:txBody>
      </p:sp>
      <p:sp>
        <p:nvSpPr>
          <p:cNvPr id="4" name="Slide Number Placeholder 3"/>
          <p:cNvSpPr>
            <a:spLocks noGrp="1"/>
          </p:cNvSpPr>
          <p:nvPr>
            <p:ph type="sldNum" sz="quarter" idx="10"/>
          </p:nvPr>
        </p:nvSpPr>
        <p:spPr/>
        <p:txBody>
          <a:bodyPr/>
          <a:lstStyle/>
          <a:p>
            <a:fld id="{EF6F9A57-430C-42ED-B8B9-D13D26B98519}" type="slidenum">
              <a:rPr lang="en-GB" smtClean="0"/>
              <a:pPr/>
              <a:t>32</a:t>
            </a:fld>
            <a:endParaRPr lang="en-GB"/>
          </a:p>
        </p:txBody>
      </p:sp>
    </p:spTree>
    <p:extLst>
      <p:ext uri="{BB962C8B-B14F-4D97-AF65-F5344CB8AC3E}">
        <p14:creationId xmlns:p14="http://schemas.microsoft.com/office/powerpoint/2010/main" val="565079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eaLnBrk="1" hangingPunct="1">
              <a:buFontTx/>
              <a:buChar char="•"/>
            </a:pPr>
            <a:r>
              <a:rPr lang="en-US" dirty="0" err="1">
                <a:latin typeface="Arial" panose="020B0604020202020204" pitchFamily="34" charset="0"/>
                <a:cs typeface="Arial" panose="020B0604020202020204" pitchFamily="34" charset="0"/>
              </a:rPr>
              <a:t>Discreationary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tùy</a:t>
            </a:r>
            <a:r>
              <a:rPr lang="en-US" dirty="0">
                <a:latin typeface="Arial" panose="020B0604020202020204" pitchFamily="34" charset="0"/>
                <a:cs typeface="Arial" panose="020B0604020202020204" pitchFamily="34" charset="0"/>
              </a:rPr>
              <a:t> ý</a:t>
            </a:r>
          </a:p>
          <a:p>
            <a:pPr marL="171450" indent="-171450" eaLnBrk="1" hangingPunct="1">
              <a:buFontTx/>
              <a:buChar char="•"/>
            </a:pPr>
            <a:r>
              <a:rPr lang="en-US" dirty="0">
                <a:latin typeface="Arial" panose="020B0604020202020204" pitchFamily="34" charset="0"/>
                <a:cs typeface="Arial" panose="020B0604020202020204" pitchFamily="34" charset="0"/>
              </a:rPr>
              <a:t>Notion: </a:t>
            </a:r>
            <a:r>
              <a:rPr lang="en-US" dirty="0" err="1">
                <a:latin typeface="Arial" panose="020B0604020202020204" pitchFamily="34" charset="0"/>
                <a:cs typeface="Arial" panose="020B0604020202020204" pitchFamily="34" charset="0"/>
              </a:rPr>
              <a:t>quan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điểm</a:t>
            </a:r>
            <a:endParaRPr lang="en-US" dirty="0">
              <a:latin typeface="Arial" panose="020B0604020202020204" pitchFamily="34" charset="0"/>
              <a:cs typeface="Arial" panose="020B0604020202020204" pitchFamily="34" charset="0"/>
            </a:endParaRPr>
          </a:p>
          <a:p>
            <a:pPr marL="171450" indent="-171450" eaLnBrk="1" hangingPunct="1">
              <a:buFontTx/>
              <a:buChar char="•"/>
            </a:pPr>
            <a:r>
              <a:rPr lang="en-US" dirty="0">
                <a:latin typeface="Arial" panose="020B0604020202020204" pitchFamily="34" charset="0"/>
                <a:cs typeface="Arial" panose="020B0604020202020204" pitchFamily="34" charset="0"/>
              </a:rPr>
              <a:t>Propagate: </a:t>
            </a:r>
            <a:r>
              <a:rPr lang="en-US" dirty="0" err="1">
                <a:latin typeface="Arial" panose="020B0604020202020204" pitchFamily="34" charset="0"/>
                <a:cs typeface="Arial" panose="020B0604020202020204" pitchFamily="34" charset="0"/>
              </a:rPr>
              <a:t>truyền</a:t>
            </a:r>
            <a:endParaRPr lang="en-US" dirty="0">
              <a:latin typeface="Arial" panose="020B0604020202020204" pitchFamily="34" charset="0"/>
              <a:cs typeface="Arial" panose="020B0604020202020204" pitchFamily="34" charset="0"/>
            </a:endParaRPr>
          </a:p>
          <a:p>
            <a:pPr marL="171450" indent="-171450" eaLnBrk="1" hangingPunct="1">
              <a:buFontTx/>
              <a:buChar char="•"/>
            </a:pPr>
            <a:r>
              <a:rPr lang="en-US" dirty="0" err="1">
                <a:latin typeface="Arial" panose="020B0604020202020204" pitchFamily="34" charset="0"/>
                <a:cs typeface="Arial" panose="020B0604020202020204" pitchFamily="34" charset="0"/>
              </a:rPr>
              <a:t>Chủ</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sở</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hữu</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kiểm</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soát</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truy</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cập</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vào</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đối</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tượng</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của</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các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người</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dùng</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khác</a:t>
            </a:r>
            <a:endParaRPr lang="en-US" baseline="0" dirty="0">
              <a:latin typeface="Arial" panose="020B0604020202020204" pitchFamily="34" charset="0"/>
              <a:cs typeface="Arial" panose="020B0604020202020204" pitchFamily="34" charset="0"/>
            </a:endParaRPr>
          </a:p>
          <a:p>
            <a:pPr marL="171450" indent="-171450" eaLnBrk="1" hangingPunct="1">
              <a:buFontTx/>
              <a:buChar char="•"/>
            </a:pPr>
            <a:r>
              <a:rPr lang="en-US" baseline="0" dirty="0">
                <a:latin typeface="Arial" panose="020B0604020202020204" pitchFamily="34" charset="0"/>
                <a:cs typeface="Arial" panose="020B0604020202020204" pitchFamily="34" charset="0"/>
              </a:rPr>
              <a:t>Cho </a:t>
            </a:r>
            <a:r>
              <a:rPr lang="en-US" baseline="0" dirty="0" err="1">
                <a:latin typeface="Arial" panose="020B0604020202020204" pitchFamily="34" charset="0"/>
                <a:cs typeface="Arial" panose="020B0604020202020204" pitchFamily="34" charset="0"/>
              </a:rPr>
              <a:t>phép</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quyền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truy</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cập</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được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lan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truyền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đến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các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chủ</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thể</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khác</a:t>
            </a:r>
            <a:endParaRPr lang="en-US" dirty="0"/>
          </a:p>
        </p:txBody>
      </p:sp>
      <p:sp>
        <p:nvSpPr>
          <p:cNvPr id="4" name="Slide Number Placeholder 3"/>
          <p:cNvSpPr>
            <a:spLocks noGrp="1"/>
          </p:cNvSpPr>
          <p:nvPr>
            <p:ph type="sldNum" sz="quarter" idx="10"/>
          </p:nvPr>
        </p:nvSpPr>
        <p:spPr/>
        <p:txBody>
          <a:bodyPr/>
          <a:lstStyle/>
          <a:p>
            <a:fld id="{EF6F9A57-430C-42ED-B8B9-D13D26B98519}" type="slidenum">
              <a:rPr lang="en-GB" smtClean="0"/>
              <a:pPr/>
              <a:t>4</a:t>
            </a:fld>
            <a:endParaRPr lang="en-GB"/>
          </a:p>
        </p:txBody>
      </p:sp>
    </p:spTree>
    <p:extLst>
      <p:ext uri="{BB962C8B-B14F-4D97-AF65-F5344CB8AC3E}">
        <p14:creationId xmlns:p14="http://schemas.microsoft.com/office/powerpoint/2010/main" val="23856699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MAC in Oracle: Oracle Label Security (Lab)</a:t>
            </a:r>
          </a:p>
        </p:txBody>
      </p:sp>
      <p:sp>
        <p:nvSpPr>
          <p:cNvPr id="4" name="Slide Number Placeholder 3"/>
          <p:cNvSpPr>
            <a:spLocks noGrp="1"/>
          </p:cNvSpPr>
          <p:nvPr>
            <p:ph type="sldNum" sz="quarter" idx="10"/>
          </p:nvPr>
        </p:nvSpPr>
        <p:spPr/>
        <p:txBody>
          <a:bodyPr/>
          <a:lstStyle/>
          <a:p>
            <a:fld id="{EF6F9A57-430C-42ED-B8B9-D13D26B98519}" type="slidenum">
              <a:rPr lang="en-GB" smtClean="0"/>
              <a:pPr/>
              <a:t>34</a:t>
            </a:fld>
            <a:endParaRPr lang="en-GB"/>
          </a:p>
        </p:txBody>
      </p:sp>
    </p:spTree>
    <p:extLst>
      <p:ext uri="{BB962C8B-B14F-4D97-AF65-F5344CB8AC3E}">
        <p14:creationId xmlns:p14="http://schemas.microsoft.com/office/powerpoint/2010/main" val="40330821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vi-VN" dirty="0">
                <a:effectLst/>
              </a:rPr>
              <a:t>ưu điểm:</a:t>
            </a:r>
            <a:endParaRPr lang="en-US" dirty="0">
              <a:effectLst/>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vi-VN" dirty="0">
                <a:effectLst/>
              </a:rPr>
              <a:t>Cung cấp một mức độ bảo vệ cao - trong một cách để ngăn chặn bất kỳ dòng chảy bất hợp pháp của các thông tin.</a:t>
            </a:r>
            <a:endParaRPr lang="en-US" dirty="0">
              <a:effectLst/>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vi-VN" dirty="0">
                <a:effectLst/>
              </a:rPr>
              <a:t>Thích hợp với nhiều loại quân sự của các ứng dụng.</a:t>
            </a:r>
            <a:endParaRPr lang="en-US" dirty="0">
              <a:effectLst/>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effectLst/>
              </a:rPr>
              <a:t>N</a:t>
            </a:r>
            <a:r>
              <a:rPr lang="vi-VN" dirty="0">
                <a:effectLst/>
              </a:rPr>
              <a:t>hược điểm:</a:t>
            </a:r>
            <a:endParaRPr lang="en-US" dirty="0">
              <a:effectLst/>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vi-VN" dirty="0">
                <a:effectLst/>
              </a:rPr>
              <a:t>Không dễ dàng để áp dụng: yêu cầu phân loại chặt chẽ của các đối tượng và các đối tượng vào mức độ bảo mật.</a:t>
            </a:r>
            <a:endParaRPr lang="en-US" dirty="0">
              <a:effectLst/>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vi-VN" dirty="0">
                <a:effectLst/>
              </a:rPr>
              <a:t>Áp dụng cho các môi trường rất ít.</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EF6F9A57-430C-42ED-B8B9-D13D26B98519}" type="slidenum">
              <a:rPr lang="en-GB" smtClean="0"/>
              <a:pPr/>
              <a:t>35</a:t>
            </a:fld>
            <a:endParaRPr lang="en-GB"/>
          </a:p>
        </p:txBody>
      </p:sp>
    </p:spTree>
    <p:extLst>
      <p:ext uri="{BB962C8B-B14F-4D97-AF65-F5344CB8AC3E}">
        <p14:creationId xmlns:p14="http://schemas.microsoft.com/office/powerpoint/2010/main" val="14456687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RBAC </a:t>
            </a:r>
            <a:r>
              <a:rPr lang="en-US" dirty="0" err="1"/>
              <a:t>nổi</a:t>
            </a:r>
            <a:r>
              <a:rPr lang="en-US" baseline="0" dirty="0"/>
              <a:t> </a:t>
            </a:r>
            <a:r>
              <a:rPr lang="en-US" baseline="0" dirty="0" err="1"/>
              <a:t>lên</a:t>
            </a:r>
            <a:r>
              <a:rPr lang="en-US" baseline="0" dirty="0"/>
              <a:t> </a:t>
            </a:r>
            <a:r>
              <a:rPr lang="en-US" baseline="0" dirty="0" err="1"/>
              <a:t>nhanh</a:t>
            </a:r>
            <a:r>
              <a:rPr lang="en-US" baseline="0" dirty="0"/>
              <a:t> </a:t>
            </a:r>
            <a:r>
              <a:rPr lang="en-US" baseline="0" dirty="0" err="1"/>
              <a:t>chóng</a:t>
            </a:r>
            <a:r>
              <a:rPr lang="en-US" baseline="0" dirty="0"/>
              <a:t> </a:t>
            </a:r>
            <a:r>
              <a:rPr lang="en-US" baseline="0" dirty="0" err="1"/>
              <a:t>trong</a:t>
            </a:r>
            <a:r>
              <a:rPr lang="en-US" baseline="0" dirty="0"/>
              <a:t> </a:t>
            </a:r>
            <a:r>
              <a:rPr lang="en-US" baseline="0" dirty="0" err="1"/>
              <a:t>những</a:t>
            </a:r>
            <a:r>
              <a:rPr lang="en-US" baseline="0" dirty="0"/>
              <a:t> </a:t>
            </a:r>
            <a:r>
              <a:rPr lang="en-US" baseline="0" dirty="0" err="1"/>
              <a:t>năm</a:t>
            </a:r>
            <a:r>
              <a:rPr lang="en-US" baseline="0" dirty="0"/>
              <a:t> 1990 </a:t>
            </a:r>
            <a:r>
              <a:rPr lang="en-US" baseline="0" dirty="0" err="1"/>
              <a:t>như</a:t>
            </a:r>
            <a:r>
              <a:rPr lang="en-US" baseline="0" dirty="0"/>
              <a:t> </a:t>
            </a:r>
            <a:r>
              <a:rPr lang="en-US" baseline="0" dirty="0" err="1"/>
              <a:t>là</a:t>
            </a:r>
            <a:r>
              <a:rPr lang="en-US" baseline="0" dirty="0"/>
              <a:t> </a:t>
            </a:r>
            <a:r>
              <a:rPr lang="en-US" baseline="0" dirty="0" err="1"/>
              <a:t>một</a:t>
            </a:r>
            <a:r>
              <a:rPr lang="en-US" baseline="0" dirty="0"/>
              <a:t> </a:t>
            </a:r>
            <a:r>
              <a:rPr lang="en-US" baseline="0" dirty="0" err="1"/>
              <a:t>công</a:t>
            </a:r>
            <a:r>
              <a:rPr lang="en-US" baseline="0" dirty="0"/>
              <a:t> </a:t>
            </a:r>
            <a:r>
              <a:rPr lang="en-US" baseline="0" dirty="0" err="1"/>
              <a:t>nghệ</a:t>
            </a:r>
            <a:r>
              <a:rPr lang="en-US" baseline="0" dirty="0"/>
              <a:t> </a:t>
            </a:r>
            <a:r>
              <a:rPr lang="en-US" baseline="0" dirty="0" err="1"/>
              <a:t>đã</a:t>
            </a:r>
            <a:r>
              <a:rPr lang="en-US" baseline="0" dirty="0"/>
              <a:t> </a:t>
            </a:r>
            <a:r>
              <a:rPr lang="en-US" baseline="0" dirty="0" err="1"/>
              <a:t>được</a:t>
            </a:r>
            <a:r>
              <a:rPr lang="en-US" baseline="0" dirty="0"/>
              <a:t> </a:t>
            </a:r>
            <a:r>
              <a:rPr lang="en-US" baseline="0" dirty="0" err="1"/>
              <a:t>chứng</a:t>
            </a:r>
            <a:r>
              <a:rPr lang="en-US" baseline="0" dirty="0"/>
              <a:t> minh </a:t>
            </a:r>
            <a:r>
              <a:rPr lang="en-US" baseline="0" dirty="0" err="1"/>
              <a:t>để</a:t>
            </a:r>
            <a:r>
              <a:rPr lang="en-US" baseline="0" dirty="0"/>
              <a:t> </a:t>
            </a:r>
            <a:r>
              <a:rPr lang="en-US" baseline="0" dirty="0" err="1"/>
              <a:t>quản</a:t>
            </a:r>
            <a:r>
              <a:rPr lang="en-US" baseline="0" dirty="0"/>
              <a:t> </a:t>
            </a:r>
            <a:r>
              <a:rPr lang="en-US" baseline="0" dirty="0" err="1"/>
              <a:t>lý</a:t>
            </a:r>
            <a:r>
              <a:rPr lang="en-US" baseline="0" dirty="0"/>
              <a:t> </a:t>
            </a:r>
            <a:r>
              <a:rPr lang="en-US" baseline="0" dirty="0" err="1"/>
              <a:t>và</a:t>
            </a:r>
            <a:r>
              <a:rPr lang="en-US" baseline="0" dirty="0"/>
              <a:t> </a:t>
            </a:r>
            <a:r>
              <a:rPr lang="en-US" baseline="0" dirty="0" err="1"/>
              <a:t>thực</a:t>
            </a:r>
            <a:r>
              <a:rPr lang="en-US" baseline="0" dirty="0"/>
              <a:t> </a:t>
            </a:r>
            <a:r>
              <a:rPr lang="en-US" baseline="0" dirty="0" err="1"/>
              <a:t>thi</a:t>
            </a:r>
            <a:r>
              <a:rPr lang="en-US" baseline="0" dirty="0"/>
              <a:t> </a:t>
            </a:r>
            <a:r>
              <a:rPr lang="en-US" baseline="0" dirty="0" err="1"/>
              <a:t>bảo</a:t>
            </a:r>
            <a:r>
              <a:rPr lang="en-US" baseline="0" dirty="0"/>
              <a:t> </a:t>
            </a:r>
            <a:r>
              <a:rPr lang="en-US" baseline="0" dirty="0" err="1"/>
              <a:t>mật</a:t>
            </a:r>
            <a:r>
              <a:rPr lang="en-US" baseline="0" dirty="0"/>
              <a:t> </a:t>
            </a:r>
            <a:r>
              <a:rPr lang="en-US" baseline="0" dirty="0" err="1"/>
              <a:t>trong</a:t>
            </a:r>
            <a:r>
              <a:rPr lang="en-US" baseline="0" dirty="0"/>
              <a:t> </a:t>
            </a:r>
            <a:r>
              <a:rPr lang="en-US" baseline="0" dirty="0" err="1"/>
              <a:t>hệ</a:t>
            </a:r>
            <a:r>
              <a:rPr lang="en-US" baseline="0" dirty="0"/>
              <a:t> </a:t>
            </a:r>
            <a:r>
              <a:rPr lang="en-US" baseline="0" dirty="0" err="1"/>
              <a:t>thống</a:t>
            </a:r>
            <a:r>
              <a:rPr lang="en-US" baseline="0" dirty="0"/>
              <a:t> </a:t>
            </a:r>
            <a:r>
              <a:rPr lang="en-US" baseline="0" dirty="0" err="1"/>
              <a:t>doanh</a:t>
            </a:r>
            <a:r>
              <a:rPr lang="en-US" baseline="0" dirty="0"/>
              <a:t> </a:t>
            </a:r>
            <a:r>
              <a:rPr lang="en-US" baseline="0" dirty="0" err="1"/>
              <a:t>nghiệp</a:t>
            </a:r>
            <a:r>
              <a:rPr lang="en-US" baseline="0" dirty="0"/>
              <a:t> </a:t>
            </a:r>
            <a:r>
              <a:rPr lang="en-US" baseline="0" dirty="0" err="1"/>
              <a:t>quy</a:t>
            </a:r>
            <a:r>
              <a:rPr lang="en-US" baseline="0" dirty="0"/>
              <a:t> </a:t>
            </a:r>
            <a:r>
              <a:rPr lang="en-US" baseline="0" dirty="0" err="1"/>
              <a:t>mô</a:t>
            </a:r>
            <a:r>
              <a:rPr lang="en-US" baseline="0" dirty="0"/>
              <a:t> </a:t>
            </a:r>
            <a:r>
              <a:rPr lang="en-US" baseline="0" dirty="0" err="1"/>
              <a:t>lớn</a:t>
            </a:r>
            <a:r>
              <a:rPr lang="en-US" baseline="0" dirty="0"/>
              <a:t>.</a:t>
            </a:r>
          </a:p>
          <a:p>
            <a:pPr marL="171450" indent="-171450">
              <a:buFont typeface="Arial" panose="020B0604020202020204" pitchFamily="34" charset="0"/>
              <a:buChar char="•"/>
            </a:pPr>
            <a:r>
              <a:rPr lang="en-US" baseline="0" dirty="0" err="1"/>
              <a:t>Quyền</a:t>
            </a:r>
            <a:r>
              <a:rPr lang="en-US" baseline="0" dirty="0"/>
              <a:t> </a:t>
            </a:r>
            <a:r>
              <a:rPr lang="en-US" baseline="0" dirty="0" err="1"/>
              <a:t>truy</a:t>
            </a:r>
            <a:r>
              <a:rPr lang="en-US" baseline="0" dirty="0"/>
              <a:t> </a:t>
            </a:r>
            <a:r>
              <a:rPr lang="en-US" baseline="0" dirty="0" err="1"/>
              <a:t>cập</a:t>
            </a:r>
            <a:r>
              <a:rPr lang="en-US" baseline="0" dirty="0"/>
              <a:t> </a:t>
            </a:r>
            <a:r>
              <a:rPr lang="en-US" baseline="0" dirty="0" err="1"/>
              <a:t>được</a:t>
            </a:r>
            <a:r>
              <a:rPr lang="en-US" baseline="0" dirty="0"/>
              <a:t> </a:t>
            </a:r>
            <a:r>
              <a:rPr lang="en-US" baseline="0" dirty="0" err="1"/>
              <a:t>gắn</a:t>
            </a:r>
            <a:r>
              <a:rPr lang="en-US" baseline="0" dirty="0"/>
              <a:t> </a:t>
            </a:r>
            <a:r>
              <a:rPr lang="en-US" baseline="0" dirty="0" err="1"/>
              <a:t>với</a:t>
            </a:r>
            <a:r>
              <a:rPr lang="en-US" baseline="0" dirty="0"/>
              <a:t> </a:t>
            </a:r>
            <a:r>
              <a:rPr lang="en-US" baseline="0" dirty="0" err="1"/>
              <a:t>vai</a:t>
            </a:r>
            <a:r>
              <a:rPr lang="en-US" baseline="0" dirty="0"/>
              <a:t> </a:t>
            </a:r>
            <a:r>
              <a:rPr lang="en-US" baseline="0" dirty="0" err="1"/>
              <a:t>trò</a:t>
            </a:r>
            <a:r>
              <a:rPr lang="en-US" baseline="0" dirty="0"/>
              <a:t> </a:t>
            </a:r>
            <a:r>
              <a:rPr lang="en-US" baseline="0" dirty="0" err="1"/>
              <a:t>và</a:t>
            </a:r>
            <a:r>
              <a:rPr lang="en-US" baseline="0" dirty="0"/>
              <a:t> </a:t>
            </a:r>
            <a:r>
              <a:rPr lang="en-US" baseline="0" dirty="0" err="1"/>
              <a:t>mỗi</a:t>
            </a:r>
            <a:r>
              <a:rPr lang="en-US" baseline="0" dirty="0"/>
              <a:t> </a:t>
            </a:r>
            <a:r>
              <a:rPr lang="en-US" baseline="0" dirty="0" err="1"/>
              <a:t>người</a:t>
            </a:r>
            <a:r>
              <a:rPr lang="en-US" baseline="0" dirty="0"/>
              <a:t> </a:t>
            </a:r>
            <a:r>
              <a:rPr lang="en-US" baseline="0" dirty="0" err="1"/>
              <a:t>dùng</a:t>
            </a:r>
            <a:r>
              <a:rPr lang="en-US" baseline="0" dirty="0"/>
              <a:t> </a:t>
            </a:r>
            <a:r>
              <a:rPr lang="en-US" baseline="0" dirty="0" err="1"/>
              <a:t>được</a:t>
            </a:r>
            <a:r>
              <a:rPr lang="en-US" baseline="0" dirty="0"/>
              <a:t> </a:t>
            </a:r>
            <a:r>
              <a:rPr lang="en-US" baseline="0" dirty="0" err="1"/>
              <a:t>gán</a:t>
            </a:r>
            <a:r>
              <a:rPr lang="en-US" baseline="0" dirty="0"/>
              <a:t> </a:t>
            </a:r>
            <a:r>
              <a:rPr lang="en-US" baseline="0" dirty="0" err="1"/>
              <a:t>một</a:t>
            </a:r>
            <a:r>
              <a:rPr lang="en-US" baseline="0" dirty="0"/>
              <a:t> </a:t>
            </a:r>
            <a:r>
              <a:rPr lang="en-US" baseline="0" dirty="0" err="1"/>
              <a:t>vai</a:t>
            </a:r>
            <a:r>
              <a:rPr lang="en-US" baseline="0" dirty="0"/>
              <a:t> </a:t>
            </a:r>
            <a:r>
              <a:rPr lang="en-US" baseline="0" dirty="0" err="1"/>
              <a:t>trò</a:t>
            </a:r>
            <a:r>
              <a:rPr lang="en-US" baseline="0" dirty="0"/>
              <a:t> </a:t>
            </a:r>
            <a:r>
              <a:rPr lang="en-US" baseline="0" dirty="0" err="1"/>
              <a:t>thích</a:t>
            </a:r>
            <a:r>
              <a:rPr lang="en-US" baseline="0" dirty="0"/>
              <a:t> </a:t>
            </a:r>
            <a:r>
              <a:rPr lang="en-US" baseline="0" dirty="0" err="1"/>
              <a:t>hợp</a:t>
            </a:r>
            <a:r>
              <a:rPr lang="en-US" baseline="0" dirty="0"/>
              <a:t>.</a:t>
            </a:r>
          </a:p>
          <a:p>
            <a:pPr marL="171450" indent="-171450">
              <a:buFont typeface="Arial" panose="020B0604020202020204" pitchFamily="34" charset="0"/>
              <a:buChar char="•"/>
            </a:pPr>
            <a:endParaRPr lang="en-US" baseline="0" dirty="0"/>
          </a:p>
        </p:txBody>
      </p:sp>
      <p:sp>
        <p:nvSpPr>
          <p:cNvPr id="4" name="Slide Number Placeholder 3"/>
          <p:cNvSpPr>
            <a:spLocks noGrp="1"/>
          </p:cNvSpPr>
          <p:nvPr>
            <p:ph type="sldNum" sz="quarter" idx="10"/>
          </p:nvPr>
        </p:nvSpPr>
        <p:spPr/>
        <p:txBody>
          <a:bodyPr/>
          <a:lstStyle/>
          <a:p>
            <a:fld id="{EF6F9A57-430C-42ED-B8B9-D13D26B98519}" type="slidenum">
              <a:rPr lang="en-GB" smtClean="0"/>
              <a:pPr/>
              <a:t>36</a:t>
            </a:fld>
            <a:endParaRPr lang="en-GB"/>
          </a:p>
        </p:txBody>
      </p:sp>
    </p:spTree>
    <p:extLst>
      <p:ext uri="{BB962C8B-B14F-4D97-AF65-F5344CB8AC3E}">
        <p14:creationId xmlns:p14="http://schemas.microsoft.com/office/powerpoint/2010/main" val="41103013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Surgeon: </a:t>
            </a:r>
            <a:r>
              <a:rPr lang="en-US" dirty="0" err="1"/>
              <a:t>bs</a:t>
            </a:r>
            <a:r>
              <a:rPr lang="en-US" dirty="0"/>
              <a:t> </a:t>
            </a:r>
            <a:r>
              <a:rPr lang="en-US" dirty="0" err="1"/>
              <a:t>phau</a:t>
            </a:r>
            <a:r>
              <a:rPr lang="en-US" baseline="0" dirty="0"/>
              <a:t> </a:t>
            </a:r>
            <a:r>
              <a:rPr lang="en-US" baseline="0" dirty="0" err="1"/>
              <a:t>thuat</a:t>
            </a:r>
            <a:endParaRPr lang="en-US" baseline="0" dirty="0"/>
          </a:p>
          <a:p>
            <a:pPr marL="171450" indent="-171450">
              <a:buFont typeface="Arial" panose="020B0604020202020204" pitchFamily="34" charset="0"/>
              <a:buChar char="•"/>
            </a:pPr>
            <a:r>
              <a:rPr lang="en-US" baseline="0" dirty="0"/>
              <a:t>Radiologist: </a:t>
            </a:r>
            <a:r>
              <a:rPr lang="en-US" baseline="0" dirty="0" err="1"/>
              <a:t>bs</a:t>
            </a:r>
            <a:r>
              <a:rPr lang="en-US" baseline="0" dirty="0"/>
              <a:t> X </a:t>
            </a:r>
            <a:r>
              <a:rPr lang="en-US" baseline="0" dirty="0" err="1"/>
              <a:t>Quang</a:t>
            </a:r>
            <a:endParaRPr lang="en-US" baseline="0" dirty="0"/>
          </a:p>
          <a:p>
            <a:pPr marL="171450" indent="-171450">
              <a:buFont typeface="Arial" panose="020B0604020202020204" pitchFamily="34" charset="0"/>
              <a:buChar char="•"/>
            </a:pPr>
            <a:r>
              <a:rPr lang="en-US" baseline="0" dirty="0"/>
              <a:t>Physician: </a:t>
            </a:r>
            <a:r>
              <a:rPr lang="en-US" baseline="0" dirty="0" err="1"/>
              <a:t>bác</a:t>
            </a:r>
            <a:r>
              <a:rPr lang="en-US" baseline="0" dirty="0"/>
              <a:t> </a:t>
            </a:r>
            <a:r>
              <a:rPr lang="en-US" baseline="0" dirty="0" err="1"/>
              <a:t>sĩ</a:t>
            </a:r>
            <a:endParaRPr lang="en-US" dirty="0"/>
          </a:p>
        </p:txBody>
      </p:sp>
      <p:sp>
        <p:nvSpPr>
          <p:cNvPr id="4" name="Slide Number Placeholder 3"/>
          <p:cNvSpPr>
            <a:spLocks noGrp="1"/>
          </p:cNvSpPr>
          <p:nvPr>
            <p:ph type="sldNum" sz="quarter" idx="10"/>
          </p:nvPr>
        </p:nvSpPr>
        <p:spPr/>
        <p:txBody>
          <a:bodyPr/>
          <a:lstStyle/>
          <a:p>
            <a:fld id="{EF6F9A57-430C-42ED-B8B9-D13D26B98519}" type="slidenum">
              <a:rPr lang="en-GB" smtClean="0"/>
              <a:pPr/>
              <a:t>37</a:t>
            </a:fld>
            <a:endParaRPr lang="en-GB"/>
          </a:p>
        </p:txBody>
      </p:sp>
    </p:spTree>
    <p:extLst>
      <p:ext uri="{BB962C8B-B14F-4D97-AF65-F5344CB8AC3E}">
        <p14:creationId xmlns:p14="http://schemas.microsoft.com/office/powerpoint/2010/main" val="41550303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vi-VN" dirty="0"/>
              <a:t>Role là một tập hợp bao gồm các quyền(permission) và các role khác</a:t>
            </a:r>
          </a:p>
          <a:p>
            <a:pPr marL="171450" indent="-171450">
              <a:buFont typeface="Arial" panose="020B0604020202020204" pitchFamily="34" charset="0"/>
              <a:buChar char="•"/>
            </a:pPr>
            <a:r>
              <a:rPr lang="vi-VN" dirty="0"/>
              <a:t>Đối</a:t>
            </a:r>
            <a:r>
              <a:rPr lang="en-US" dirty="0"/>
              <a:t> t</a:t>
            </a:r>
            <a:r>
              <a:rPr lang="vi-VN" dirty="0"/>
              <a:t>ượng</a:t>
            </a:r>
            <a:r>
              <a:rPr lang="en-US" dirty="0"/>
              <a:t> </a:t>
            </a:r>
            <a:r>
              <a:rPr lang="en-US" dirty="0" err="1"/>
              <a:t>tham</a:t>
            </a:r>
            <a:r>
              <a:rPr lang="en-US" dirty="0"/>
              <a:t> </a:t>
            </a:r>
            <a:r>
              <a:rPr lang="en-US" dirty="0" err="1"/>
              <a:t>số</a:t>
            </a:r>
            <a:r>
              <a:rPr lang="en-US" dirty="0"/>
              <a:t> </a:t>
            </a:r>
            <a:r>
              <a:rPr lang="en-US" dirty="0" err="1"/>
              <a:t>đặc</a:t>
            </a:r>
            <a:r>
              <a:rPr lang="en-US" dirty="0"/>
              <a:t> </a:t>
            </a:r>
            <a:r>
              <a:rPr lang="en-US" dirty="0" err="1"/>
              <a:t>quyền</a:t>
            </a:r>
            <a:r>
              <a:rPr lang="en-US" dirty="0"/>
              <a:t> </a:t>
            </a:r>
            <a:r>
              <a:rPr lang="en-US" dirty="0" err="1"/>
              <a:t>để</a:t>
            </a:r>
            <a:r>
              <a:rPr lang="en-US" dirty="0"/>
              <a:t> </a:t>
            </a:r>
            <a:r>
              <a:rPr lang="en-US" dirty="0" err="1"/>
              <a:t>hạn</a:t>
            </a:r>
            <a:r>
              <a:rPr lang="en-US" dirty="0"/>
              <a:t> </a:t>
            </a:r>
            <a:r>
              <a:rPr lang="en-US" dirty="0" err="1"/>
              <a:t>chế</a:t>
            </a:r>
            <a:r>
              <a:rPr lang="en-US" dirty="0"/>
              <a:t> </a:t>
            </a:r>
            <a:r>
              <a:rPr lang="en-US" dirty="0" err="1"/>
              <a:t>quyền</a:t>
            </a:r>
            <a:r>
              <a:rPr lang="en-US" dirty="0"/>
              <a:t> </a:t>
            </a:r>
            <a:r>
              <a:rPr lang="en-US" dirty="0" err="1"/>
              <a:t>truy</a:t>
            </a:r>
            <a:r>
              <a:rPr lang="en-US" dirty="0"/>
              <a:t> </a:t>
            </a:r>
            <a:r>
              <a:rPr lang="en-US" dirty="0" err="1"/>
              <a:t>cập</a:t>
            </a:r>
            <a:r>
              <a:rPr lang="en-US" dirty="0"/>
              <a:t> </a:t>
            </a:r>
            <a:r>
              <a:rPr lang="en-US" dirty="0" err="1"/>
              <a:t>vào</a:t>
            </a:r>
            <a:r>
              <a:rPr lang="en-US" dirty="0"/>
              <a:t> </a:t>
            </a:r>
            <a:r>
              <a:rPr lang="en-US" dirty="0" err="1"/>
              <a:t>một</a:t>
            </a:r>
            <a:r>
              <a:rPr lang="en-US" dirty="0"/>
              <a:t> </a:t>
            </a:r>
            <a:r>
              <a:rPr lang="en-US" dirty="0" err="1"/>
              <a:t>tập</a:t>
            </a:r>
            <a:r>
              <a:rPr lang="en-US" dirty="0"/>
              <a:t> </a:t>
            </a:r>
            <a:r>
              <a:rPr lang="en-US" dirty="0" err="1"/>
              <a:t>hợp</a:t>
            </a:r>
            <a:r>
              <a:rPr lang="en-US" dirty="0"/>
              <a:t> con </a:t>
            </a:r>
            <a:r>
              <a:rPr lang="en-US" dirty="0" err="1"/>
              <a:t>của</a:t>
            </a:r>
            <a:r>
              <a:rPr lang="en-US" dirty="0"/>
              <a:t> </a:t>
            </a:r>
            <a:r>
              <a:rPr lang="en-US" dirty="0" err="1"/>
              <a:t>các</a:t>
            </a:r>
            <a:r>
              <a:rPr lang="en-US" dirty="0"/>
              <a:t> </a:t>
            </a:r>
            <a:r>
              <a:rPr lang="en-US" dirty="0" err="1"/>
              <a:t>đối</a:t>
            </a:r>
            <a:r>
              <a:rPr lang="en-US" dirty="0"/>
              <a:t> t</a:t>
            </a:r>
            <a:r>
              <a:rPr lang="vi-VN" dirty="0"/>
              <a:t>ượng.</a:t>
            </a:r>
          </a:p>
          <a:p>
            <a:pPr marL="171450" indent="-171450">
              <a:buFont typeface="Arial" panose="020B0604020202020204" pitchFamily="34" charset="0"/>
              <a:buChar char="•"/>
            </a:pPr>
            <a:r>
              <a:rPr lang="vi-VN" dirty="0"/>
              <a:t>Session(phiên) là một phần quan trọng cảu RBAC phân biệt nó với cơ chế group truyền thống.Session cho phép kích hoạt một tập hợp con của role được gán cho user.Nếu không có session thì tất cả các role của user luôn được kích hoạt dẫn đến việc có thể vi phạm đặc quyền tối thiếu.</a:t>
            </a:r>
          </a:p>
          <a:p>
            <a:pPr marL="171450" indent="-171450">
              <a:buFont typeface="Arial" panose="020B0604020202020204" pitchFamily="34" charset="0"/>
              <a:buChar char="•"/>
            </a:pPr>
            <a:r>
              <a:rPr lang="vi-VN" dirty="0"/>
              <a:t>Permission(quyền) là một sự cho phép thực hiện một câu lệnh SQL nào đó hoặc được phép truy xuất đến một đối tượng nào đó.</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EF6F9A57-430C-42ED-B8B9-D13D26B98519}" type="slidenum">
              <a:rPr lang="en-GB" smtClean="0"/>
              <a:pPr/>
              <a:t>40</a:t>
            </a:fld>
            <a:endParaRPr lang="en-GB"/>
          </a:p>
        </p:txBody>
      </p:sp>
    </p:spTree>
    <p:extLst>
      <p:ext uri="{BB962C8B-B14F-4D97-AF65-F5344CB8AC3E}">
        <p14:creationId xmlns:p14="http://schemas.microsoft.com/office/powerpoint/2010/main" val="30517010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Phù</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tế</a:t>
            </a:r>
            <a:r>
              <a:rPr lang="en-US" dirty="0">
                <a:latin typeface="Times New Roman" panose="02020603050405020304" pitchFamily="18" charset="0"/>
                <a:cs typeface="Times New Roman" panose="02020603050405020304" pitchFamily="18" charset="0"/>
              </a:rPr>
              <a:t>.</a:t>
            </a:r>
          </a:p>
          <a:p>
            <a:pPr marL="171450" indent="-17145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Mô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a:t>
            </a:r>
          </a:p>
          <a:p>
            <a:pPr marL="171450" indent="-17145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Đơn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permission, </a:t>
            </a:r>
            <a:r>
              <a:rPr lang="en-US" dirty="0" err="1">
                <a:latin typeface="Times New Roman" panose="02020603050405020304" pitchFamily="18" charset="0"/>
                <a:cs typeface="Times New Roman" panose="02020603050405020304" pitchFamily="18" charset="0"/>
              </a:rPr>
              <a:t>thay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permission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từng</a:t>
            </a:r>
            <a:r>
              <a:rPr lang="en-US" dirty="0">
                <a:latin typeface="Times New Roman" panose="02020603050405020304" pitchFamily="18" charset="0"/>
                <a:cs typeface="Times New Roman" panose="02020603050405020304" pitchFamily="18" charset="0"/>
              </a:rPr>
              <a:t> user ta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permission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mỗi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nhóm.Việc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giúp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giảm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giảm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rủi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nhầm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lẫn</a:t>
            </a:r>
            <a:r>
              <a:rPr lang="en-US" dirty="0">
                <a:latin typeface="Times New Roman" panose="02020603050405020304" pitchFamily="18" charset="0"/>
                <a:cs typeface="Times New Roman" panose="02020603050405020304" pitchFamily="18" charset="0"/>
              </a:rPr>
              <a:t>.</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EF6F9A57-430C-42ED-B8B9-D13D26B98519}" type="slidenum">
              <a:rPr lang="en-GB" smtClean="0"/>
              <a:pPr/>
              <a:t>41</a:t>
            </a:fld>
            <a:endParaRPr lang="en-GB"/>
          </a:p>
        </p:txBody>
      </p:sp>
    </p:spTree>
    <p:extLst>
      <p:ext uri="{BB962C8B-B14F-4D97-AF65-F5344CB8AC3E}">
        <p14:creationId xmlns:p14="http://schemas.microsoft.com/office/powerpoint/2010/main" val="19089299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buFont typeface="Wingdings" panose="05000000000000000000" pitchFamily="2" charset="2"/>
              <a:buChar char="§"/>
            </a:pPr>
            <a:r>
              <a:rPr lang="en-US" sz="1800" dirty="0" err="1">
                <a:latin typeface="Times New Roman" panose="02020603050405020304" pitchFamily="18" charset="0"/>
                <a:cs typeface="Times New Roman" panose="02020603050405020304" pitchFamily="18" charset="0"/>
              </a:rPr>
              <a:t>Không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phù</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hợp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với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một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số</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tài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nguyên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cần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bảo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vệ</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chưa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biết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trước</a:t>
            </a:r>
            <a:r>
              <a:rPr lang="en-US" sz="1800" dirty="0">
                <a:latin typeface="Times New Roman" panose="02020603050405020304" pitchFamily="18" charset="0"/>
                <a:cs typeface="Times New Roman" panose="02020603050405020304" pitchFamily="18" charset="0"/>
              </a:rPr>
              <a:t>.</a:t>
            </a:r>
          </a:p>
          <a:p>
            <a:pPr lvl="0">
              <a:buFont typeface="Wingdings" panose="05000000000000000000" pitchFamily="2" charset="2"/>
              <a:buChar char="§"/>
            </a:pPr>
            <a:r>
              <a:rPr lang="en-US" sz="1800" dirty="0" err="1">
                <a:latin typeface="Times New Roman" panose="02020603050405020304" pitchFamily="18" charset="0"/>
                <a:cs typeface="Times New Roman" panose="02020603050405020304" pitchFamily="18" charset="0"/>
              </a:rPr>
              <a:t>Không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phù</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hợp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quy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tắc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điều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khiển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truy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cập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phức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tạp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việc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điều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khiển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truy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cập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không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chỉ</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dựa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vào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thông</a:t>
            </a:r>
            <a:r>
              <a:rPr lang="en-US" sz="1800" dirty="0">
                <a:latin typeface="Times New Roman" panose="02020603050405020304" pitchFamily="18" charset="0"/>
                <a:cs typeface="Times New Roman" panose="02020603050405020304" pitchFamily="18" charset="0"/>
              </a:rPr>
              <a:t> tin </a:t>
            </a:r>
            <a:r>
              <a:rPr lang="en-US" sz="1800" dirty="0" err="1">
                <a:latin typeface="Times New Roman" panose="02020603050405020304" pitchFamily="18" charset="0"/>
                <a:cs typeface="Times New Roman" panose="02020603050405020304" pitchFamily="18" charset="0"/>
              </a:rPr>
              <a:t>về</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vai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trò</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còn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phụ</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thuộc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vào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thông</a:t>
            </a:r>
            <a:r>
              <a:rPr lang="en-US" sz="1800" dirty="0">
                <a:latin typeface="Times New Roman" panose="02020603050405020304" pitchFamily="18" charset="0"/>
                <a:cs typeface="Times New Roman" panose="02020603050405020304" pitchFamily="18" charset="0"/>
              </a:rPr>
              <a:t> tin </a:t>
            </a:r>
            <a:r>
              <a:rPr lang="en-US" sz="1800" dirty="0" err="1">
                <a:latin typeface="Times New Roman" panose="02020603050405020304" pitchFamily="18" charset="0"/>
                <a:cs typeface="Times New Roman" panose="02020603050405020304" pitchFamily="18" charset="0"/>
              </a:rPr>
              <a:t>ngữ</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cảnh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khác</a:t>
            </a:r>
            <a:r>
              <a:rPr lang="en-US" sz="1800" dirty="0">
                <a:latin typeface="Times New Roman" panose="02020603050405020304" pitchFamily="18" charset="0"/>
                <a:cs typeface="Times New Roman" panose="02020603050405020304" pitchFamily="18" charset="0"/>
              </a:rPr>
              <a:t>.</a:t>
            </a:r>
          </a:p>
          <a:p>
            <a:pPr lvl="0">
              <a:buFont typeface="Wingdings" panose="05000000000000000000" pitchFamily="2" charset="2"/>
              <a:buChar char="§"/>
            </a:pPr>
            <a:r>
              <a:rPr lang="en-US" sz="1800" dirty="0" err="1">
                <a:latin typeface="Times New Roman" panose="02020603050405020304" pitchFamily="18" charset="0"/>
                <a:cs typeface="Times New Roman" panose="02020603050405020304" pitchFamily="18" charset="0"/>
              </a:rPr>
              <a:t>Không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phù</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hợp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với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ứng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dụng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một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người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dùng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có</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thể</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mang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nhiều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vai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trò</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mâu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thuẫn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với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nhau</a:t>
            </a:r>
            <a:r>
              <a:rPr lang="en-US" sz="1800" dirty="0">
                <a:latin typeface="Times New Roman" panose="02020603050405020304" pitchFamily="18" charset="0"/>
                <a:cs typeface="Times New Roman" panose="02020603050405020304" pitchFamily="18" charset="0"/>
              </a:rPr>
              <a:t>.</a:t>
            </a:r>
            <a:endParaRPr lang="en-US" dirty="0"/>
          </a:p>
        </p:txBody>
      </p:sp>
      <p:sp>
        <p:nvSpPr>
          <p:cNvPr id="4" name="Slide Number Placeholder 3"/>
          <p:cNvSpPr>
            <a:spLocks noGrp="1"/>
          </p:cNvSpPr>
          <p:nvPr>
            <p:ph type="sldNum" sz="quarter" idx="10"/>
          </p:nvPr>
        </p:nvSpPr>
        <p:spPr/>
        <p:txBody>
          <a:bodyPr/>
          <a:lstStyle/>
          <a:p>
            <a:fld id="{EF6F9A57-430C-42ED-B8B9-D13D26B98519}" type="slidenum">
              <a:rPr lang="en-GB" smtClean="0"/>
              <a:pPr/>
              <a:t>42</a:t>
            </a:fld>
            <a:endParaRPr lang="en-GB"/>
          </a:p>
        </p:txBody>
      </p:sp>
    </p:spTree>
    <p:extLst>
      <p:ext uri="{BB962C8B-B14F-4D97-AF65-F5344CB8AC3E}">
        <p14:creationId xmlns:p14="http://schemas.microsoft.com/office/powerpoint/2010/main" val="13552343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Identity: </a:t>
            </a:r>
            <a:r>
              <a:rPr lang="en-US" dirty="0" err="1"/>
              <a:t>định</a:t>
            </a:r>
            <a:r>
              <a:rPr lang="en-US" baseline="0" dirty="0"/>
              <a:t> </a:t>
            </a:r>
            <a:r>
              <a:rPr lang="en-US" baseline="0" dirty="0" err="1"/>
              <a:t>danh</a:t>
            </a:r>
            <a:r>
              <a:rPr lang="en-US" baseline="0" dirty="0"/>
              <a:t>, </a:t>
            </a:r>
            <a:r>
              <a:rPr lang="en-US" baseline="0" dirty="0" err="1"/>
              <a:t>danh</a:t>
            </a:r>
            <a:r>
              <a:rPr lang="en-US" baseline="0" dirty="0"/>
              <a:t> </a:t>
            </a:r>
            <a:r>
              <a:rPr lang="en-US" baseline="0" dirty="0" err="1"/>
              <a:t>tính</a:t>
            </a:r>
            <a:endParaRPr lang="en-US" baseline="0" dirty="0"/>
          </a:p>
          <a:p>
            <a:pPr marL="171450" indent="-171450">
              <a:buFont typeface="Arial" panose="020B0604020202020204" pitchFamily="34" charset="0"/>
              <a:buChar char="•"/>
            </a:pPr>
            <a:r>
              <a:rPr lang="en-US" baseline="0" dirty="0"/>
              <a:t>Identification: </a:t>
            </a:r>
            <a:r>
              <a:rPr lang="en-US" baseline="0" dirty="0" err="1"/>
              <a:t>nhận</a:t>
            </a:r>
            <a:r>
              <a:rPr lang="en-US" baseline="0" dirty="0"/>
              <a:t> </a:t>
            </a:r>
            <a:r>
              <a:rPr lang="en-US" baseline="0" dirty="0" err="1"/>
              <a:t>dạng</a:t>
            </a:r>
            <a:endParaRPr lang="en-US" baseline="0" dirty="0"/>
          </a:p>
          <a:p>
            <a:pPr marL="171450" indent="-171450">
              <a:buFont typeface="Arial" panose="020B0604020202020204" pitchFamily="34" charset="0"/>
              <a:buChar char="•"/>
            </a:pPr>
            <a:r>
              <a:rPr lang="en-US" baseline="0" dirty="0"/>
              <a:t>PIN: Personal Identification Number, </a:t>
            </a:r>
            <a:r>
              <a:rPr lang="en-US" baseline="0" dirty="0" err="1"/>
              <a:t>số</a:t>
            </a:r>
            <a:r>
              <a:rPr lang="en-US" baseline="0" dirty="0"/>
              <a:t> </a:t>
            </a:r>
            <a:r>
              <a:rPr lang="en-US" baseline="0" dirty="0" err="1"/>
              <a:t>định</a:t>
            </a:r>
            <a:r>
              <a:rPr lang="en-US" baseline="0" dirty="0"/>
              <a:t> </a:t>
            </a:r>
            <a:r>
              <a:rPr lang="en-US" baseline="0" dirty="0" err="1"/>
              <a:t>danh</a:t>
            </a:r>
            <a:r>
              <a:rPr lang="en-US" baseline="0" dirty="0"/>
              <a:t> </a:t>
            </a:r>
            <a:r>
              <a:rPr lang="en-US" baseline="0" dirty="0" err="1"/>
              <a:t>cá</a:t>
            </a:r>
            <a:r>
              <a:rPr lang="en-US" baseline="0" dirty="0"/>
              <a:t> </a:t>
            </a:r>
            <a:r>
              <a:rPr lang="en-US" baseline="0" dirty="0" err="1"/>
              <a:t>nhân</a:t>
            </a:r>
            <a:endParaRPr lang="en-US" baseline="0"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EF6F9A57-430C-42ED-B8B9-D13D26B98519}" type="slidenum">
              <a:rPr lang="en-GB" smtClean="0"/>
              <a:pPr/>
              <a:t>5</a:t>
            </a:fld>
            <a:endParaRPr lang="en-GB"/>
          </a:p>
        </p:txBody>
      </p:sp>
    </p:spTree>
    <p:extLst>
      <p:ext uri="{BB962C8B-B14F-4D97-AF65-F5344CB8AC3E}">
        <p14:creationId xmlns:p14="http://schemas.microsoft.com/office/powerpoint/2010/main" val="13164670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eaLnBrk="1" hangingPunct="1">
              <a:buFontTx/>
              <a:buChar char="•"/>
            </a:pPr>
            <a:r>
              <a:rPr lang="en-US" dirty="0" err="1">
                <a:latin typeface="Arial" panose="020B0604020202020204" pitchFamily="34" charset="0"/>
                <a:cs typeface="Arial" panose="020B0604020202020204" pitchFamily="34" charset="0"/>
              </a:rPr>
              <a:t>Từ</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chối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người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dùng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toàn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quyền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kiểm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soát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truy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cập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đến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tài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nguyên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họ</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tạo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ra.</a:t>
            </a:r>
            <a:endParaRPr lang="en-US" dirty="0">
              <a:latin typeface="Arial" panose="020B0604020202020204" pitchFamily="34" charset="0"/>
              <a:cs typeface="Arial" panose="020B0604020202020204" pitchFamily="34" charset="0"/>
            </a:endParaRPr>
          </a:p>
          <a:p>
            <a:pPr marL="171450" indent="-171450" eaLnBrk="1" hangingPunct="1">
              <a:buFontTx/>
              <a:buChar char="•"/>
            </a:pPr>
            <a:r>
              <a:rPr lang="en-US" dirty="0">
                <a:latin typeface="Arial" panose="020B0604020202020204" pitchFamily="34" charset="0"/>
                <a:cs typeface="Arial" panose="020B0604020202020204" pitchFamily="34" charset="0"/>
              </a:rPr>
              <a:t>MAC </a:t>
            </a:r>
            <a:r>
              <a:rPr lang="en-US" dirty="0" err="1">
                <a:latin typeface="Arial" panose="020B0604020202020204" pitchFamily="34" charset="0"/>
                <a:cs typeface="Arial" panose="020B0604020202020204" pitchFamily="34" charset="0"/>
              </a:rPr>
              <a:t>giới</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hạn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quyền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truy</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cập</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của</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chủ</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thể</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đến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các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đối</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tượng</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dựa</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trên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một</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chính</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sách</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toàn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hệ</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thống</a:t>
            </a:r>
            <a:r>
              <a:rPr lang="en-US" baseline="0" dirty="0">
                <a:latin typeface="Arial" panose="020B0604020202020204" pitchFamily="34" charset="0"/>
                <a:cs typeface="Arial" panose="020B0604020202020204" pitchFamily="34" charset="0"/>
              </a:rPr>
              <a:t>.</a:t>
            </a:r>
          </a:p>
          <a:p>
            <a:pPr marL="171450" indent="-171450" eaLnBrk="1" hangingPunct="1">
              <a:buFontTx/>
              <a:buChar char="•"/>
            </a:pPr>
            <a:r>
              <a:rPr lang="en-US" baseline="0" dirty="0" err="1">
                <a:latin typeface="Arial" panose="020B0604020202020204" pitchFamily="34" charset="0"/>
                <a:cs typeface="Arial" panose="020B0604020202020204" pitchFamily="34" charset="0"/>
              </a:rPr>
              <a:t>Chính</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sách</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bảo</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mật</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của</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hệ</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thống</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hoàn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toàn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xác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định</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các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quyền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truy</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cập</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được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cấp</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từ</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chối</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người</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dùng</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toàn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quyền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kiểm</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soát</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quyền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truy</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cập</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vào</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các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nguồn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tài</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nguyên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mà</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tạo</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ra.</a:t>
            </a:r>
            <a:endParaRPr lang="en-US" dirty="0">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EF6F9A57-430C-42ED-B8B9-D13D26B98519}" type="slidenum">
              <a:rPr lang="en-GB" smtClean="0"/>
              <a:pPr/>
              <a:t>13</a:t>
            </a:fld>
            <a:endParaRPr lang="en-GB"/>
          </a:p>
        </p:txBody>
      </p:sp>
    </p:spTree>
    <p:extLst>
      <p:ext uri="{BB962C8B-B14F-4D97-AF65-F5344CB8AC3E}">
        <p14:creationId xmlns:p14="http://schemas.microsoft.com/office/powerpoint/2010/main" val="25380339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eaLnBrk="1" hangingPunct="1">
              <a:buFont typeface="Arial" panose="020B0604020202020204" pitchFamily="34" charset="0"/>
              <a:buChar char="•"/>
              <a:defRPr/>
            </a:pPr>
            <a:r>
              <a:rPr lang="en-US" dirty="0">
                <a:latin typeface="Arial" panose="020B0604020202020204" pitchFamily="34" charset="0"/>
                <a:cs typeface="Arial" panose="020B0604020202020204" pitchFamily="34" charset="0"/>
              </a:rPr>
              <a:t>Host </a:t>
            </a:r>
            <a:r>
              <a:rPr lang="en-US" dirty="0" err="1">
                <a:latin typeface="Arial" panose="020B0604020202020204" pitchFamily="34" charset="0"/>
                <a:cs typeface="Arial" panose="020B0604020202020204" pitchFamily="34" charset="0"/>
              </a:rPr>
              <a:t>bị</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tổn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hại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bởi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cuộc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tấn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nguyên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nhân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gốc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rễ</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nhiều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vấn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đề</a:t>
            </a:r>
            <a:r>
              <a:rPr lang="en-US" dirty="0">
                <a:latin typeface="Arial" panose="020B0604020202020204" pitchFamily="34" charset="0"/>
                <a:cs typeface="Arial" panose="020B0604020202020204" pitchFamily="34" charset="0"/>
              </a:rPr>
              <a:t> an </a:t>
            </a:r>
            <a:r>
              <a:rPr lang="en-US" dirty="0" err="1">
                <a:latin typeface="Arial" panose="020B0604020202020204" pitchFamily="34" charset="0"/>
                <a:cs typeface="Arial" panose="020B0604020202020204" pitchFamily="34" charset="0"/>
              </a:rPr>
              <a:t>ninh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nghiêm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trọng</a:t>
            </a:r>
            <a:endParaRPr lang="en-US" dirty="0">
              <a:latin typeface="Arial" panose="020B0604020202020204" pitchFamily="34" charset="0"/>
              <a:cs typeface="Arial" panose="020B0604020202020204" pitchFamily="34" charset="0"/>
            </a:endParaRPr>
          </a:p>
          <a:p>
            <a:pPr marL="171450" indent="-171450" eaLnBrk="1" hangingPunct="1">
              <a:buFont typeface="Arial" panose="020B0604020202020204" pitchFamily="34" charset="0"/>
              <a:buChar char="•"/>
              <a:defRPr/>
            </a:pPr>
            <a:r>
              <a:rPr lang="en-US" dirty="0">
                <a:latin typeface="Arial" panose="020B0604020202020204" pitchFamily="34" charset="0"/>
                <a:cs typeface="Arial" panose="020B0604020202020204" pitchFamily="34" charset="0"/>
              </a:rPr>
              <a:t>Worm: </a:t>
            </a:r>
            <a:r>
              <a:rPr lang="en-US" dirty="0" err="1">
                <a:latin typeface="Arial" panose="020B0604020202020204" pitchFamily="34" charset="0"/>
                <a:cs typeface="Arial" panose="020B0604020202020204" pitchFamily="34" charset="0"/>
              </a:rPr>
              <a:t>giống</a:t>
            </a:r>
            <a:r>
              <a:rPr lang="en-US" dirty="0">
                <a:latin typeface="Arial" panose="020B0604020202020204" pitchFamily="34" charset="0"/>
                <a:cs typeface="Arial" panose="020B0604020202020204" pitchFamily="34" charset="0"/>
              </a:rPr>
              <a:t> virus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tự</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tái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tạo</a:t>
            </a:r>
            <a:endParaRPr lang="en-US" dirty="0">
              <a:latin typeface="Arial" panose="020B0604020202020204" pitchFamily="34" charset="0"/>
              <a:cs typeface="Arial" panose="020B0604020202020204" pitchFamily="34" charset="0"/>
            </a:endParaRPr>
          </a:p>
          <a:p>
            <a:pPr marL="171450" indent="-171450" eaLnBrk="1" hangingPunct="1">
              <a:buFont typeface="Arial" panose="020B0604020202020204" pitchFamily="34" charset="0"/>
              <a:buChar char="•"/>
              <a:defRPr/>
            </a:pPr>
            <a:r>
              <a:rPr lang="en-US" dirty="0">
                <a:latin typeface="Arial" panose="020B0604020202020204" pitchFamily="34" charset="0"/>
                <a:cs typeface="Arial" panose="020B0604020202020204" pitchFamily="34" charset="0"/>
              </a:rPr>
              <a:t>Botnet </a:t>
            </a:r>
            <a:r>
              <a:rPr lang="en-US" dirty="0" err="1">
                <a:latin typeface="Arial" panose="020B0604020202020204" pitchFamily="34" charset="0"/>
                <a:cs typeface="Arial" panose="020B0604020202020204" pitchFamily="34" charset="0"/>
              </a:rPr>
              <a:t>là</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các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mạng</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máy</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tính</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được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tạo</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lập</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từ</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các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mạng</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máy</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tính</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mà</a:t>
            </a:r>
            <a:r>
              <a:rPr lang="en-US" baseline="0" dirty="0">
                <a:latin typeface="Arial" panose="020B0604020202020204" pitchFamily="34" charset="0"/>
                <a:cs typeface="Arial" panose="020B0604020202020204" pitchFamily="34" charset="0"/>
              </a:rPr>
              <a:t> hacker </a:t>
            </a:r>
            <a:r>
              <a:rPr lang="en-US" baseline="0" dirty="0" err="1">
                <a:latin typeface="Arial" panose="020B0604020202020204" pitchFamily="34" charset="0"/>
                <a:cs typeface="Arial" panose="020B0604020202020204" pitchFamily="34" charset="0"/>
              </a:rPr>
              <a:t>có</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thể</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điều</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khiển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từ</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xa</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Các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máy</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tính</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trong</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mạng</a:t>
            </a:r>
            <a:r>
              <a:rPr lang="en-US" baseline="0" dirty="0">
                <a:latin typeface="Arial" panose="020B0604020202020204" pitchFamily="34" charset="0"/>
                <a:cs typeface="Arial" panose="020B0604020202020204" pitchFamily="34" charset="0"/>
              </a:rPr>
              <a:t> botnet </a:t>
            </a:r>
            <a:r>
              <a:rPr lang="en-US" baseline="0" dirty="0" err="1">
                <a:latin typeface="Arial" panose="020B0604020202020204" pitchFamily="34" charset="0"/>
                <a:cs typeface="Arial" panose="020B0604020202020204" pitchFamily="34" charset="0"/>
              </a:rPr>
              <a:t>là</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máy</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đã</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bị</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nhiễm</a:t>
            </a:r>
            <a:r>
              <a:rPr lang="en-US" baseline="0" dirty="0">
                <a:latin typeface="Arial" panose="020B0604020202020204" pitchFamily="34" charset="0"/>
                <a:cs typeface="Arial" panose="020B0604020202020204" pitchFamily="34" charset="0"/>
              </a:rPr>
              <a:t> malware </a:t>
            </a:r>
            <a:r>
              <a:rPr lang="en-US" baseline="0" dirty="0" err="1">
                <a:latin typeface="Arial" panose="020B0604020202020204" pitchFamily="34" charset="0"/>
                <a:cs typeface="Arial" panose="020B0604020202020204" pitchFamily="34" charset="0"/>
              </a:rPr>
              <a:t>và</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bị</a:t>
            </a:r>
            <a:r>
              <a:rPr lang="en-US" baseline="0" dirty="0">
                <a:latin typeface="Arial" panose="020B0604020202020204" pitchFamily="34" charset="0"/>
                <a:cs typeface="Arial" panose="020B0604020202020204" pitchFamily="34" charset="0"/>
              </a:rPr>
              <a:t> hacker </a:t>
            </a:r>
            <a:r>
              <a:rPr lang="en-US" baseline="0" dirty="0" err="1">
                <a:latin typeface="Arial" panose="020B0604020202020204" pitchFamily="34" charset="0"/>
                <a:cs typeface="Arial" panose="020B0604020202020204" pitchFamily="34" charset="0"/>
              </a:rPr>
              <a:t>điều</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khiển</a:t>
            </a:r>
            <a:r>
              <a:rPr lang="en-US" baseline="0"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pPr marL="171450" indent="-171450" eaLnBrk="1" hangingPunct="1">
              <a:buFont typeface="Arial" panose="020B0604020202020204" pitchFamily="34" charset="0"/>
              <a:buChar char="•"/>
              <a:defRPr/>
            </a:pPr>
            <a:r>
              <a:rPr lang="en-US" dirty="0">
                <a:latin typeface="Arial" panose="020B0604020202020204" pitchFamily="34" charset="0"/>
                <a:cs typeface="Arial" panose="020B0604020202020204" pitchFamily="34" charset="0"/>
              </a:rPr>
              <a:t>DDoS: Distributed Denial of Service</a:t>
            </a:r>
          </a:p>
          <a:p>
            <a:pPr marL="171450" indent="-171450" eaLnBrk="1" hangingPunct="1">
              <a:buFont typeface="Arial" panose="020B0604020202020204" pitchFamily="34" charset="0"/>
              <a:buChar char="•"/>
              <a:defRPr/>
            </a:pPr>
            <a:r>
              <a:rPr lang="en-US" dirty="0">
                <a:latin typeface="Arial" panose="020B0604020202020204" pitchFamily="34" charset="0"/>
                <a:cs typeface="Arial" panose="020B0604020202020204" pitchFamily="34" charset="0"/>
              </a:rPr>
              <a:t>Phishing: </a:t>
            </a:r>
            <a:r>
              <a:rPr lang="en-US" dirty="0" err="1">
                <a:latin typeface="Arial" panose="020B0604020202020204" pitchFamily="34" charset="0"/>
                <a:cs typeface="Arial" panose="020B0604020202020204" pitchFamily="34" charset="0"/>
              </a:rPr>
              <a:t>lừa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đảo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trực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tuyến</a:t>
            </a:r>
            <a:endParaRPr lang="en-US" dirty="0">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EF6F9A57-430C-42ED-B8B9-D13D26B98519}" type="slidenum">
              <a:rPr lang="en-GB" smtClean="0"/>
              <a:pPr/>
              <a:t>14</a:t>
            </a:fld>
            <a:endParaRPr lang="en-GB"/>
          </a:p>
        </p:txBody>
      </p:sp>
    </p:spTree>
    <p:extLst>
      <p:ext uri="{BB962C8B-B14F-4D97-AF65-F5344CB8AC3E}">
        <p14:creationId xmlns:p14="http://schemas.microsoft.com/office/powerpoint/2010/main" val="1634825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MAC </a:t>
            </a:r>
            <a:r>
              <a:rPr lang="en-US" dirty="0" err="1"/>
              <a:t>xác</a:t>
            </a:r>
            <a:r>
              <a:rPr lang="en-US" baseline="0" dirty="0"/>
              <a:t> </a:t>
            </a:r>
            <a:r>
              <a:rPr lang="en-US" baseline="0" dirty="0" err="1"/>
              <a:t>định</a:t>
            </a:r>
            <a:r>
              <a:rPr lang="en-US" baseline="0" dirty="0"/>
              <a:t> </a:t>
            </a:r>
            <a:r>
              <a:rPr lang="en-US" baseline="0" dirty="0" err="1"/>
              <a:t>quyền</a:t>
            </a:r>
            <a:r>
              <a:rPr lang="en-US" baseline="0" dirty="0"/>
              <a:t> </a:t>
            </a:r>
            <a:r>
              <a:rPr lang="en-US" baseline="0" dirty="0" err="1"/>
              <a:t>truy</a:t>
            </a:r>
            <a:r>
              <a:rPr lang="en-US" baseline="0" dirty="0"/>
              <a:t> </a:t>
            </a:r>
            <a:r>
              <a:rPr lang="en-US" baseline="0" dirty="0" err="1"/>
              <a:t>cập</a:t>
            </a:r>
            <a:r>
              <a:rPr lang="en-US" baseline="0" dirty="0"/>
              <a:t> </a:t>
            </a:r>
            <a:r>
              <a:rPr lang="en-US" baseline="0" dirty="0" err="1"/>
              <a:t>vào</a:t>
            </a:r>
            <a:r>
              <a:rPr lang="en-US" baseline="0" dirty="0"/>
              <a:t> </a:t>
            </a:r>
            <a:r>
              <a:rPr lang="en-US" baseline="0" dirty="0" err="1"/>
              <a:t>các</a:t>
            </a:r>
            <a:r>
              <a:rPr lang="en-US" baseline="0" dirty="0"/>
              <a:t> </a:t>
            </a:r>
            <a:r>
              <a:rPr lang="en-US" baseline="0" dirty="0" err="1"/>
              <a:t>đối</a:t>
            </a:r>
            <a:r>
              <a:rPr lang="en-US" baseline="0" dirty="0"/>
              <a:t> </a:t>
            </a:r>
            <a:r>
              <a:rPr lang="en-US" baseline="0" dirty="0" err="1"/>
              <a:t>tượng</a:t>
            </a:r>
            <a:r>
              <a:rPr lang="en-US" baseline="0" dirty="0"/>
              <a:t> </a:t>
            </a:r>
            <a:r>
              <a:rPr lang="en-US" baseline="0" dirty="0" err="1"/>
              <a:t>của</a:t>
            </a:r>
            <a:r>
              <a:rPr lang="en-US" baseline="0" dirty="0"/>
              <a:t> </a:t>
            </a:r>
            <a:r>
              <a:rPr lang="en-US" baseline="0" dirty="0" err="1"/>
              <a:t>các</a:t>
            </a:r>
            <a:r>
              <a:rPr lang="en-US" baseline="0" dirty="0"/>
              <a:t> </a:t>
            </a:r>
            <a:r>
              <a:rPr lang="en-US" baseline="0" dirty="0" err="1"/>
              <a:t>chủ</a:t>
            </a:r>
            <a:r>
              <a:rPr lang="en-US" baseline="0" dirty="0"/>
              <a:t> </a:t>
            </a:r>
            <a:r>
              <a:rPr lang="en-US" baseline="0" dirty="0" err="1"/>
              <a:t>thể</a:t>
            </a:r>
            <a:r>
              <a:rPr lang="en-US" baseline="0" dirty="0"/>
              <a:t> </a:t>
            </a:r>
            <a:r>
              <a:rPr lang="en-US" baseline="0" dirty="0" err="1"/>
              <a:t>dựa</a:t>
            </a:r>
            <a:r>
              <a:rPr lang="en-US" baseline="0" dirty="0"/>
              <a:t> </a:t>
            </a:r>
            <a:r>
              <a:rPr lang="en-US" baseline="0" dirty="0" err="1"/>
              <a:t>vào</a:t>
            </a:r>
            <a:r>
              <a:rPr lang="en-US" baseline="0" dirty="0"/>
              <a:t> </a:t>
            </a:r>
            <a:r>
              <a:rPr lang="en-US" baseline="0" dirty="0" err="1"/>
              <a:t>sự</a:t>
            </a:r>
            <a:r>
              <a:rPr lang="en-US" baseline="0" dirty="0"/>
              <a:t> </a:t>
            </a:r>
            <a:r>
              <a:rPr lang="en-US" baseline="0" dirty="0" err="1"/>
              <a:t>phân</a:t>
            </a:r>
            <a:r>
              <a:rPr lang="en-US" baseline="0" dirty="0"/>
              <a:t> </a:t>
            </a:r>
            <a:r>
              <a:rPr lang="en-US" baseline="0" dirty="0" err="1"/>
              <a:t>loại</a:t>
            </a:r>
            <a:r>
              <a:rPr lang="en-US" baseline="0" dirty="0"/>
              <a:t> </a:t>
            </a:r>
            <a:r>
              <a:rPr lang="en-US" baseline="0" dirty="0" err="1"/>
              <a:t>các</a:t>
            </a:r>
            <a:r>
              <a:rPr lang="en-US" baseline="0" dirty="0"/>
              <a:t> </a:t>
            </a:r>
            <a:r>
              <a:rPr lang="en-US" baseline="0" dirty="0" err="1"/>
              <a:t>chủ</a:t>
            </a:r>
            <a:r>
              <a:rPr lang="en-US" baseline="0" dirty="0"/>
              <a:t> </a:t>
            </a:r>
            <a:r>
              <a:rPr lang="en-US" baseline="0" dirty="0" err="1"/>
              <a:t>thể</a:t>
            </a:r>
            <a:r>
              <a:rPr lang="en-US" baseline="0" dirty="0"/>
              <a:t> </a:t>
            </a:r>
            <a:r>
              <a:rPr lang="en-US" baseline="0" dirty="0" err="1"/>
              <a:t>và</a:t>
            </a:r>
            <a:r>
              <a:rPr lang="en-US" baseline="0" dirty="0"/>
              <a:t> </a:t>
            </a:r>
            <a:r>
              <a:rPr lang="en-US" baseline="0" dirty="0" err="1"/>
              <a:t>đối</a:t>
            </a:r>
            <a:r>
              <a:rPr lang="en-US" baseline="0" dirty="0"/>
              <a:t> </a:t>
            </a:r>
            <a:r>
              <a:rPr lang="en-US" baseline="0" dirty="0" err="1"/>
              <a:t>tượng</a:t>
            </a:r>
            <a:r>
              <a:rPr lang="en-US" baseline="0" dirty="0"/>
              <a:t>.</a:t>
            </a:r>
          </a:p>
          <a:p>
            <a:pPr marL="171450" indent="-171450">
              <a:buFont typeface="Arial" panose="020B0604020202020204" pitchFamily="34" charset="0"/>
              <a:buChar char="•"/>
            </a:pPr>
            <a:r>
              <a:rPr lang="en-US" baseline="0" dirty="0" err="1"/>
              <a:t>Loại</a:t>
            </a:r>
            <a:r>
              <a:rPr lang="en-US" baseline="0" dirty="0"/>
              <a:t> </a:t>
            </a:r>
            <a:r>
              <a:rPr lang="en-US" baseline="0" dirty="0" err="1"/>
              <a:t>bảo</a:t>
            </a:r>
            <a:r>
              <a:rPr lang="en-US" baseline="0" dirty="0"/>
              <a:t> </a:t>
            </a:r>
            <a:r>
              <a:rPr lang="en-US" baseline="0" dirty="0" err="1"/>
              <a:t>mật</a:t>
            </a:r>
            <a:r>
              <a:rPr lang="en-US" baseline="0" dirty="0"/>
              <a:t> </a:t>
            </a:r>
            <a:r>
              <a:rPr lang="en-US" baseline="0" dirty="0" err="1"/>
              <a:t>này</a:t>
            </a:r>
            <a:r>
              <a:rPr lang="en-US" baseline="0" dirty="0"/>
              <a:t> </a:t>
            </a:r>
            <a:r>
              <a:rPr lang="en-US" baseline="0" dirty="0" err="1"/>
              <a:t>còn</a:t>
            </a:r>
            <a:r>
              <a:rPr lang="en-US" baseline="0" dirty="0"/>
              <a:t> </a:t>
            </a:r>
            <a:r>
              <a:rPr lang="en-US" baseline="0" dirty="0" err="1"/>
              <a:t>được</a:t>
            </a:r>
            <a:r>
              <a:rPr lang="en-US" baseline="0" dirty="0"/>
              <a:t> </a:t>
            </a:r>
            <a:r>
              <a:rPr lang="en-US" baseline="0" dirty="0" err="1"/>
              <a:t>gọi</a:t>
            </a:r>
            <a:r>
              <a:rPr lang="en-US" baseline="0" dirty="0"/>
              <a:t> </a:t>
            </a:r>
            <a:r>
              <a:rPr lang="en-US" baseline="0" dirty="0" err="1"/>
              <a:t>là</a:t>
            </a:r>
            <a:r>
              <a:rPr lang="en-US" baseline="0" dirty="0"/>
              <a:t> </a:t>
            </a:r>
            <a:r>
              <a:rPr lang="en-US" baseline="0" dirty="0" err="1"/>
              <a:t>bảo</a:t>
            </a:r>
            <a:r>
              <a:rPr lang="en-US" baseline="0" dirty="0"/>
              <a:t> </a:t>
            </a:r>
            <a:r>
              <a:rPr lang="en-US" baseline="0" dirty="0" err="1"/>
              <a:t>mật</a:t>
            </a:r>
            <a:r>
              <a:rPr lang="en-US" baseline="0" dirty="0"/>
              <a:t> </a:t>
            </a:r>
            <a:r>
              <a:rPr lang="en-US" baseline="0" dirty="0" err="1"/>
              <a:t>đa</a:t>
            </a:r>
            <a:r>
              <a:rPr lang="en-US" baseline="0" dirty="0"/>
              <a:t> </a:t>
            </a:r>
            <a:r>
              <a:rPr lang="en-US" baseline="0" dirty="0" err="1"/>
              <a:t>cấp</a:t>
            </a:r>
            <a:r>
              <a:rPr lang="en-US" baseline="0" dirty="0"/>
              <a:t>.</a:t>
            </a:r>
          </a:p>
          <a:p>
            <a:endParaRPr lang="en-US" dirty="0"/>
          </a:p>
        </p:txBody>
      </p:sp>
      <p:sp>
        <p:nvSpPr>
          <p:cNvPr id="4" name="Slide Number Placeholder 3"/>
          <p:cNvSpPr>
            <a:spLocks noGrp="1"/>
          </p:cNvSpPr>
          <p:nvPr>
            <p:ph type="sldNum" sz="quarter" idx="10"/>
          </p:nvPr>
        </p:nvSpPr>
        <p:spPr/>
        <p:txBody>
          <a:bodyPr/>
          <a:lstStyle/>
          <a:p>
            <a:fld id="{EF6F9A57-430C-42ED-B8B9-D13D26B98519}" type="slidenum">
              <a:rPr lang="en-GB" smtClean="0"/>
              <a:pPr/>
              <a:t>15</a:t>
            </a:fld>
            <a:endParaRPr lang="en-GB"/>
          </a:p>
        </p:txBody>
      </p:sp>
    </p:spTree>
    <p:extLst>
      <p:ext uri="{BB962C8B-B14F-4D97-AF65-F5344CB8AC3E}">
        <p14:creationId xmlns:p14="http://schemas.microsoft.com/office/powerpoint/2010/main" val="8450983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TC: Tuple Classification</a:t>
            </a:r>
          </a:p>
        </p:txBody>
      </p:sp>
      <p:sp>
        <p:nvSpPr>
          <p:cNvPr id="4" name="Slide Number Placeholder 3"/>
          <p:cNvSpPr>
            <a:spLocks noGrp="1"/>
          </p:cNvSpPr>
          <p:nvPr>
            <p:ph type="sldNum" sz="quarter" idx="10"/>
          </p:nvPr>
        </p:nvSpPr>
        <p:spPr/>
        <p:txBody>
          <a:bodyPr/>
          <a:lstStyle/>
          <a:p>
            <a:fld id="{EF6F9A57-430C-42ED-B8B9-D13D26B98519}" type="slidenum">
              <a:rPr lang="en-GB" smtClean="0"/>
              <a:pPr/>
              <a:t>16</a:t>
            </a:fld>
            <a:endParaRPr lang="en-GB"/>
          </a:p>
        </p:txBody>
      </p:sp>
    </p:spTree>
    <p:extLst>
      <p:ext uri="{BB962C8B-B14F-4D97-AF65-F5344CB8AC3E}">
        <p14:creationId xmlns:p14="http://schemas.microsoft.com/office/powerpoint/2010/main" val="21612104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i="1" dirty="0"/>
              <a:t>Identity-based access control </a:t>
            </a:r>
            <a:r>
              <a:rPr lang="en-US" dirty="0"/>
              <a:t>(</a:t>
            </a:r>
            <a:r>
              <a:rPr lang="en-US" i="1" dirty="0"/>
              <a:t>IBAC</a:t>
            </a:r>
            <a:r>
              <a:rPr lang="en-US" dirty="0"/>
              <a:t>):</a:t>
            </a:r>
            <a:r>
              <a:rPr lang="en-US" baseline="0" dirty="0"/>
              <a:t> </a:t>
            </a:r>
            <a:r>
              <a:rPr lang="en-US" baseline="0" dirty="0" err="1"/>
              <a:t>kiểm</a:t>
            </a:r>
            <a:r>
              <a:rPr lang="en-US" baseline="0" dirty="0"/>
              <a:t> </a:t>
            </a:r>
            <a:r>
              <a:rPr lang="en-US" baseline="0" dirty="0" err="1"/>
              <a:t>soát</a:t>
            </a:r>
            <a:r>
              <a:rPr lang="en-US" baseline="0" dirty="0"/>
              <a:t> </a:t>
            </a:r>
            <a:r>
              <a:rPr lang="en-US" baseline="0" dirty="0" err="1"/>
              <a:t>truy</a:t>
            </a:r>
            <a:r>
              <a:rPr lang="en-US" baseline="0" dirty="0"/>
              <a:t> </a:t>
            </a:r>
            <a:r>
              <a:rPr lang="en-US" baseline="0" dirty="0" err="1"/>
              <a:t>cập</a:t>
            </a:r>
            <a:r>
              <a:rPr lang="en-US" baseline="0" dirty="0"/>
              <a:t> </a:t>
            </a:r>
            <a:r>
              <a:rPr lang="en-US" baseline="0" dirty="0" err="1"/>
              <a:t>dựa</a:t>
            </a:r>
            <a:r>
              <a:rPr lang="en-US" baseline="0" dirty="0"/>
              <a:t> </a:t>
            </a:r>
            <a:r>
              <a:rPr lang="en-US" baseline="0" dirty="0" err="1"/>
              <a:t>trên</a:t>
            </a:r>
            <a:r>
              <a:rPr lang="en-US" baseline="0" dirty="0"/>
              <a:t> </a:t>
            </a:r>
            <a:r>
              <a:rPr lang="en-US" baseline="0" dirty="0" err="1"/>
              <a:t>nhận</a:t>
            </a:r>
            <a:r>
              <a:rPr lang="en-US" baseline="0" dirty="0"/>
              <a:t> </a:t>
            </a:r>
            <a:r>
              <a:rPr lang="en-US" baseline="0" dirty="0" err="1"/>
              <a:t>dạng</a:t>
            </a:r>
            <a:r>
              <a:rPr lang="en-US" baseline="0" dirty="0"/>
              <a:t>.</a:t>
            </a:r>
          </a:p>
          <a:p>
            <a:pPr marL="1714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indent="-171450">
              <a:buFont typeface="Arial" panose="020B0604020202020204" pitchFamily="34" charset="0"/>
              <a:buChar char="•"/>
            </a:pPr>
            <a:endParaRPr lang="en-US" dirty="0"/>
          </a:p>
          <a:p>
            <a:endParaRPr lang="en-US" dirty="0"/>
          </a:p>
        </p:txBody>
      </p:sp>
      <p:sp>
        <p:nvSpPr>
          <p:cNvPr id="4" name="Slide Number Placeholder 3"/>
          <p:cNvSpPr>
            <a:spLocks noGrp="1"/>
          </p:cNvSpPr>
          <p:nvPr>
            <p:ph type="sldNum" sz="quarter" idx="10"/>
          </p:nvPr>
        </p:nvSpPr>
        <p:spPr/>
        <p:txBody>
          <a:bodyPr/>
          <a:lstStyle/>
          <a:p>
            <a:fld id="{EF6F9A57-430C-42ED-B8B9-D13D26B98519}" type="slidenum">
              <a:rPr lang="en-GB" smtClean="0"/>
              <a:pPr/>
              <a:t>17</a:t>
            </a:fld>
            <a:endParaRPr lang="en-GB"/>
          </a:p>
        </p:txBody>
      </p:sp>
    </p:spTree>
    <p:extLst>
      <p:ext uri="{BB962C8B-B14F-4D97-AF65-F5344CB8AC3E}">
        <p14:creationId xmlns:p14="http://schemas.microsoft.com/office/powerpoint/2010/main" val="13586692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err="1"/>
              <a:t>Các</a:t>
            </a:r>
            <a:r>
              <a:rPr lang="en-US" baseline="0" dirty="0"/>
              <a:t> </a:t>
            </a:r>
            <a:r>
              <a:rPr lang="en-US" baseline="0" dirty="0" err="1"/>
              <a:t>chủ</a:t>
            </a:r>
            <a:r>
              <a:rPr lang="en-US" baseline="0" dirty="0"/>
              <a:t> </a:t>
            </a:r>
            <a:r>
              <a:rPr lang="en-US" baseline="0" dirty="0" err="1"/>
              <a:t>thể</a:t>
            </a:r>
            <a:r>
              <a:rPr lang="en-US" baseline="0" dirty="0"/>
              <a:t> </a:t>
            </a:r>
            <a:r>
              <a:rPr lang="en-US" baseline="0" dirty="0" err="1"/>
              <a:t>được</a:t>
            </a:r>
            <a:r>
              <a:rPr lang="en-US" baseline="0" dirty="0"/>
              <a:t> </a:t>
            </a:r>
            <a:r>
              <a:rPr lang="en-US" baseline="0" dirty="0" err="1"/>
              <a:t>gán</a:t>
            </a:r>
            <a:r>
              <a:rPr lang="en-US" baseline="0" dirty="0"/>
              <a:t> </a:t>
            </a:r>
            <a:r>
              <a:rPr lang="en-US" baseline="0" dirty="0" err="1"/>
              <a:t>các</a:t>
            </a:r>
            <a:r>
              <a:rPr lang="en-US" baseline="0" dirty="0"/>
              <a:t> </a:t>
            </a:r>
            <a:r>
              <a:rPr lang="en-US" baseline="0" dirty="0" err="1"/>
              <a:t>mức</a:t>
            </a:r>
            <a:r>
              <a:rPr lang="en-US" baseline="0" dirty="0"/>
              <a:t> clearance </a:t>
            </a:r>
            <a:r>
              <a:rPr lang="en-US" baseline="0" dirty="0" err="1"/>
              <a:t>và</a:t>
            </a:r>
            <a:r>
              <a:rPr lang="en-US" baseline="0" dirty="0"/>
              <a:t> </a:t>
            </a:r>
            <a:r>
              <a:rPr lang="en-US" baseline="0" dirty="0" err="1"/>
              <a:t>có</a:t>
            </a:r>
            <a:r>
              <a:rPr lang="en-US" baseline="0" dirty="0"/>
              <a:t> </a:t>
            </a:r>
            <a:r>
              <a:rPr lang="en-US" baseline="0" dirty="0" err="1"/>
              <a:t>thể</a:t>
            </a:r>
            <a:r>
              <a:rPr lang="en-US" baseline="0" dirty="0"/>
              <a:t> </a:t>
            </a:r>
            <a:r>
              <a:rPr lang="en-US" baseline="0" dirty="0" err="1"/>
              <a:t>hoạt</a:t>
            </a:r>
            <a:r>
              <a:rPr lang="en-US" baseline="0" dirty="0"/>
              <a:t> </a:t>
            </a:r>
            <a:r>
              <a:rPr lang="en-US" baseline="0" dirty="0" err="1"/>
              <a:t>động</a:t>
            </a:r>
            <a:r>
              <a:rPr lang="en-US" baseline="0" dirty="0"/>
              <a:t> ở </a:t>
            </a:r>
            <a:r>
              <a:rPr lang="en-US" baseline="0" dirty="0" err="1"/>
              <a:t>các</a:t>
            </a:r>
            <a:r>
              <a:rPr lang="en-US" baseline="0" dirty="0"/>
              <a:t> </a:t>
            </a:r>
            <a:r>
              <a:rPr lang="en-US" baseline="0" dirty="0" err="1"/>
              <a:t>mức</a:t>
            </a:r>
            <a:r>
              <a:rPr lang="en-US" baseline="0" dirty="0"/>
              <a:t> </a:t>
            </a:r>
            <a:r>
              <a:rPr lang="en-US" baseline="0" dirty="0" err="1"/>
              <a:t>thấp</a:t>
            </a:r>
            <a:r>
              <a:rPr lang="en-US" baseline="0" dirty="0"/>
              <a:t> </a:t>
            </a:r>
            <a:r>
              <a:rPr lang="en-US" baseline="0" dirty="0" err="1"/>
              <a:t>hơn</a:t>
            </a:r>
            <a:r>
              <a:rPr lang="en-US" baseline="0" dirty="0"/>
              <a:t> </a:t>
            </a:r>
            <a:r>
              <a:rPr lang="en-US" baseline="0" dirty="0" err="1"/>
              <a:t>hoặc</a:t>
            </a:r>
            <a:r>
              <a:rPr lang="en-US" baseline="0" dirty="0"/>
              <a:t> </a:t>
            </a:r>
            <a:r>
              <a:rPr lang="en-US" baseline="0" dirty="0" err="1"/>
              <a:t>bằng</a:t>
            </a:r>
            <a:r>
              <a:rPr lang="en-US" baseline="0" dirty="0"/>
              <a:t> </a:t>
            </a:r>
            <a:r>
              <a:rPr lang="en-US" baseline="0" dirty="0" err="1"/>
              <a:t>mức</a:t>
            </a:r>
            <a:r>
              <a:rPr lang="en-US" baseline="0" dirty="0"/>
              <a:t> clearance </a:t>
            </a:r>
            <a:r>
              <a:rPr lang="en-US" baseline="0" dirty="0" err="1"/>
              <a:t>của</a:t>
            </a:r>
            <a:r>
              <a:rPr lang="en-US" baseline="0" dirty="0"/>
              <a:t> </a:t>
            </a:r>
            <a:r>
              <a:rPr lang="en-US" baseline="0" dirty="0" err="1"/>
              <a:t>họ</a:t>
            </a:r>
            <a:r>
              <a:rPr lang="en-US" baseline="0" dirty="0"/>
              <a:t>.</a:t>
            </a:r>
          </a:p>
          <a:p>
            <a:pPr marL="171450" indent="-171450">
              <a:buFont typeface="Arial" panose="020B0604020202020204" pitchFamily="34" charset="0"/>
              <a:buChar char="•"/>
            </a:pPr>
            <a:r>
              <a:rPr lang="en-US" baseline="0" dirty="0" err="1"/>
              <a:t>Các</a:t>
            </a:r>
            <a:r>
              <a:rPr lang="en-US" baseline="0" dirty="0"/>
              <a:t> </a:t>
            </a:r>
            <a:r>
              <a:rPr lang="en-US" baseline="0" dirty="0" err="1"/>
              <a:t>đối</a:t>
            </a:r>
            <a:r>
              <a:rPr lang="en-US" baseline="0" dirty="0"/>
              <a:t> </a:t>
            </a:r>
            <a:r>
              <a:rPr lang="en-US" baseline="0" dirty="0" err="1"/>
              <a:t>tượng</a:t>
            </a:r>
            <a:r>
              <a:rPr lang="en-US" baseline="0" dirty="0"/>
              <a:t> </a:t>
            </a:r>
            <a:r>
              <a:rPr lang="en-US" baseline="0" dirty="0" err="1"/>
              <a:t>được</a:t>
            </a:r>
            <a:r>
              <a:rPr lang="en-US" baseline="0" dirty="0"/>
              <a:t> </a:t>
            </a:r>
            <a:r>
              <a:rPr lang="en-US" baseline="0" dirty="0" err="1"/>
              <a:t>gán</a:t>
            </a:r>
            <a:r>
              <a:rPr lang="en-US" baseline="0" dirty="0"/>
              <a:t> </a:t>
            </a:r>
            <a:r>
              <a:rPr lang="en-US" baseline="0" dirty="0" err="1"/>
              <a:t>các</a:t>
            </a:r>
            <a:r>
              <a:rPr lang="en-US" baseline="0" dirty="0"/>
              <a:t> </a:t>
            </a:r>
            <a:r>
              <a:rPr lang="en-US" baseline="0" dirty="0" err="1"/>
              <a:t>mức</a:t>
            </a:r>
            <a:r>
              <a:rPr lang="en-US" baseline="0" dirty="0"/>
              <a:t> sensitivity</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EF6F9A57-430C-42ED-B8B9-D13D26B98519}" type="slidenum">
              <a:rPr lang="en-GB" smtClean="0"/>
              <a:pPr/>
              <a:t>19</a:t>
            </a:fld>
            <a:endParaRPr lang="en-GB"/>
          </a:p>
        </p:txBody>
      </p:sp>
    </p:spTree>
    <p:extLst>
      <p:ext uri="{BB962C8B-B14F-4D97-AF65-F5344CB8AC3E}">
        <p14:creationId xmlns:p14="http://schemas.microsoft.com/office/powerpoint/2010/main" val="6721702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image" Target="../media/image3.jpeg"/><Relationship Id="rId5" Type="http://schemas.openxmlformats.org/officeDocument/2006/relationships/image" Target="../media/image7.jpeg"/><Relationship Id="rId4" Type="http://schemas.openxmlformats.org/officeDocument/2006/relationships/image" Target="../media/image6.gi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tx1"/>
        </a:solidFill>
        <a:effectLst/>
      </p:bgPr>
    </p:bg>
    <p:spTree>
      <p:nvGrpSpPr>
        <p:cNvPr id="1" name=""/>
        <p:cNvGrpSpPr/>
        <p:nvPr/>
      </p:nvGrpSpPr>
      <p:grpSpPr>
        <a:xfrm>
          <a:off x="0" y="0"/>
          <a:ext cx="0" cy="0"/>
          <a:chOff x="0" y="0"/>
          <a:chExt cx="0" cy="0"/>
        </a:xfrm>
      </p:grpSpPr>
      <p:sp>
        <p:nvSpPr>
          <p:cNvPr id="14" name="Rectangle 13"/>
          <p:cNvSpPr>
            <a:spLocks noChangeArrowheads="1"/>
          </p:cNvSpPr>
          <p:nvPr userDrawn="1"/>
        </p:nvSpPr>
        <p:spPr bwMode="white">
          <a:xfrm>
            <a:off x="0" y="5181600"/>
            <a:ext cx="9144000" cy="1676400"/>
          </a:xfrm>
          <a:prstGeom prst="rect">
            <a:avLst/>
          </a:prstGeom>
          <a:solidFill>
            <a:srgbClr val="A0B5C4">
              <a:alpha val="30980"/>
            </a:srgbClr>
          </a:solidFill>
          <a:ln w="9525">
            <a:noFill/>
            <a:miter lim="800000"/>
            <a:headEnd/>
            <a:tailEnd/>
          </a:ln>
          <a:effectLst/>
        </p:spPr>
        <p:txBody>
          <a:bodyPr wrap="none" anchor="ctr"/>
          <a:lstStyle/>
          <a:p>
            <a:pPr>
              <a:defRPr/>
            </a:pPr>
            <a:endParaRPr lang="en-US">
              <a:cs typeface="+mn-cs"/>
            </a:endParaRPr>
          </a:p>
        </p:txBody>
      </p:sp>
      <p:sp>
        <p:nvSpPr>
          <p:cNvPr id="15" name="Rectangle 14"/>
          <p:cNvSpPr>
            <a:spLocks noChangeArrowheads="1"/>
          </p:cNvSpPr>
          <p:nvPr userDrawn="1"/>
        </p:nvSpPr>
        <p:spPr bwMode="gray">
          <a:xfrm>
            <a:off x="0" y="1663700"/>
            <a:ext cx="9144000" cy="2324100"/>
          </a:xfrm>
          <a:prstGeom prst="rect">
            <a:avLst/>
          </a:prstGeom>
          <a:solidFill>
            <a:srgbClr val="003366"/>
          </a:solidFill>
          <a:ln w="9525">
            <a:noFill/>
            <a:miter lim="800000"/>
            <a:headEnd/>
            <a:tailEnd/>
          </a:ln>
          <a:effectLst/>
        </p:spPr>
        <p:txBody>
          <a:bodyPr wrap="none" anchor="ctr"/>
          <a:lstStyle/>
          <a:p>
            <a:pPr>
              <a:defRPr/>
            </a:pPr>
            <a:endParaRPr lang="en-US">
              <a:cs typeface="+mn-cs"/>
            </a:endParaRPr>
          </a:p>
        </p:txBody>
      </p:sp>
      <p:sp>
        <p:nvSpPr>
          <p:cNvPr id="20" name="AutoShape 113" descr="gdd01"/>
          <p:cNvSpPr>
            <a:spLocks noChangeArrowheads="1"/>
          </p:cNvSpPr>
          <p:nvPr userDrawn="1"/>
        </p:nvSpPr>
        <p:spPr bwMode="gray">
          <a:xfrm>
            <a:off x="12700" y="2044700"/>
            <a:ext cx="1752600" cy="1600200"/>
          </a:xfrm>
          <a:prstGeom prst="hexagon">
            <a:avLst>
              <a:gd name="adj" fmla="val 27381"/>
              <a:gd name="vf" fmla="val 115470"/>
            </a:avLst>
          </a:prstGeom>
          <a:blipFill dpi="0" rotWithShape="1">
            <a:blip r:embed="rId2" cstate="print"/>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p>
            <a:pPr algn="ctr" eaLnBrk="0" hangingPunct="0">
              <a:defRPr/>
            </a:pPr>
            <a:endParaRPr lang="ko-KR" altLang="en-US">
              <a:latin typeface="Times New Roman" pitchFamily="18" charset="0"/>
              <a:ea typeface="Gulim" pitchFamily="34" charset="-127"/>
              <a:cs typeface="+mn-cs"/>
            </a:endParaRPr>
          </a:p>
        </p:txBody>
      </p:sp>
      <p:sp>
        <p:nvSpPr>
          <p:cNvPr id="21" name="AutoShape 114" descr="gdd04"/>
          <p:cNvSpPr>
            <a:spLocks noChangeArrowheads="1"/>
          </p:cNvSpPr>
          <p:nvPr userDrawn="1"/>
        </p:nvSpPr>
        <p:spPr bwMode="gray">
          <a:xfrm>
            <a:off x="1460500" y="1206500"/>
            <a:ext cx="1828800" cy="1600200"/>
          </a:xfrm>
          <a:prstGeom prst="hexagon">
            <a:avLst>
              <a:gd name="adj" fmla="val 28571"/>
              <a:gd name="vf" fmla="val 115470"/>
            </a:avLst>
          </a:prstGeom>
          <a:blipFill dpi="0" rotWithShape="1">
            <a:blip r:embed="rId3" cstate="print"/>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p>
            <a:pPr algn="ctr" eaLnBrk="0" hangingPunct="0">
              <a:defRPr/>
            </a:pPr>
            <a:endParaRPr lang="ko-KR" altLang="en-US">
              <a:latin typeface="Times New Roman" pitchFamily="18" charset="0"/>
              <a:ea typeface="Gulim" pitchFamily="34" charset="-127"/>
              <a:cs typeface="+mn-cs"/>
            </a:endParaRPr>
          </a:p>
        </p:txBody>
      </p:sp>
      <p:sp>
        <p:nvSpPr>
          <p:cNvPr id="22" name="AutoShape 115" descr="gdd03"/>
          <p:cNvSpPr>
            <a:spLocks noChangeArrowheads="1"/>
          </p:cNvSpPr>
          <p:nvPr userDrawn="1"/>
        </p:nvSpPr>
        <p:spPr bwMode="gray">
          <a:xfrm>
            <a:off x="1422400" y="2921000"/>
            <a:ext cx="1828800" cy="1600200"/>
          </a:xfrm>
          <a:prstGeom prst="hexagon">
            <a:avLst>
              <a:gd name="adj" fmla="val 28571"/>
              <a:gd name="vf" fmla="val 115470"/>
            </a:avLst>
          </a:prstGeom>
          <a:blipFill dpi="0" rotWithShape="1">
            <a:blip r:embed="rId4" cstate="print"/>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p>
            <a:pPr algn="ctr" eaLnBrk="0" hangingPunct="0">
              <a:defRPr/>
            </a:pPr>
            <a:endParaRPr lang="ko-KR" altLang="en-US">
              <a:latin typeface="Times New Roman" pitchFamily="18" charset="0"/>
              <a:ea typeface="Gulim" pitchFamily="34" charset="-127"/>
              <a:cs typeface="+mn-cs"/>
            </a:endParaRPr>
          </a:p>
        </p:txBody>
      </p:sp>
      <p:pic>
        <p:nvPicPr>
          <p:cNvPr id="23" name="Picture 6" descr="D:\HCMUTE\Khoa\hinhkhoa\logo_jpeg.jpg"/>
          <p:cNvPicPr>
            <a:picLocks noChangeAspect="1" noChangeArrowheads="1"/>
          </p:cNvPicPr>
          <p:nvPr userDrawn="1"/>
        </p:nvPicPr>
        <p:blipFill>
          <a:blip r:embed="rId5" cstate="print"/>
          <a:srcRect/>
          <a:stretch>
            <a:fillRect/>
          </a:stretch>
        </p:blipFill>
        <p:spPr bwMode="auto">
          <a:xfrm>
            <a:off x="7843838" y="0"/>
            <a:ext cx="1300162" cy="1295400"/>
          </a:xfrm>
          <a:prstGeom prst="rect">
            <a:avLst/>
          </a:prstGeom>
          <a:noFill/>
          <a:ln w="9525">
            <a:noFill/>
            <a:miter lim="800000"/>
            <a:headEnd/>
            <a:tailEnd/>
          </a:ln>
        </p:spPr>
      </p:pic>
      <p:sp>
        <p:nvSpPr>
          <p:cNvPr id="24" name="Rectangle 3"/>
          <p:cNvSpPr txBox="1">
            <a:spLocks noChangeArrowheads="1"/>
          </p:cNvSpPr>
          <p:nvPr userDrawn="1"/>
        </p:nvSpPr>
        <p:spPr bwMode="white">
          <a:xfrm>
            <a:off x="1295400" y="330200"/>
            <a:ext cx="6477000" cy="838200"/>
          </a:xfrm>
          <a:prstGeom prst="rect">
            <a:avLst/>
          </a:prstGeom>
          <a:noFill/>
          <a:ln w="9525">
            <a:noFill/>
            <a:miter lim="800000"/>
            <a:headEnd/>
            <a:tailEnd/>
          </a:ln>
        </p:spPr>
        <p:txBody>
          <a:bodyPr/>
          <a:lstStyle>
            <a:lvl1pPr marL="0" indent="0" algn="r">
              <a:buFont typeface="Wingdings" pitchFamily="2" charset="2"/>
              <a:buNone/>
              <a:defRPr sz="2800">
                <a:solidFill>
                  <a:schemeClr val="bg1"/>
                </a:solidFill>
              </a:defRPr>
            </a:lvl1pPr>
          </a:lstStyle>
          <a:p>
            <a:pPr eaLnBrk="0" hangingPunct="0">
              <a:spcBef>
                <a:spcPct val="20000"/>
              </a:spcBef>
              <a:buClr>
                <a:schemeClr val="hlink"/>
              </a:buClr>
              <a:defRPr/>
            </a:pPr>
            <a:r>
              <a:rPr lang="vi-VN" sz="3800" b="1" kern="1200" dirty="0">
                <a:solidFill>
                  <a:srgbClr val="5086C2"/>
                </a:solidFill>
                <a:latin typeface="Times New Roman" pitchFamily="18" charset="0"/>
                <a:cs typeface="Times New Roman" pitchFamily="18" charset="0"/>
              </a:rPr>
              <a:t>DATABASE</a:t>
            </a:r>
            <a:r>
              <a:rPr lang="en-US" sz="3800" b="1" kern="1200" dirty="0">
                <a:solidFill>
                  <a:srgbClr val="5086C2"/>
                </a:solidFill>
                <a:latin typeface="Times New Roman" pitchFamily="18" charset="0"/>
                <a:cs typeface="Times New Roman" pitchFamily="18" charset="0"/>
              </a:rPr>
              <a:t> SECURITY</a:t>
            </a:r>
            <a:endParaRPr lang="en-US" sz="3800" b="1" kern="0" dirty="0">
              <a:solidFill>
                <a:srgbClr val="5086C2"/>
              </a:solidFill>
              <a:latin typeface="Times New Roman" pitchFamily="18" charset="0"/>
              <a:cs typeface="Times New Roman" pitchFamily="18" charset="0"/>
            </a:endParaRPr>
          </a:p>
        </p:txBody>
      </p:sp>
      <p:sp>
        <p:nvSpPr>
          <p:cNvPr id="25" name="Rectangle 3"/>
          <p:cNvSpPr>
            <a:spLocks noGrp="1" noChangeArrowheads="1"/>
          </p:cNvSpPr>
          <p:nvPr>
            <p:ph type="subTitle" idx="1" hasCustomPrompt="1"/>
          </p:nvPr>
        </p:nvSpPr>
        <p:spPr bwMode="white">
          <a:xfrm>
            <a:off x="3352800" y="2349500"/>
            <a:ext cx="5486400" cy="990600"/>
          </a:xfrm>
        </p:spPr>
        <p:txBody>
          <a:bodyPr/>
          <a:lstStyle>
            <a:lvl1pPr marL="0" indent="0" algn="r">
              <a:buFont typeface="Wingdings" pitchFamily="2" charset="2"/>
              <a:buNone/>
              <a:defRPr sz="3000" baseline="0">
                <a:solidFill>
                  <a:schemeClr val="tx1"/>
                </a:solidFill>
                <a:latin typeface="Times New Roman" pitchFamily="18" charset="0"/>
                <a:cs typeface="Times New Roman" pitchFamily="18" charset="0"/>
              </a:defRPr>
            </a:lvl1pPr>
          </a:lstStyle>
          <a:p>
            <a:r>
              <a:rPr lang="en-US" dirty="0"/>
              <a:t>INTRODUCTION</a:t>
            </a:r>
          </a:p>
        </p:txBody>
      </p:sp>
      <p:pic>
        <p:nvPicPr>
          <p:cNvPr id="26" name="Picture 2" descr="G:\MIT 2014\logo\logo\logo-truong.jpg"/>
          <p:cNvPicPr>
            <a:picLocks noChangeAspect="1" noChangeArrowheads="1"/>
          </p:cNvPicPr>
          <p:nvPr userDrawn="1"/>
        </p:nvPicPr>
        <p:blipFill>
          <a:blip r:embed="rId6" cstate="print"/>
          <a:srcRect/>
          <a:stretch>
            <a:fillRect/>
          </a:stretch>
        </p:blipFill>
        <p:spPr bwMode="auto">
          <a:xfrm>
            <a:off x="-1" y="0"/>
            <a:ext cx="1210165" cy="1295400"/>
          </a:xfrm>
          <a:prstGeom prst="rect">
            <a:avLst/>
          </a:prstGeom>
          <a:noFill/>
          <a:effectLst>
            <a:outerShdw blurRad="50800" dist="50800" dir="5400000" algn="ctr" rotWithShape="0">
              <a:srgbClr val="000000">
                <a:alpha val="0"/>
              </a:srgbClr>
            </a:outerShdw>
          </a:effectLst>
        </p:spPr>
      </p:pic>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D5038CF1-A7C8-40BD-B6B0-0DD8C764D05E}"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dirty="0"/>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D5038CF1-A7C8-40BD-B6B0-0DD8C764D05E}" type="slidenum">
              <a:rPr lang="en-GB" smtClean="0"/>
              <a:pPr/>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dirty="0"/>
              <a:t>Click to edit Master title style</a:t>
            </a:r>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D5038CF1-A7C8-40BD-B6B0-0DD8C764D05E}" type="slidenum">
              <a:rPr lang="en-GB" smtClean="0"/>
              <a:pPr/>
              <a:t>‹#›</a:t>
            </a:fld>
            <a:endParaRPr lang="en-GB"/>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dirty="0"/>
              <a:t>Click to edit Master title style</a:t>
            </a:r>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D5038CF1-A7C8-40BD-B6B0-0DD8C764D05E}" type="slidenum">
              <a:rPr lang="en-GB" smtClean="0"/>
              <a:pPr/>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Slide Number Placeholder 9"/>
          <p:cNvSpPr>
            <a:spLocks noGrp="1"/>
          </p:cNvSpPr>
          <p:nvPr>
            <p:ph type="sldNum" sz="quarter" idx="16"/>
          </p:nvPr>
        </p:nvSpPr>
        <p:spPr/>
        <p:txBody>
          <a:bodyPr rtlCol="0"/>
          <a:lstStyle/>
          <a:p>
            <a:fld id="{D5038CF1-A7C8-40BD-B6B0-0DD8C764D05E}"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dirty="0"/>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12" name="Slide Number Placeholder 11"/>
          <p:cNvSpPr>
            <a:spLocks noGrp="1"/>
          </p:cNvSpPr>
          <p:nvPr>
            <p:ph type="sldNum" sz="quarter" idx="16"/>
          </p:nvPr>
        </p:nvSpPr>
        <p:spPr/>
        <p:txBody>
          <a:bodyPr rtlCol="0"/>
          <a:lstStyle/>
          <a:p>
            <a:fld id="{D5038CF1-A7C8-40BD-B6B0-0DD8C764D05E}" type="slidenum">
              <a:rPr lang="en-GB" smtClean="0"/>
              <a:pPr/>
              <a:t>‹#›</a:t>
            </a:fld>
            <a:endParaRPr lang="en-GB"/>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dirty="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D5038CF1-A7C8-40BD-B6B0-0DD8C764D05E}"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D5038CF1-A7C8-40BD-B6B0-0DD8C764D05E}" type="slidenum">
              <a:rPr lang="en-GB" smtClean="0"/>
              <a:pPr/>
              <a:t>‹#›</a:t>
            </a:fld>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dirty="0"/>
              <a:t>Click to edit Master title style</a:t>
            </a:r>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D5038CF1-A7C8-40BD-B6B0-0DD8C764D05E}" type="slidenum">
              <a:rPr lang="en-GB" smtClean="0"/>
              <a:pPr/>
              <a:t>‹#›</a:t>
            </a:fld>
            <a:endParaRPr lang="en-GB"/>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atin typeface="Times New Roman" pitchFamily="18" charset="0"/>
                <a:cs typeface="Times New Roman" pitchFamily="18" charset="0"/>
              </a:defRPr>
            </a:lvl1pPr>
            <a:lvl2pPr>
              <a:buNone/>
              <a:defRPr sz="1200"/>
            </a:lvl2pPr>
            <a:lvl3pPr>
              <a:buNone/>
              <a:defRPr sz="1000"/>
            </a:lvl3pPr>
            <a:lvl4pPr>
              <a:buNone/>
              <a:defRPr sz="900"/>
            </a:lvl4pPr>
            <a:lvl5pPr>
              <a:buNone/>
              <a:defRPr sz="900"/>
            </a:lvl5pPr>
          </a:lstStyle>
          <a:p>
            <a:pPr lvl="0" eaLnBrk="1" latinLnBrk="0" hangingPunct="1"/>
            <a:r>
              <a:rPr kumimoji="0" lang="en-US" dirty="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dirty="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dirty="0"/>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D5038CF1-A7C8-40BD-B6B0-0DD8C764D05E}" type="slidenum">
              <a:rPr lang="en-GB" smtClean="0"/>
              <a:pPr/>
              <a:t>‹#›</a:t>
            </a:fld>
            <a:endParaRPr lang="en-GB"/>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dirty="0"/>
              <a:t>Click icon to add picture</a:t>
            </a:r>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dirty="0"/>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D5038CF1-A7C8-40BD-B6B0-0DD8C764D05E}" type="slidenum">
              <a:rPr lang="en-GB" smtClean="0"/>
              <a:pPr/>
              <a:t>‹#›</a:t>
            </a:fld>
            <a:endParaRPr lang="en-GB" dirty="0"/>
          </a:p>
        </p:txBody>
      </p:sp>
      <p:pic>
        <p:nvPicPr>
          <p:cNvPr id="11" name="Picture 2" descr="G:\MIT 2014\logo\logo\logo-truong.jpg"/>
          <p:cNvPicPr>
            <a:picLocks noChangeAspect="1" noChangeArrowheads="1"/>
          </p:cNvPicPr>
          <p:nvPr userDrawn="1"/>
        </p:nvPicPr>
        <p:blipFill>
          <a:blip r:embed="rId13" cstate="print"/>
          <a:srcRect/>
          <a:stretch>
            <a:fillRect/>
          </a:stretch>
        </p:blipFill>
        <p:spPr bwMode="auto">
          <a:xfrm>
            <a:off x="7884368" y="260648"/>
            <a:ext cx="879248" cy="941176"/>
          </a:xfrm>
          <a:prstGeom prst="rect">
            <a:avLst/>
          </a:prstGeom>
          <a:noFill/>
          <a:effectLst>
            <a:outerShdw blurRad="50800" dist="50800" dir="5400000" algn="ctr" rotWithShape="0">
              <a:srgbClr val="000000">
                <a:alpha val="0"/>
              </a:srgbClr>
            </a:outerShdw>
          </a:effectLst>
        </p:spPr>
      </p:pic>
      <p:sp>
        <p:nvSpPr>
          <p:cNvPr id="12" name="Rectangle 6"/>
          <p:cNvSpPr txBox="1">
            <a:spLocks noChangeArrowheads="1"/>
          </p:cNvSpPr>
          <p:nvPr userDrawn="1"/>
        </p:nvSpPr>
        <p:spPr bwMode="auto">
          <a:xfrm>
            <a:off x="6084168" y="5546700"/>
            <a:ext cx="520700" cy="381000"/>
          </a:xfrm>
          <a:prstGeom prst="rect">
            <a:avLst/>
          </a:prstGeom>
          <a:noFill/>
          <a:ln w="9525">
            <a:noFill/>
            <a:miter lim="800000"/>
            <a:headEnd/>
            <a:tailEnd/>
          </a:ln>
          <a:effectLst/>
        </p:spPr>
        <p:txBody>
          <a:bodyPr/>
          <a:lstStyle>
            <a:lvl1pPr algn="l">
              <a:defRPr sz="1200">
                <a:latin typeface="Arial" charset="0"/>
              </a:defRPr>
            </a:lvl1pPr>
          </a:lstStyle>
          <a:p>
            <a:pPr algn="ctr">
              <a:defRPr/>
            </a:pPr>
            <a:r>
              <a:rPr lang="en-US" sz="1800" b="1" dirty="0">
                <a:solidFill>
                  <a:schemeClr val="bg1"/>
                </a:solidFill>
                <a:latin typeface="Corbel" pitchFamily="34" charset="0"/>
                <a:cs typeface="+mn-cs"/>
              </a:rPr>
              <a:t>LT</a:t>
            </a:r>
          </a:p>
        </p:txBody>
      </p:sp>
      <p:sp>
        <p:nvSpPr>
          <p:cNvPr id="15" name="Rectangle 6"/>
          <p:cNvSpPr txBox="1">
            <a:spLocks noChangeArrowheads="1"/>
          </p:cNvSpPr>
          <p:nvPr userDrawn="1"/>
        </p:nvSpPr>
        <p:spPr bwMode="auto">
          <a:xfrm>
            <a:off x="6642968" y="5229200"/>
            <a:ext cx="495300" cy="469900"/>
          </a:xfrm>
          <a:prstGeom prst="rect">
            <a:avLst/>
          </a:prstGeom>
          <a:noFill/>
          <a:ln w="9525">
            <a:noFill/>
            <a:miter lim="800000"/>
            <a:headEnd/>
            <a:tailEnd/>
          </a:ln>
          <a:effectLst/>
        </p:spPr>
        <p:txBody>
          <a:bodyPr/>
          <a:lstStyle>
            <a:lvl1pPr algn="l">
              <a:defRPr sz="1200">
                <a:latin typeface="Arial" charset="0"/>
              </a:defRPr>
            </a:lvl1pPr>
          </a:lstStyle>
          <a:p>
            <a:pPr algn="ctr">
              <a:defRPr/>
            </a:pPr>
            <a:r>
              <a:rPr lang="en-US" sz="1800" b="1" dirty="0">
                <a:solidFill>
                  <a:schemeClr val="bg1"/>
                </a:solidFill>
                <a:latin typeface="Corbel" pitchFamily="34" charset="0"/>
                <a:cs typeface="+mn-cs"/>
              </a:rPr>
              <a:t>VB</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1" latinLnBrk="0" hangingPunct="1">
        <a:spcBef>
          <a:spcPct val="0"/>
        </a:spcBef>
        <a:buNone/>
        <a:defRPr kumimoji="0" sz="4400" kern="1200">
          <a:solidFill>
            <a:schemeClr val="tx2"/>
          </a:solidFill>
          <a:latin typeface="Times New Roman" pitchFamily="18" charset="0"/>
          <a:ea typeface="+mj-ea"/>
          <a:cs typeface="Times New Roman" pitchFamily="18" charset="0"/>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Arial" pitchFamily="34" charset="0"/>
          <a:ea typeface="+mn-ea"/>
          <a:cs typeface="Arial" pitchFamily="34" charset="0"/>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Arial" pitchFamily="34" charset="0"/>
          <a:ea typeface="+mn-ea"/>
          <a:cs typeface="Arial" pitchFamily="34" charset="0"/>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Arial" pitchFamily="34" charset="0"/>
          <a:ea typeface="+mn-ea"/>
          <a:cs typeface="Arial" pitchFamily="34" charset="0"/>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Arial" pitchFamily="34" charset="0"/>
          <a:ea typeface="+mn-ea"/>
          <a:cs typeface="Arial" pitchFamily="34" charset="0"/>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Arial" pitchFamily="34" charset="0"/>
          <a:ea typeface="+mn-ea"/>
          <a:cs typeface="Arial" pitchFamily="34" charset="0"/>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subTitle" idx="1"/>
          </p:nvPr>
        </p:nvSpPr>
        <p:spPr bwMode="white">
          <a:xfrm>
            <a:off x="3352800" y="2349500"/>
            <a:ext cx="5486400" cy="990600"/>
          </a:xfrm>
        </p:spPr>
        <p:txBody>
          <a:bodyPr>
            <a:normAutofit/>
          </a:bodyPr>
          <a:lstStyle>
            <a:lvl1pPr marL="0" indent="0" algn="r">
              <a:buFont typeface="Wingdings" pitchFamily="2" charset="2"/>
              <a:buNone/>
              <a:defRPr sz="3000" baseline="0">
                <a:solidFill>
                  <a:schemeClr val="tx1"/>
                </a:solidFill>
                <a:latin typeface="Times New Roman" pitchFamily="18" charset="0"/>
                <a:cs typeface="Times New Roman" pitchFamily="18" charset="0"/>
              </a:defRPr>
            </a:lvl1pPr>
          </a:lstStyle>
          <a:p>
            <a:r>
              <a:rPr lang="en-US" sz="3200">
                <a:latin typeface="Arial" pitchFamily="34" charset="0"/>
                <a:cs typeface="Arial" pitchFamily="34" charset="0"/>
              </a:rPr>
              <a:t>ACCESS CONTROL</a:t>
            </a:r>
          </a:p>
        </p:txBody>
      </p:sp>
      <p:sp>
        <p:nvSpPr>
          <p:cNvPr id="5" name="Text Box 14"/>
          <p:cNvSpPr txBox="1">
            <a:spLocks noChangeArrowheads="1"/>
          </p:cNvSpPr>
          <p:nvPr/>
        </p:nvSpPr>
        <p:spPr bwMode="auto">
          <a:xfrm>
            <a:off x="3635896" y="4257675"/>
            <a:ext cx="5495404" cy="877163"/>
          </a:xfrm>
          <a:prstGeom prst="rect">
            <a:avLst/>
          </a:prstGeom>
          <a:noFill/>
          <a:ln w="9525">
            <a:noFill/>
            <a:miter lim="800000"/>
            <a:headEnd/>
            <a:tailEnd/>
          </a:ln>
          <a:effectLst/>
        </p:spPr>
        <p:txBody>
          <a:bodyPr wrap="square">
            <a:spAutoFit/>
          </a:bodyPr>
          <a:lstStyle/>
          <a:p>
            <a:pPr algn="r">
              <a:defRPr/>
            </a:pPr>
            <a:r>
              <a:rPr lang="en-US" sz="1700" b="1" dirty="0" err="1">
                <a:solidFill>
                  <a:srgbClr val="5086C2"/>
                </a:solidFill>
                <a:latin typeface="Tahoma" pitchFamily="34" charset="0"/>
                <a:cs typeface="Tahoma" pitchFamily="34" charset="0"/>
              </a:rPr>
              <a:t>Lê</a:t>
            </a:r>
            <a:r>
              <a:rPr lang="en-US" sz="1700" b="1" dirty="0">
                <a:solidFill>
                  <a:srgbClr val="5086C2"/>
                </a:solidFill>
                <a:latin typeface="Tahoma" pitchFamily="34" charset="0"/>
                <a:cs typeface="Tahoma" pitchFamily="34" charset="0"/>
              </a:rPr>
              <a:t> </a:t>
            </a:r>
            <a:r>
              <a:rPr lang="en-US" sz="1700" b="1" dirty="0" err="1">
                <a:solidFill>
                  <a:srgbClr val="5086C2"/>
                </a:solidFill>
                <a:latin typeface="Tahoma" pitchFamily="34" charset="0"/>
                <a:cs typeface="Tahoma" pitchFamily="34" charset="0"/>
              </a:rPr>
              <a:t>Thị</a:t>
            </a:r>
            <a:r>
              <a:rPr lang="en-US" sz="1700" b="1" dirty="0">
                <a:solidFill>
                  <a:srgbClr val="5086C2"/>
                </a:solidFill>
                <a:latin typeface="Tahoma" pitchFamily="34" charset="0"/>
                <a:cs typeface="Tahoma" pitchFamily="34" charset="0"/>
              </a:rPr>
              <a:t> Minh </a:t>
            </a:r>
            <a:r>
              <a:rPr lang="en-US" sz="1700" b="1" dirty="0" err="1">
                <a:solidFill>
                  <a:srgbClr val="5086C2"/>
                </a:solidFill>
                <a:latin typeface="Tahoma" pitchFamily="34" charset="0"/>
                <a:cs typeface="Tahoma" pitchFamily="34" charset="0"/>
              </a:rPr>
              <a:t>Châu</a:t>
            </a:r>
            <a:endParaRPr lang="en-US" sz="1700" b="1" dirty="0">
              <a:solidFill>
                <a:srgbClr val="5086C2"/>
              </a:solidFill>
              <a:latin typeface="Tahoma" pitchFamily="34" charset="0"/>
              <a:cs typeface="Tahoma" pitchFamily="34" charset="0"/>
            </a:endParaRPr>
          </a:p>
          <a:p>
            <a:pPr algn="r">
              <a:defRPr/>
            </a:pPr>
            <a:r>
              <a:rPr lang="en-US" sz="1700" b="1" dirty="0">
                <a:solidFill>
                  <a:srgbClr val="5086C2"/>
                </a:solidFill>
                <a:latin typeface="Tahoma" pitchFamily="34" charset="0"/>
                <a:cs typeface="Tahoma" pitchFamily="34" charset="0"/>
              </a:rPr>
              <a:t>Faculty Of Information Technology</a:t>
            </a:r>
          </a:p>
          <a:p>
            <a:pPr algn="r">
              <a:defRPr/>
            </a:pPr>
            <a:r>
              <a:rPr lang="en-US" sz="1700" b="1" dirty="0">
                <a:solidFill>
                  <a:srgbClr val="5086C2"/>
                </a:solidFill>
                <a:latin typeface="Tahoma" pitchFamily="34" charset="0"/>
                <a:cs typeface="Tahoma" pitchFamily="34" charset="0"/>
              </a:rPr>
              <a:t>HCMC University Of Technology And Education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Trojan Horse Example</a:t>
            </a:r>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10</a:t>
            </a:fld>
            <a:endParaRPr lang="en-GB"/>
          </a:p>
        </p:txBody>
      </p:sp>
      <p:sp>
        <p:nvSpPr>
          <p:cNvPr id="4" name="Content Placeholder 3"/>
          <p:cNvSpPr>
            <a:spLocks noGrp="1"/>
          </p:cNvSpPr>
          <p:nvPr>
            <p:ph sz="quarter" idx="1"/>
          </p:nvPr>
        </p:nvSpPr>
        <p:spPr/>
        <p:txBody>
          <a:bodyPr/>
          <a:lstStyle/>
          <a:p>
            <a:endParaRPr lang="en-US"/>
          </a:p>
        </p:txBody>
      </p:sp>
      <p:pic>
        <p:nvPicPr>
          <p:cNvPr id="5" name="Picture 4"/>
          <p:cNvPicPr>
            <a:picLocks noChangeAspect="1"/>
          </p:cNvPicPr>
          <p:nvPr/>
        </p:nvPicPr>
        <p:blipFill>
          <a:blip r:embed="rId2"/>
          <a:stretch>
            <a:fillRect/>
          </a:stretch>
        </p:blipFill>
        <p:spPr>
          <a:xfrm>
            <a:off x="771525" y="1692746"/>
            <a:ext cx="7600950" cy="4400550"/>
          </a:xfrm>
          <a:prstGeom prst="rect">
            <a:avLst/>
          </a:prstGeom>
        </p:spPr>
      </p:pic>
    </p:spTree>
    <p:extLst>
      <p:ext uri="{BB962C8B-B14F-4D97-AF65-F5344CB8AC3E}">
        <p14:creationId xmlns:p14="http://schemas.microsoft.com/office/powerpoint/2010/main" val="3493589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Trojan Horse Example</a:t>
            </a:r>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11</a:t>
            </a:fld>
            <a:endParaRPr lang="en-GB"/>
          </a:p>
        </p:txBody>
      </p:sp>
      <p:sp>
        <p:nvSpPr>
          <p:cNvPr id="4" name="Content Placeholder 3"/>
          <p:cNvSpPr>
            <a:spLocks noGrp="1"/>
          </p:cNvSpPr>
          <p:nvPr>
            <p:ph sz="quarter" idx="1"/>
          </p:nvPr>
        </p:nvSpPr>
        <p:spPr/>
        <p:txBody>
          <a:bodyPr/>
          <a:lstStyle/>
          <a:p>
            <a:endParaRPr lang="en-US"/>
          </a:p>
        </p:txBody>
      </p:sp>
      <p:pic>
        <p:nvPicPr>
          <p:cNvPr id="6" name="Picture 5"/>
          <p:cNvPicPr>
            <a:picLocks noChangeAspect="1"/>
          </p:cNvPicPr>
          <p:nvPr/>
        </p:nvPicPr>
        <p:blipFill>
          <a:blip r:embed="rId2"/>
          <a:stretch>
            <a:fillRect/>
          </a:stretch>
        </p:blipFill>
        <p:spPr>
          <a:xfrm>
            <a:off x="438150" y="1556792"/>
            <a:ext cx="8267700" cy="4924425"/>
          </a:xfrm>
          <a:prstGeom prst="rect">
            <a:avLst/>
          </a:prstGeom>
        </p:spPr>
      </p:pic>
    </p:spTree>
    <p:extLst>
      <p:ext uri="{BB962C8B-B14F-4D97-AF65-F5344CB8AC3E}">
        <p14:creationId xmlns:p14="http://schemas.microsoft.com/office/powerpoint/2010/main" val="4210446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Trojan Horse Example</a:t>
            </a:r>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12</a:t>
            </a:fld>
            <a:endParaRPr lang="en-GB"/>
          </a:p>
        </p:txBody>
      </p:sp>
      <p:sp>
        <p:nvSpPr>
          <p:cNvPr id="4" name="Content Placeholder 3"/>
          <p:cNvSpPr>
            <a:spLocks noGrp="1"/>
          </p:cNvSpPr>
          <p:nvPr>
            <p:ph sz="quarter" idx="1"/>
          </p:nvPr>
        </p:nvSpPr>
        <p:spPr/>
        <p:txBody>
          <a:bodyPr/>
          <a:lstStyle/>
          <a:p>
            <a:endParaRPr lang="en-US"/>
          </a:p>
        </p:txBody>
      </p:sp>
      <p:pic>
        <p:nvPicPr>
          <p:cNvPr id="5" name="Picture 4"/>
          <p:cNvPicPr>
            <a:picLocks noChangeAspect="1"/>
          </p:cNvPicPr>
          <p:nvPr/>
        </p:nvPicPr>
        <p:blipFill>
          <a:blip r:embed="rId2"/>
          <a:stretch>
            <a:fillRect/>
          </a:stretch>
        </p:blipFill>
        <p:spPr>
          <a:xfrm>
            <a:off x="1071562" y="1750665"/>
            <a:ext cx="7000875" cy="3838575"/>
          </a:xfrm>
          <a:prstGeom prst="rect">
            <a:avLst/>
          </a:prstGeom>
        </p:spPr>
      </p:pic>
    </p:spTree>
    <p:extLst>
      <p:ext uri="{BB962C8B-B14F-4D97-AF65-F5344CB8AC3E}">
        <p14:creationId xmlns:p14="http://schemas.microsoft.com/office/powerpoint/2010/main" val="2560687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Mandatory Access Control (MAC)</a:t>
            </a:r>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13</a:t>
            </a:fld>
            <a:endParaRPr lang="en-GB"/>
          </a:p>
        </p:txBody>
      </p:sp>
      <p:sp>
        <p:nvSpPr>
          <p:cNvPr id="4" name="Content Placeholder 3"/>
          <p:cNvSpPr>
            <a:spLocks noGrp="1"/>
          </p:cNvSpPr>
          <p:nvPr>
            <p:ph sz="quarter" idx="1"/>
          </p:nvPr>
        </p:nvSpPr>
        <p:spPr/>
        <p:txBody>
          <a:bodyPr/>
          <a:lstStyle/>
          <a:p>
            <a:pPr marL="482600" indent="-482600"/>
            <a:r>
              <a:rPr lang="en-US" dirty="0"/>
              <a:t>Mandatory access control (</a:t>
            </a:r>
            <a:r>
              <a:rPr lang="en-US" i="1" dirty="0"/>
              <a:t>MAC</a:t>
            </a:r>
            <a:r>
              <a:rPr lang="en-US" dirty="0"/>
              <a:t>) restricts the access of subjects to objects based on a system-wide policy</a:t>
            </a:r>
          </a:p>
          <a:p>
            <a:pPr marL="482600" indent="-482600"/>
            <a:r>
              <a:rPr lang="en-US" dirty="0"/>
              <a:t>The system security policy (as set by the administrator) entirely determines the access rights granted</a:t>
            </a:r>
          </a:p>
          <a:p>
            <a:pPr marL="927100" lvl="1" indent="-330200"/>
            <a:r>
              <a:rPr lang="en-US" dirty="0"/>
              <a:t>denying users full control over the access to resources that they create. </a:t>
            </a:r>
          </a:p>
          <a:p>
            <a:endParaRPr lang="en-US" dirty="0"/>
          </a:p>
        </p:txBody>
      </p:sp>
    </p:spTree>
    <p:extLst>
      <p:ext uri="{BB962C8B-B14F-4D97-AF65-F5344CB8AC3E}">
        <p14:creationId xmlns:p14="http://schemas.microsoft.com/office/powerpoint/2010/main" val="19405826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Need for MAC</a:t>
            </a:r>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14</a:t>
            </a:fld>
            <a:endParaRPr lang="en-GB"/>
          </a:p>
        </p:txBody>
      </p:sp>
      <p:sp>
        <p:nvSpPr>
          <p:cNvPr id="4" name="Content Placeholder 3"/>
          <p:cNvSpPr>
            <a:spLocks noGrp="1"/>
          </p:cNvSpPr>
          <p:nvPr>
            <p:ph sz="quarter" idx="1"/>
          </p:nvPr>
        </p:nvSpPr>
        <p:spPr/>
        <p:txBody>
          <a:bodyPr/>
          <a:lstStyle/>
          <a:p>
            <a:r>
              <a:rPr lang="en-US" sz="2800" dirty="0"/>
              <a:t>Host compromise by network-based attacks is the root cause of many serious security problems</a:t>
            </a:r>
          </a:p>
          <a:p>
            <a:pPr lvl="1"/>
            <a:r>
              <a:rPr lang="en-US" sz="2400" dirty="0"/>
              <a:t>Worm, Botnet, DDoS, Phishing, Spamming</a:t>
            </a:r>
          </a:p>
          <a:p>
            <a:pPr lvl="1"/>
            <a:endParaRPr lang="en-US" sz="2400" dirty="0"/>
          </a:p>
          <a:p>
            <a:r>
              <a:rPr lang="en-US" sz="2800" dirty="0"/>
              <a:t>Why hosts can be easily compromised</a:t>
            </a:r>
          </a:p>
          <a:p>
            <a:pPr lvl="1"/>
            <a:r>
              <a:rPr lang="en-US" sz="2400" dirty="0"/>
              <a:t>Programs contain exploitable bugs</a:t>
            </a:r>
          </a:p>
          <a:p>
            <a:pPr lvl="1"/>
            <a:r>
              <a:rPr lang="en-US" sz="2400" dirty="0"/>
              <a:t>The discretionary access control mechanism in the operating systems was not designed by taking into account buggy software</a:t>
            </a:r>
          </a:p>
          <a:p>
            <a:endParaRPr lang="en-US" dirty="0"/>
          </a:p>
        </p:txBody>
      </p:sp>
    </p:spTree>
    <p:extLst>
      <p:ext uri="{BB962C8B-B14F-4D97-AF65-F5344CB8AC3E}">
        <p14:creationId xmlns:p14="http://schemas.microsoft.com/office/powerpoint/2010/main" val="2912675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Mandatory Access Control (MAC)</a:t>
            </a:r>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15</a:t>
            </a:fld>
            <a:endParaRPr lang="en-GB"/>
          </a:p>
        </p:txBody>
      </p:sp>
      <p:sp>
        <p:nvSpPr>
          <p:cNvPr id="4" name="Content Placeholder 3"/>
          <p:cNvSpPr>
            <a:spLocks noGrp="1"/>
          </p:cNvSpPr>
          <p:nvPr>
            <p:ph sz="quarter" idx="1"/>
          </p:nvPr>
        </p:nvSpPr>
        <p:spPr/>
        <p:txBody>
          <a:bodyPr>
            <a:normAutofit fontScale="92500"/>
          </a:bodyPr>
          <a:lstStyle/>
          <a:p>
            <a:r>
              <a:rPr lang="en-US" dirty="0"/>
              <a:t>MAC specifies the access that subjects have to objects based on subjects and objects classification</a:t>
            </a:r>
          </a:p>
          <a:p>
            <a:r>
              <a:rPr lang="en-US" dirty="0"/>
              <a:t>This type of security has also been referred to as multilevel security</a:t>
            </a:r>
          </a:p>
          <a:p>
            <a:r>
              <a:rPr lang="en-US" dirty="0"/>
              <a:t>Database systems that satisfy multilevel security properties are called multilevel secure database management systems (MLS/DBMSs) </a:t>
            </a:r>
          </a:p>
          <a:p>
            <a:r>
              <a:rPr lang="en-US" dirty="0"/>
              <a:t>Many of the MLS/DBMSs have been designed based on the Bell and </a:t>
            </a:r>
            <a:r>
              <a:rPr lang="en-US" dirty="0" err="1"/>
              <a:t>LaPadula</a:t>
            </a:r>
            <a:r>
              <a:rPr lang="en-US" dirty="0"/>
              <a:t> (BLP) model </a:t>
            </a:r>
          </a:p>
          <a:p>
            <a:endParaRPr lang="en-US" dirty="0"/>
          </a:p>
        </p:txBody>
      </p:sp>
    </p:spTree>
    <p:extLst>
      <p:ext uri="{BB962C8B-B14F-4D97-AF65-F5344CB8AC3E}">
        <p14:creationId xmlns:p14="http://schemas.microsoft.com/office/powerpoint/2010/main" val="2665336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Multilevel relation</a:t>
            </a:r>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16</a:t>
            </a:fld>
            <a:endParaRPr lang="en-GB"/>
          </a:p>
        </p:txBody>
      </p:sp>
      <p:sp>
        <p:nvSpPr>
          <p:cNvPr id="4" name="Content Placeholder 3"/>
          <p:cNvSpPr>
            <a:spLocks noGrp="1"/>
          </p:cNvSpPr>
          <p:nvPr>
            <p:ph sz="quarter" idx="1"/>
          </p:nvPr>
        </p:nvSpPr>
        <p:spPr/>
        <p:txBody>
          <a:bodyPr/>
          <a:lstStyle/>
          <a:p>
            <a:r>
              <a:rPr lang="en-US" dirty="0"/>
              <a:t>A multilevel relation will appear to contain different data to subjects (users) with different security levels</a:t>
            </a:r>
            <a:br>
              <a:rPr lang="en-US" dirty="0"/>
            </a:br>
            <a:endParaRPr lang="en-US" dirty="0"/>
          </a:p>
        </p:txBody>
      </p:sp>
      <p:pic>
        <p:nvPicPr>
          <p:cNvPr id="5" name="Picture 4"/>
          <p:cNvPicPr>
            <a:picLocks noChangeAspect="1"/>
          </p:cNvPicPr>
          <p:nvPr/>
        </p:nvPicPr>
        <p:blipFill>
          <a:blip r:embed="rId3"/>
          <a:stretch>
            <a:fillRect/>
          </a:stretch>
        </p:blipFill>
        <p:spPr>
          <a:xfrm>
            <a:off x="928687" y="3226668"/>
            <a:ext cx="7286625" cy="1714500"/>
          </a:xfrm>
          <a:prstGeom prst="rect">
            <a:avLst/>
          </a:prstGeom>
        </p:spPr>
      </p:pic>
    </p:spTree>
    <p:extLst>
      <p:ext uri="{BB962C8B-B14F-4D97-AF65-F5344CB8AC3E}">
        <p14:creationId xmlns:p14="http://schemas.microsoft.com/office/powerpoint/2010/main" val="33236353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Characterization of the </a:t>
            </a:r>
            <a:br>
              <a:rPr lang="en-US" dirty="0"/>
            </a:br>
            <a:r>
              <a:rPr lang="en-US" dirty="0"/>
              <a:t>Difference between DAC and MAC</a:t>
            </a:r>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17</a:t>
            </a:fld>
            <a:endParaRPr lang="en-GB"/>
          </a:p>
        </p:txBody>
      </p:sp>
      <p:sp>
        <p:nvSpPr>
          <p:cNvPr id="4" name="Content Placeholder 3"/>
          <p:cNvSpPr>
            <a:spLocks noGrp="1"/>
          </p:cNvSpPr>
          <p:nvPr>
            <p:ph sz="quarter" idx="1"/>
          </p:nvPr>
        </p:nvSpPr>
        <p:spPr/>
        <p:txBody>
          <a:bodyPr/>
          <a:lstStyle/>
          <a:p>
            <a:pPr lvl="1">
              <a:lnSpc>
                <a:spcPct val="90000"/>
              </a:lnSpc>
            </a:pPr>
            <a:r>
              <a:rPr lang="en-US" dirty="0"/>
              <a:t>Discretionary Access Control Models (DAC)</a:t>
            </a:r>
          </a:p>
          <a:p>
            <a:pPr lvl="2">
              <a:lnSpc>
                <a:spcPct val="90000"/>
              </a:lnSpc>
            </a:pPr>
            <a:r>
              <a:rPr lang="en-US" u="sng" dirty="0"/>
              <a:t>Definition</a:t>
            </a:r>
            <a:r>
              <a:rPr lang="en-US" dirty="0"/>
              <a:t> [Bishop p.53] If an individual user can set an access control mechanism to allow or deny access to an object, that mechanism is a </a:t>
            </a:r>
            <a:r>
              <a:rPr lang="en-US" i="1" dirty="0"/>
              <a:t>discretionary access control (DAC</a:t>
            </a:r>
            <a:r>
              <a:rPr lang="en-US" dirty="0"/>
              <a:t>), also called an </a:t>
            </a:r>
            <a:r>
              <a:rPr lang="en-US" i="1" dirty="0"/>
              <a:t>identity-based access control </a:t>
            </a:r>
            <a:r>
              <a:rPr lang="en-US" dirty="0"/>
              <a:t>(</a:t>
            </a:r>
            <a:r>
              <a:rPr lang="en-US" i="1" dirty="0"/>
              <a:t>IBAC</a:t>
            </a:r>
            <a:r>
              <a:rPr lang="en-US" dirty="0"/>
              <a:t>).</a:t>
            </a:r>
          </a:p>
          <a:p>
            <a:pPr lvl="1">
              <a:lnSpc>
                <a:spcPct val="90000"/>
              </a:lnSpc>
            </a:pPr>
            <a:r>
              <a:rPr lang="en-US" dirty="0"/>
              <a:t>Mandatory Access Control Models (MAC)</a:t>
            </a:r>
          </a:p>
          <a:p>
            <a:pPr lvl="2">
              <a:lnSpc>
                <a:spcPct val="90000"/>
              </a:lnSpc>
            </a:pPr>
            <a:r>
              <a:rPr lang="en-US" u="sng" dirty="0"/>
              <a:t>Definition</a:t>
            </a:r>
            <a:r>
              <a:rPr lang="en-US" dirty="0"/>
              <a:t> [Bishop p.53] When a system mechanism controls access to an object and an individual user cannot alter that access, the control is a </a:t>
            </a:r>
            <a:r>
              <a:rPr lang="en-US" i="1" dirty="0"/>
              <a:t>mandatory access control  </a:t>
            </a:r>
            <a:r>
              <a:rPr lang="en-US" dirty="0"/>
              <a:t>(MAC) [, occasionally called a </a:t>
            </a:r>
            <a:r>
              <a:rPr lang="en-US" i="1" dirty="0"/>
              <a:t>rule-based access control</a:t>
            </a:r>
            <a:r>
              <a:rPr lang="en-US" dirty="0"/>
              <a:t>.]</a:t>
            </a:r>
          </a:p>
          <a:p>
            <a:endParaRPr lang="en-US" dirty="0"/>
          </a:p>
        </p:txBody>
      </p:sp>
    </p:spTree>
    <p:extLst>
      <p:ext uri="{BB962C8B-B14F-4D97-AF65-F5344CB8AC3E}">
        <p14:creationId xmlns:p14="http://schemas.microsoft.com/office/powerpoint/2010/main" val="9211427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Bell and </a:t>
            </a:r>
            <a:r>
              <a:rPr lang="en-US" sz="4000" dirty="0" err="1"/>
              <a:t>LaPadula</a:t>
            </a:r>
            <a:r>
              <a:rPr lang="en-US" sz="4000" dirty="0"/>
              <a:t> (BLP) Model</a:t>
            </a:r>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18</a:t>
            </a:fld>
            <a:endParaRPr lang="en-GB"/>
          </a:p>
        </p:txBody>
      </p:sp>
      <p:sp>
        <p:nvSpPr>
          <p:cNvPr id="4" name="Content Placeholder 3"/>
          <p:cNvSpPr>
            <a:spLocks noGrp="1"/>
          </p:cNvSpPr>
          <p:nvPr>
            <p:ph sz="quarter" idx="1"/>
          </p:nvPr>
        </p:nvSpPr>
        <p:spPr/>
        <p:txBody>
          <a:bodyPr/>
          <a:lstStyle/>
          <a:p>
            <a:pPr>
              <a:buNone/>
            </a:pPr>
            <a:r>
              <a:rPr lang="it-IT" dirty="0"/>
              <a:t>Elements of the model:</a:t>
            </a:r>
          </a:p>
          <a:p>
            <a:pPr lvl="1"/>
            <a:r>
              <a:rPr lang="it-IT" i="1" dirty="0"/>
              <a:t>objects</a:t>
            </a:r>
            <a:r>
              <a:rPr lang="it-IT" dirty="0"/>
              <a:t> - passive entities containing information to be protected</a:t>
            </a:r>
          </a:p>
          <a:p>
            <a:pPr lvl="1"/>
            <a:r>
              <a:rPr lang="it-IT" i="1" dirty="0"/>
              <a:t>subjects</a:t>
            </a:r>
            <a:r>
              <a:rPr lang="it-IT" dirty="0"/>
              <a:t>: active entities requiring accesses to objects (</a:t>
            </a:r>
            <a:r>
              <a:rPr lang="it-IT" i="1" dirty="0"/>
              <a:t>users, processes</a:t>
            </a:r>
            <a:r>
              <a:rPr lang="it-IT" dirty="0"/>
              <a:t>)</a:t>
            </a:r>
          </a:p>
          <a:p>
            <a:pPr lvl="1"/>
            <a:r>
              <a:rPr lang="it-IT" i="1" dirty="0"/>
              <a:t>access modes</a:t>
            </a:r>
            <a:r>
              <a:rPr lang="it-IT" dirty="0"/>
              <a:t>: types of operations performed by subjects on objects</a:t>
            </a:r>
          </a:p>
          <a:p>
            <a:pPr lvl="2"/>
            <a:r>
              <a:rPr lang="it-IT" dirty="0"/>
              <a:t>read: reading operation</a:t>
            </a:r>
          </a:p>
          <a:p>
            <a:pPr lvl="2"/>
            <a:r>
              <a:rPr lang="it-IT" dirty="0"/>
              <a:t>append: modification operation</a:t>
            </a:r>
          </a:p>
          <a:p>
            <a:pPr lvl="2"/>
            <a:r>
              <a:rPr lang="it-IT" dirty="0"/>
              <a:t>write: both reading and modification</a:t>
            </a:r>
          </a:p>
          <a:p>
            <a:endParaRPr lang="en-US" dirty="0"/>
          </a:p>
        </p:txBody>
      </p:sp>
    </p:spTree>
    <p:extLst>
      <p:ext uri="{BB962C8B-B14F-4D97-AF65-F5344CB8AC3E}">
        <p14:creationId xmlns:p14="http://schemas.microsoft.com/office/powerpoint/2010/main" val="27247983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BLP Model</a:t>
            </a:r>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19</a:t>
            </a:fld>
            <a:endParaRPr lang="en-GB"/>
          </a:p>
        </p:txBody>
      </p:sp>
      <p:sp>
        <p:nvSpPr>
          <p:cNvPr id="4" name="Content Placeholder 3"/>
          <p:cNvSpPr>
            <a:spLocks noGrp="1"/>
          </p:cNvSpPr>
          <p:nvPr>
            <p:ph sz="quarter" idx="1"/>
          </p:nvPr>
        </p:nvSpPr>
        <p:spPr/>
        <p:txBody>
          <a:bodyPr/>
          <a:lstStyle/>
          <a:p>
            <a:pPr>
              <a:lnSpc>
                <a:spcPct val="90000"/>
              </a:lnSpc>
            </a:pPr>
            <a:r>
              <a:rPr lang="en-GB" sz="3200" dirty="0">
                <a:cs typeface="Times New Roman" panose="02020603050405020304" pitchFamily="18" charset="0"/>
              </a:rPr>
              <a:t>Subjects are assigned </a:t>
            </a:r>
            <a:r>
              <a:rPr lang="en-GB" sz="3200" dirty="0">
                <a:solidFill>
                  <a:srgbClr val="D2533C"/>
                </a:solidFill>
                <a:cs typeface="Times New Roman" panose="02020603050405020304" pitchFamily="18" charset="0"/>
              </a:rPr>
              <a:t>clearance </a:t>
            </a:r>
            <a:r>
              <a:rPr lang="en-GB" sz="3200" dirty="0">
                <a:cs typeface="Times New Roman" panose="02020603050405020304" pitchFamily="18" charset="0"/>
              </a:rPr>
              <a:t>levels and they can operate at a level up to and including their clearance levels</a:t>
            </a:r>
          </a:p>
          <a:p>
            <a:pPr>
              <a:lnSpc>
                <a:spcPct val="90000"/>
              </a:lnSpc>
            </a:pPr>
            <a:endParaRPr lang="en-GB" sz="900" dirty="0">
              <a:cs typeface="Times New Roman" panose="02020603050405020304" pitchFamily="18" charset="0"/>
            </a:endParaRPr>
          </a:p>
          <a:p>
            <a:pPr>
              <a:lnSpc>
                <a:spcPct val="90000"/>
              </a:lnSpc>
            </a:pPr>
            <a:r>
              <a:rPr lang="en-GB" sz="3200" dirty="0">
                <a:cs typeface="Times New Roman" panose="02020603050405020304" pitchFamily="18" charset="0"/>
              </a:rPr>
              <a:t>Objects are assigned </a:t>
            </a:r>
            <a:r>
              <a:rPr lang="en-GB" sz="3200" dirty="0">
                <a:solidFill>
                  <a:srgbClr val="D2533C"/>
                </a:solidFill>
                <a:cs typeface="Times New Roman" panose="02020603050405020304" pitchFamily="18" charset="0"/>
              </a:rPr>
              <a:t>sensitivity</a:t>
            </a:r>
            <a:r>
              <a:rPr lang="en-GB" sz="3200" dirty="0">
                <a:solidFill>
                  <a:schemeClr val="accent2"/>
                </a:solidFill>
                <a:cs typeface="Times New Roman" panose="02020603050405020304" pitchFamily="18" charset="0"/>
              </a:rPr>
              <a:t> </a:t>
            </a:r>
            <a:r>
              <a:rPr lang="en-GB" sz="3200" dirty="0">
                <a:cs typeface="Times New Roman" panose="02020603050405020304" pitchFamily="18" charset="0"/>
              </a:rPr>
              <a:t>levels</a:t>
            </a:r>
            <a:r>
              <a:rPr lang="en-US" sz="3200" dirty="0">
                <a:cs typeface="Times New Roman" panose="02020603050405020304" pitchFamily="18" charset="0"/>
              </a:rPr>
              <a:t> </a:t>
            </a:r>
          </a:p>
          <a:p>
            <a:pPr>
              <a:lnSpc>
                <a:spcPct val="90000"/>
              </a:lnSpc>
            </a:pPr>
            <a:endParaRPr lang="en-US" sz="900" dirty="0">
              <a:cs typeface="Times New Roman" panose="02020603050405020304" pitchFamily="18" charset="0"/>
            </a:endParaRPr>
          </a:p>
          <a:p>
            <a:pPr>
              <a:lnSpc>
                <a:spcPct val="90000"/>
              </a:lnSpc>
            </a:pPr>
            <a:r>
              <a:rPr lang="en-GB" sz="3200" dirty="0">
                <a:cs typeface="Times New Roman" panose="02020603050405020304" pitchFamily="18" charset="0"/>
              </a:rPr>
              <a:t>The clearance levels as well as the sensitivity levels are called </a:t>
            </a:r>
            <a:r>
              <a:rPr lang="en-GB" sz="3200" dirty="0">
                <a:solidFill>
                  <a:srgbClr val="D2533C"/>
                </a:solidFill>
                <a:cs typeface="Times New Roman" panose="02020603050405020304" pitchFamily="18" charset="0"/>
              </a:rPr>
              <a:t>access classes</a:t>
            </a:r>
          </a:p>
        </p:txBody>
      </p:sp>
    </p:spTree>
    <p:extLst>
      <p:ext uri="{BB962C8B-B14F-4D97-AF65-F5344CB8AC3E}">
        <p14:creationId xmlns:p14="http://schemas.microsoft.com/office/powerpoint/2010/main" val="1053462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 </a:t>
            </a:r>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2</a:t>
            </a:fld>
            <a:endParaRPr lang="en-GB"/>
          </a:p>
        </p:txBody>
      </p:sp>
      <p:sp>
        <p:nvSpPr>
          <p:cNvPr id="4" name="Content Placeholder 3"/>
          <p:cNvSpPr>
            <a:spLocks noGrp="1"/>
          </p:cNvSpPr>
          <p:nvPr>
            <p:ph sz="quarter" idx="1"/>
          </p:nvPr>
        </p:nvSpPr>
        <p:spPr/>
        <p:txBody>
          <a:bodyPr/>
          <a:lstStyle/>
          <a:p>
            <a:r>
              <a:rPr lang="en-US" dirty="0"/>
              <a:t>Three Basic Concepts</a:t>
            </a:r>
          </a:p>
          <a:p>
            <a:r>
              <a:rPr lang="en-US" dirty="0"/>
              <a:t>DAC</a:t>
            </a:r>
          </a:p>
          <a:p>
            <a:r>
              <a:rPr lang="en-US" dirty="0"/>
              <a:t>MAC</a:t>
            </a:r>
          </a:p>
          <a:p>
            <a:r>
              <a:rPr lang="en-US" dirty="0"/>
              <a:t>RBAC</a:t>
            </a:r>
          </a:p>
          <a:p>
            <a:r>
              <a:rPr lang="en-US" dirty="0">
                <a:solidFill>
                  <a:srgbClr val="FF0000"/>
                </a:solidFill>
              </a:rPr>
              <a:t>Attribute Based Access Control</a:t>
            </a:r>
          </a:p>
          <a:p>
            <a:r>
              <a:rPr lang="en-US" dirty="0"/>
              <a:t>Conclusion</a:t>
            </a:r>
          </a:p>
          <a:p>
            <a:endParaRPr lang="en-US" dirty="0"/>
          </a:p>
        </p:txBody>
      </p:sp>
    </p:spTree>
    <p:extLst>
      <p:ext uri="{BB962C8B-B14F-4D97-AF65-F5344CB8AC3E}">
        <p14:creationId xmlns:p14="http://schemas.microsoft.com/office/powerpoint/2010/main" val="19950482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BLP Model - Access Classes</a:t>
            </a:r>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20</a:t>
            </a:fld>
            <a:endParaRPr lang="en-GB"/>
          </a:p>
        </p:txBody>
      </p:sp>
      <p:sp>
        <p:nvSpPr>
          <p:cNvPr id="4" name="Content Placeholder 3"/>
          <p:cNvSpPr>
            <a:spLocks noGrp="1"/>
          </p:cNvSpPr>
          <p:nvPr>
            <p:ph sz="quarter" idx="1"/>
          </p:nvPr>
        </p:nvSpPr>
        <p:spPr/>
        <p:txBody>
          <a:bodyPr/>
          <a:lstStyle/>
          <a:p>
            <a:r>
              <a:rPr lang="en-US" sz="2800" dirty="0"/>
              <a:t>An access class consists of two components</a:t>
            </a:r>
          </a:p>
          <a:p>
            <a:pPr lvl="1" algn="ctr">
              <a:buNone/>
            </a:pPr>
            <a:r>
              <a:rPr lang="en-US" sz="2400" dirty="0"/>
              <a:t>a </a:t>
            </a:r>
            <a:r>
              <a:rPr lang="en-US" sz="2400" dirty="0">
                <a:solidFill>
                  <a:srgbClr val="D2533C"/>
                </a:solidFill>
              </a:rPr>
              <a:t>security</a:t>
            </a:r>
            <a:r>
              <a:rPr lang="en-US" sz="2400" dirty="0">
                <a:solidFill>
                  <a:schemeClr val="accent2"/>
                </a:solidFill>
              </a:rPr>
              <a:t> </a:t>
            </a:r>
            <a:r>
              <a:rPr lang="en-US" sz="2400" dirty="0">
                <a:solidFill>
                  <a:srgbClr val="D2533C"/>
                </a:solidFill>
              </a:rPr>
              <a:t>level</a:t>
            </a:r>
            <a:r>
              <a:rPr lang="en-US" sz="2000" dirty="0"/>
              <a:t>		</a:t>
            </a:r>
            <a:r>
              <a:rPr lang="en-US" sz="2400" dirty="0"/>
              <a:t>a </a:t>
            </a:r>
            <a:r>
              <a:rPr lang="en-US" sz="2400" dirty="0">
                <a:solidFill>
                  <a:srgbClr val="D2533C"/>
                </a:solidFill>
              </a:rPr>
              <a:t>category</a:t>
            </a:r>
            <a:r>
              <a:rPr lang="en-US" sz="2400" dirty="0">
                <a:solidFill>
                  <a:schemeClr val="accent2"/>
                </a:solidFill>
              </a:rPr>
              <a:t> </a:t>
            </a:r>
            <a:r>
              <a:rPr lang="en-US" sz="2400" dirty="0">
                <a:solidFill>
                  <a:srgbClr val="D2533C"/>
                </a:solidFill>
              </a:rPr>
              <a:t>set</a:t>
            </a:r>
          </a:p>
          <a:p>
            <a:r>
              <a:rPr lang="en-US" sz="2800" dirty="0"/>
              <a:t>The security level is an element from a totally ordered set - example</a:t>
            </a:r>
          </a:p>
          <a:p>
            <a:pPr lvl="1">
              <a:buNone/>
            </a:pPr>
            <a:r>
              <a:rPr lang="en-US" sz="2000" dirty="0"/>
              <a:t>{Top Secret (TS), Secret (S), Confidential (C), Unclassified (U)} where  TS &gt; S &gt; C &gt;U</a:t>
            </a:r>
          </a:p>
          <a:p>
            <a:r>
              <a:rPr lang="en-US" sz="2800" dirty="0"/>
              <a:t>The category set is a set of elements, dependent from the application area in which data are to be used - example</a:t>
            </a:r>
          </a:p>
          <a:p>
            <a:pPr lvl="1">
              <a:buNone/>
            </a:pPr>
            <a:r>
              <a:rPr lang="en-US" dirty="0"/>
              <a:t>	</a:t>
            </a:r>
            <a:r>
              <a:rPr lang="en-US" sz="2000" dirty="0"/>
              <a:t>{Army, Navy, Air Force, Nuclear}</a:t>
            </a:r>
            <a:endParaRPr lang="it-IT" dirty="0"/>
          </a:p>
          <a:p>
            <a:endParaRPr lang="en-US" dirty="0"/>
          </a:p>
        </p:txBody>
      </p:sp>
    </p:spTree>
    <p:extLst>
      <p:ext uri="{BB962C8B-B14F-4D97-AF65-F5344CB8AC3E}">
        <p14:creationId xmlns:p14="http://schemas.microsoft.com/office/powerpoint/2010/main" val="34543763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BLP Model - Access Classes</a:t>
            </a:r>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21</a:t>
            </a:fld>
            <a:endParaRPr lang="en-GB"/>
          </a:p>
        </p:txBody>
      </p:sp>
      <p:sp>
        <p:nvSpPr>
          <p:cNvPr id="4" name="Content Placeholder 3"/>
          <p:cNvSpPr>
            <a:spLocks noGrp="1"/>
          </p:cNvSpPr>
          <p:nvPr>
            <p:ph sz="quarter" idx="1"/>
          </p:nvPr>
        </p:nvSpPr>
        <p:spPr/>
        <p:txBody>
          <a:bodyPr/>
          <a:lstStyle/>
          <a:p>
            <a:r>
              <a:rPr lang="en-US" dirty="0"/>
              <a:t>Access class c</a:t>
            </a:r>
            <a:r>
              <a:rPr lang="en-US" baseline="-25000" dirty="0"/>
              <a:t>i</a:t>
            </a:r>
            <a:r>
              <a:rPr lang="en-US" dirty="0"/>
              <a:t> = (L</a:t>
            </a:r>
            <a:r>
              <a:rPr lang="en-US" baseline="-25000" dirty="0"/>
              <a:t>i</a:t>
            </a:r>
            <a:r>
              <a:rPr lang="en-US" dirty="0"/>
              <a:t>, </a:t>
            </a:r>
            <a:r>
              <a:rPr lang="en-US" dirty="0" err="1"/>
              <a:t>SC</a:t>
            </a:r>
            <a:r>
              <a:rPr lang="en-US" baseline="-25000" dirty="0" err="1"/>
              <a:t>i</a:t>
            </a:r>
            <a:r>
              <a:rPr lang="en-US" dirty="0"/>
              <a:t>) </a:t>
            </a:r>
            <a:r>
              <a:rPr lang="en-US" dirty="0">
                <a:solidFill>
                  <a:srgbClr val="D2533C"/>
                </a:solidFill>
              </a:rPr>
              <a:t>dominates</a:t>
            </a:r>
            <a:r>
              <a:rPr lang="en-US" dirty="0">
                <a:solidFill>
                  <a:schemeClr val="accent2"/>
                </a:solidFill>
              </a:rPr>
              <a:t> </a:t>
            </a:r>
            <a:r>
              <a:rPr lang="en-US" dirty="0"/>
              <a:t>access</a:t>
            </a:r>
            <a:r>
              <a:rPr lang="en-US" dirty="0">
                <a:solidFill>
                  <a:srgbClr val="D2533C"/>
                </a:solidFill>
              </a:rPr>
              <a:t> </a:t>
            </a:r>
            <a:r>
              <a:rPr lang="en-US" dirty="0"/>
              <a:t>class </a:t>
            </a:r>
            <a:r>
              <a:rPr lang="en-US" dirty="0" err="1"/>
              <a:t>c</a:t>
            </a:r>
            <a:r>
              <a:rPr lang="en-US" baseline="-25000" dirty="0" err="1"/>
              <a:t>k</a:t>
            </a:r>
            <a:r>
              <a:rPr lang="en-US" dirty="0"/>
              <a:t> = (L</a:t>
            </a:r>
            <a:r>
              <a:rPr lang="en-US" baseline="-25000" dirty="0"/>
              <a:t>k</a:t>
            </a:r>
            <a:r>
              <a:rPr lang="en-US" dirty="0"/>
              <a:t>, </a:t>
            </a:r>
            <a:r>
              <a:rPr lang="en-US" dirty="0" err="1"/>
              <a:t>SC</a:t>
            </a:r>
            <a:r>
              <a:rPr lang="en-US" baseline="-25000" dirty="0" err="1"/>
              <a:t>k</a:t>
            </a:r>
            <a:r>
              <a:rPr lang="en-US" dirty="0"/>
              <a:t>), denoted as c</a:t>
            </a:r>
            <a:r>
              <a:rPr lang="en-US" baseline="-25000" dirty="0"/>
              <a:t>i</a:t>
            </a:r>
            <a:r>
              <a:rPr lang="en-US" dirty="0"/>
              <a:t> </a:t>
            </a:r>
            <a:r>
              <a:rPr lang="en-US" u="sng" dirty="0"/>
              <a:t>&gt;</a:t>
            </a:r>
            <a:r>
              <a:rPr lang="en-US" dirty="0"/>
              <a:t> </a:t>
            </a:r>
            <a:r>
              <a:rPr lang="en-US" dirty="0" err="1"/>
              <a:t>c</a:t>
            </a:r>
            <a:r>
              <a:rPr lang="en-US" baseline="-25000" dirty="0" err="1"/>
              <a:t>k</a:t>
            </a:r>
            <a:r>
              <a:rPr lang="en-US" dirty="0"/>
              <a:t>, if both the following conditions hold:</a:t>
            </a:r>
          </a:p>
          <a:p>
            <a:endParaRPr lang="en-US" sz="1000" dirty="0"/>
          </a:p>
          <a:p>
            <a:pPr lvl="1"/>
            <a:r>
              <a:rPr lang="en-US" dirty="0"/>
              <a:t>L</a:t>
            </a:r>
            <a:r>
              <a:rPr lang="en-US" baseline="-25000" dirty="0"/>
              <a:t>i</a:t>
            </a:r>
            <a:r>
              <a:rPr lang="en-US" dirty="0"/>
              <a:t> </a:t>
            </a:r>
            <a:r>
              <a:rPr lang="en-US" u="sng" dirty="0"/>
              <a:t>&gt;</a:t>
            </a:r>
            <a:r>
              <a:rPr lang="en-US" dirty="0"/>
              <a:t> L</a:t>
            </a:r>
            <a:r>
              <a:rPr lang="en-US" baseline="-25000" dirty="0"/>
              <a:t>k 		</a:t>
            </a:r>
            <a:r>
              <a:rPr lang="en-US" sz="2400" dirty="0"/>
              <a:t>The security level of c</a:t>
            </a:r>
            <a:r>
              <a:rPr lang="en-US" sz="2400" baseline="-25000" dirty="0"/>
              <a:t>i</a:t>
            </a:r>
            <a:r>
              <a:rPr lang="en-US" sz="2400" dirty="0"/>
              <a:t> is greater or 			equal to the security level of </a:t>
            </a:r>
            <a:r>
              <a:rPr lang="en-US" sz="2400" dirty="0" err="1"/>
              <a:t>c</a:t>
            </a:r>
            <a:r>
              <a:rPr lang="en-US" sz="2400" baseline="-25000" dirty="0" err="1"/>
              <a:t>k</a:t>
            </a:r>
            <a:endParaRPr lang="en-US" sz="2400" dirty="0"/>
          </a:p>
          <a:p>
            <a:pPr lvl="1"/>
            <a:r>
              <a:rPr lang="en-US" sz="2400" dirty="0" err="1"/>
              <a:t>SC</a:t>
            </a:r>
            <a:r>
              <a:rPr lang="en-US" sz="2400" baseline="-25000" dirty="0" err="1"/>
              <a:t>i</a:t>
            </a:r>
            <a:r>
              <a:rPr lang="en-US" sz="2400" dirty="0"/>
              <a:t>  </a:t>
            </a:r>
            <a:r>
              <a:rPr lang="en-US" sz="2400" dirty="0">
                <a:latin typeface="Symbol" panose="05050102010706020507" pitchFamily="18" charset="2"/>
              </a:rPr>
              <a:t>Ê </a:t>
            </a:r>
            <a:r>
              <a:rPr lang="en-US" sz="2400" dirty="0" err="1"/>
              <a:t>SC</a:t>
            </a:r>
            <a:r>
              <a:rPr lang="en-US" sz="2400" baseline="-25000" dirty="0" err="1"/>
              <a:t>k</a:t>
            </a:r>
            <a:r>
              <a:rPr lang="en-US" sz="2400" dirty="0"/>
              <a:t>	The category set of c</a:t>
            </a:r>
            <a:r>
              <a:rPr lang="en-US" sz="2400" baseline="-25000" dirty="0"/>
              <a:t>i</a:t>
            </a:r>
            <a:r>
              <a:rPr lang="en-US" sz="2400" dirty="0"/>
              <a:t> includes the 				category set of </a:t>
            </a:r>
            <a:r>
              <a:rPr lang="en-US" sz="2400" dirty="0" err="1"/>
              <a:t>c</a:t>
            </a:r>
            <a:r>
              <a:rPr lang="en-US" sz="2400" baseline="-25000" dirty="0" err="1"/>
              <a:t>k</a:t>
            </a:r>
            <a:endParaRPr lang="en-US" sz="2400" dirty="0"/>
          </a:p>
          <a:p>
            <a:endParaRPr lang="it-IT" dirty="0"/>
          </a:p>
          <a:p>
            <a:endParaRPr lang="en-US" dirty="0"/>
          </a:p>
        </p:txBody>
      </p:sp>
    </p:spTree>
    <p:extLst>
      <p:ext uri="{BB962C8B-B14F-4D97-AF65-F5344CB8AC3E}">
        <p14:creationId xmlns:p14="http://schemas.microsoft.com/office/powerpoint/2010/main" val="7257911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BLP Model - Access Classes</a:t>
            </a:r>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22</a:t>
            </a:fld>
            <a:endParaRPr lang="en-GB"/>
          </a:p>
        </p:txBody>
      </p:sp>
      <p:sp>
        <p:nvSpPr>
          <p:cNvPr id="4" name="Content Placeholder 3"/>
          <p:cNvSpPr>
            <a:spLocks noGrp="1"/>
          </p:cNvSpPr>
          <p:nvPr>
            <p:ph sz="quarter" idx="1"/>
          </p:nvPr>
        </p:nvSpPr>
        <p:spPr/>
        <p:txBody>
          <a:bodyPr/>
          <a:lstStyle/>
          <a:p>
            <a:r>
              <a:rPr lang="it-IT" dirty="0"/>
              <a:t>If L</a:t>
            </a:r>
            <a:r>
              <a:rPr lang="it-IT" baseline="-16000" dirty="0"/>
              <a:t>i</a:t>
            </a:r>
            <a:r>
              <a:rPr lang="it-IT" dirty="0"/>
              <a:t> &gt; L</a:t>
            </a:r>
            <a:r>
              <a:rPr lang="it-IT" baseline="-16000" dirty="0"/>
              <a:t>k</a:t>
            </a:r>
            <a:r>
              <a:rPr lang="it-IT" dirty="0"/>
              <a:t> and SC</a:t>
            </a:r>
            <a:r>
              <a:rPr lang="it-IT" baseline="-16000" dirty="0"/>
              <a:t>i</a:t>
            </a:r>
            <a:r>
              <a:rPr lang="it-IT" dirty="0"/>
              <a:t> </a:t>
            </a:r>
            <a:r>
              <a:rPr lang="it-IT" dirty="0">
                <a:latin typeface="Symbol" panose="05050102010706020507" pitchFamily="18" charset="2"/>
              </a:rPr>
              <a:t>É </a:t>
            </a:r>
            <a:r>
              <a:rPr lang="it-IT" dirty="0"/>
              <a:t>SC</a:t>
            </a:r>
            <a:r>
              <a:rPr lang="it-IT" baseline="-16000" dirty="0"/>
              <a:t>k</a:t>
            </a:r>
            <a:r>
              <a:rPr lang="it-IT" dirty="0"/>
              <a:t>, we say that </a:t>
            </a:r>
          </a:p>
          <a:p>
            <a:pPr>
              <a:buNone/>
            </a:pPr>
            <a:r>
              <a:rPr lang="it-IT" dirty="0"/>
              <a:t>		c</a:t>
            </a:r>
            <a:r>
              <a:rPr lang="it-IT" baseline="-16000" dirty="0"/>
              <a:t>i</a:t>
            </a:r>
            <a:r>
              <a:rPr lang="it-IT" dirty="0"/>
              <a:t> </a:t>
            </a:r>
            <a:r>
              <a:rPr lang="it-IT" dirty="0">
                <a:solidFill>
                  <a:srgbClr val="D2533C"/>
                </a:solidFill>
              </a:rPr>
              <a:t>strictly dominates </a:t>
            </a:r>
            <a:r>
              <a:rPr lang="it-IT" dirty="0"/>
              <a:t>c</a:t>
            </a:r>
            <a:r>
              <a:rPr lang="it-IT" baseline="-16000" dirty="0"/>
              <a:t>k</a:t>
            </a:r>
            <a:endParaRPr lang="it-IT" dirty="0"/>
          </a:p>
          <a:p>
            <a:endParaRPr lang="it-IT" sz="1100" dirty="0"/>
          </a:p>
          <a:p>
            <a:r>
              <a:rPr lang="it-IT" dirty="0"/>
              <a:t>c</a:t>
            </a:r>
            <a:r>
              <a:rPr lang="it-IT" baseline="-16000" dirty="0"/>
              <a:t>i</a:t>
            </a:r>
            <a:r>
              <a:rPr lang="it-IT" dirty="0"/>
              <a:t> and c</a:t>
            </a:r>
            <a:r>
              <a:rPr lang="it-IT" baseline="-16000" dirty="0"/>
              <a:t>k</a:t>
            </a:r>
            <a:r>
              <a:rPr lang="it-IT" dirty="0"/>
              <a:t> are said to be </a:t>
            </a:r>
            <a:r>
              <a:rPr lang="it-IT" dirty="0">
                <a:solidFill>
                  <a:srgbClr val="D2533C"/>
                </a:solidFill>
              </a:rPr>
              <a:t>incomparable</a:t>
            </a:r>
            <a:r>
              <a:rPr lang="it-IT" dirty="0"/>
              <a:t> (denoted as c</a:t>
            </a:r>
            <a:r>
              <a:rPr lang="it-IT" baseline="-16000" dirty="0"/>
              <a:t>i</a:t>
            </a:r>
            <a:r>
              <a:rPr lang="it-IT" dirty="0"/>
              <a:t> &lt; &gt; c</a:t>
            </a:r>
            <a:r>
              <a:rPr lang="it-IT" baseline="-16000" dirty="0"/>
              <a:t>k</a:t>
            </a:r>
            <a:r>
              <a:rPr lang="it-IT" dirty="0"/>
              <a:t>)  if </a:t>
            </a:r>
          </a:p>
          <a:p>
            <a:pPr>
              <a:buNone/>
            </a:pPr>
            <a:r>
              <a:rPr lang="it-IT" dirty="0"/>
              <a:t>	neither c</a:t>
            </a:r>
            <a:r>
              <a:rPr lang="it-IT" baseline="-16000" dirty="0"/>
              <a:t>i</a:t>
            </a:r>
            <a:r>
              <a:rPr lang="it-IT" dirty="0"/>
              <a:t> </a:t>
            </a:r>
            <a:r>
              <a:rPr lang="it-IT" u="sng" dirty="0"/>
              <a:t>&gt;</a:t>
            </a:r>
            <a:r>
              <a:rPr lang="it-IT" dirty="0"/>
              <a:t> c</a:t>
            </a:r>
            <a:r>
              <a:rPr lang="it-IT" baseline="-16000" dirty="0"/>
              <a:t>k</a:t>
            </a:r>
            <a:r>
              <a:rPr lang="it-IT" dirty="0"/>
              <a:t> nor c</a:t>
            </a:r>
            <a:r>
              <a:rPr lang="it-IT" baseline="-16000" dirty="0"/>
              <a:t>k</a:t>
            </a:r>
            <a:r>
              <a:rPr lang="it-IT" dirty="0"/>
              <a:t> </a:t>
            </a:r>
            <a:r>
              <a:rPr lang="it-IT" u="sng" dirty="0"/>
              <a:t>&gt;</a:t>
            </a:r>
            <a:r>
              <a:rPr lang="it-IT" dirty="0"/>
              <a:t> c</a:t>
            </a:r>
            <a:r>
              <a:rPr lang="it-IT" baseline="-16000" dirty="0"/>
              <a:t>i</a:t>
            </a:r>
            <a:r>
              <a:rPr lang="it-IT" dirty="0"/>
              <a:t> holds</a:t>
            </a:r>
          </a:p>
          <a:p>
            <a:endParaRPr lang="en-US" dirty="0"/>
          </a:p>
        </p:txBody>
      </p:sp>
    </p:spTree>
    <p:extLst>
      <p:ext uri="{BB962C8B-B14F-4D97-AF65-F5344CB8AC3E}">
        <p14:creationId xmlns:p14="http://schemas.microsoft.com/office/powerpoint/2010/main" val="42557733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BLP Model - Examples</a:t>
            </a:r>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23</a:t>
            </a:fld>
            <a:endParaRPr lang="en-GB"/>
          </a:p>
        </p:txBody>
      </p:sp>
      <p:sp>
        <p:nvSpPr>
          <p:cNvPr id="4" name="Content Placeholder 3"/>
          <p:cNvSpPr>
            <a:spLocks noGrp="1"/>
          </p:cNvSpPr>
          <p:nvPr>
            <p:ph sz="quarter" idx="1"/>
          </p:nvPr>
        </p:nvSpPr>
        <p:spPr/>
        <p:txBody>
          <a:bodyPr>
            <a:noAutofit/>
          </a:bodyPr>
          <a:lstStyle/>
          <a:p>
            <a:r>
              <a:rPr lang="it-IT" sz="3200" dirty="0"/>
              <a:t>Access classes</a:t>
            </a:r>
          </a:p>
          <a:p>
            <a:pPr lvl="1"/>
            <a:r>
              <a:rPr lang="it-IT" sz="2800" dirty="0"/>
              <a:t>c</a:t>
            </a:r>
            <a:r>
              <a:rPr lang="it-IT" sz="2800" baseline="-16000" dirty="0"/>
              <a:t>1</a:t>
            </a:r>
            <a:r>
              <a:rPr lang="it-IT" sz="2800" dirty="0"/>
              <a:t> = (TS, {Nuclear, Army})</a:t>
            </a:r>
          </a:p>
          <a:p>
            <a:pPr lvl="1"/>
            <a:r>
              <a:rPr lang="it-IT" sz="2800" dirty="0"/>
              <a:t>c</a:t>
            </a:r>
            <a:r>
              <a:rPr lang="it-IT" sz="2800" baseline="-16000" dirty="0"/>
              <a:t>2</a:t>
            </a:r>
            <a:r>
              <a:rPr lang="it-IT" sz="2400" dirty="0"/>
              <a:t> = (TS, {Nuclear})</a:t>
            </a:r>
          </a:p>
          <a:p>
            <a:pPr lvl="1"/>
            <a:r>
              <a:rPr lang="it-IT" sz="2800" dirty="0"/>
              <a:t>c</a:t>
            </a:r>
            <a:r>
              <a:rPr lang="it-IT" sz="2800" baseline="-16000" dirty="0"/>
              <a:t>3</a:t>
            </a:r>
            <a:r>
              <a:rPr lang="it-IT" sz="2400" dirty="0"/>
              <a:t> = (C, {Army})</a:t>
            </a:r>
            <a:endParaRPr lang="it-IT" sz="2800" dirty="0"/>
          </a:p>
          <a:p>
            <a:pPr lvl="1"/>
            <a:r>
              <a:rPr lang="it-IT" sz="2800" dirty="0"/>
              <a:t>c</a:t>
            </a:r>
            <a:r>
              <a:rPr lang="it-IT" sz="2800" baseline="-16000" dirty="0"/>
              <a:t>1 </a:t>
            </a:r>
            <a:r>
              <a:rPr lang="it-IT" sz="2800" u="sng" dirty="0"/>
              <a:t>&gt;</a:t>
            </a:r>
            <a:r>
              <a:rPr lang="it-IT" sz="2800" dirty="0"/>
              <a:t> c</a:t>
            </a:r>
            <a:r>
              <a:rPr lang="it-IT" sz="2800" baseline="-16000" dirty="0"/>
              <a:t>2</a:t>
            </a:r>
          </a:p>
          <a:p>
            <a:pPr lvl="1"/>
            <a:r>
              <a:rPr lang="it-IT" sz="2800" dirty="0"/>
              <a:t>c</a:t>
            </a:r>
            <a:r>
              <a:rPr lang="it-IT" sz="2800" baseline="-16000" dirty="0"/>
              <a:t>1 </a:t>
            </a:r>
            <a:r>
              <a:rPr lang="it-IT" sz="2800" dirty="0"/>
              <a:t>&gt; c</a:t>
            </a:r>
            <a:r>
              <a:rPr lang="it-IT" sz="2800" baseline="-16000" dirty="0"/>
              <a:t>3 </a:t>
            </a:r>
            <a:r>
              <a:rPr lang="it-IT" sz="2800" dirty="0"/>
              <a:t>(TS &gt; C and {Army} </a:t>
            </a:r>
            <a:r>
              <a:rPr lang="it-IT" sz="2800" dirty="0">
                <a:latin typeface="Symbol" panose="05050102010706020507" pitchFamily="18" charset="2"/>
              </a:rPr>
              <a:t>Ì</a:t>
            </a:r>
            <a:r>
              <a:rPr lang="it-IT" sz="2800" dirty="0"/>
              <a:t>{Nuclear, Army})</a:t>
            </a:r>
          </a:p>
          <a:p>
            <a:pPr lvl="1"/>
            <a:r>
              <a:rPr lang="it-IT" sz="2800" dirty="0"/>
              <a:t>c</a:t>
            </a:r>
            <a:r>
              <a:rPr lang="it-IT" sz="2800" baseline="-16000" dirty="0"/>
              <a:t>2 </a:t>
            </a:r>
            <a:r>
              <a:rPr lang="it-IT" sz="2800" dirty="0"/>
              <a:t>&lt; &gt; c</a:t>
            </a:r>
            <a:r>
              <a:rPr lang="it-IT" sz="2800" baseline="-16000" dirty="0"/>
              <a:t>3 </a:t>
            </a:r>
          </a:p>
          <a:p>
            <a:endParaRPr lang="en-US" sz="3200" dirty="0"/>
          </a:p>
        </p:txBody>
      </p:sp>
    </p:spTree>
    <p:extLst>
      <p:ext uri="{BB962C8B-B14F-4D97-AF65-F5344CB8AC3E}">
        <p14:creationId xmlns:p14="http://schemas.microsoft.com/office/powerpoint/2010/main" val="26883137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BLP Model - Axioms</a:t>
            </a:r>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24</a:t>
            </a:fld>
            <a:endParaRPr lang="en-GB"/>
          </a:p>
        </p:txBody>
      </p:sp>
      <p:sp>
        <p:nvSpPr>
          <p:cNvPr id="4" name="Content Placeholder 3"/>
          <p:cNvSpPr>
            <a:spLocks noGrp="1"/>
          </p:cNvSpPr>
          <p:nvPr>
            <p:ph sz="quarter" idx="1"/>
          </p:nvPr>
        </p:nvSpPr>
        <p:spPr/>
        <p:txBody>
          <a:bodyPr/>
          <a:lstStyle/>
          <a:p>
            <a:r>
              <a:rPr lang="en-US" sz="2800" dirty="0"/>
              <a:t>The state of the system is described by the pair (</a:t>
            </a:r>
            <a:r>
              <a:rPr lang="en-US" sz="2800" dirty="0">
                <a:latin typeface="Lucida Handwriting" panose="03010101010101010101" pitchFamily="66" charset="0"/>
              </a:rPr>
              <a:t>A</a:t>
            </a:r>
            <a:r>
              <a:rPr lang="en-US" sz="2800" dirty="0">
                <a:latin typeface="Minion Web" pitchFamily="18" charset="0"/>
              </a:rPr>
              <a:t>, </a:t>
            </a:r>
            <a:r>
              <a:rPr lang="en-US" sz="2800" dirty="0">
                <a:latin typeface="Lucida Handwriting" panose="03010101010101010101" pitchFamily="66" charset="0"/>
              </a:rPr>
              <a:t>L</a:t>
            </a:r>
            <a:r>
              <a:rPr lang="en-US" sz="2800" dirty="0"/>
              <a:t>), where:</a:t>
            </a:r>
          </a:p>
          <a:p>
            <a:pPr lvl="1"/>
            <a:r>
              <a:rPr lang="en-US" sz="2400" dirty="0">
                <a:latin typeface="Lucida Handwriting" panose="03010101010101010101" pitchFamily="66" charset="0"/>
              </a:rPr>
              <a:t>A</a:t>
            </a:r>
            <a:r>
              <a:rPr lang="en-US" sz="2400" dirty="0"/>
              <a:t> is the </a:t>
            </a:r>
            <a:r>
              <a:rPr lang="en-US" sz="2400" i="1" dirty="0">
                <a:solidFill>
                  <a:srgbClr val="D2533C"/>
                </a:solidFill>
              </a:rPr>
              <a:t>set of current accesses</a:t>
            </a:r>
            <a:r>
              <a:rPr lang="en-US" sz="2400" dirty="0"/>
              <a:t>: triples of the form (</a:t>
            </a:r>
            <a:r>
              <a:rPr lang="en-US" sz="2400" i="1" dirty="0" err="1"/>
              <a:t>s,o,m</a:t>
            </a:r>
            <a:r>
              <a:rPr lang="en-US" sz="2400" dirty="0"/>
              <a:t>) denoting that subject </a:t>
            </a:r>
            <a:r>
              <a:rPr lang="en-US" sz="2400" i="1" dirty="0"/>
              <a:t>s</a:t>
            </a:r>
            <a:r>
              <a:rPr lang="en-US" sz="2400" dirty="0"/>
              <a:t> is exercising access </a:t>
            </a:r>
            <a:r>
              <a:rPr lang="en-US" sz="2400" i="1" dirty="0"/>
              <a:t>m</a:t>
            </a:r>
            <a:r>
              <a:rPr lang="en-US" sz="2400" dirty="0"/>
              <a:t> on object </a:t>
            </a:r>
            <a:r>
              <a:rPr lang="en-US" sz="2400" i="1" dirty="0"/>
              <a:t>o</a:t>
            </a:r>
            <a:r>
              <a:rPr lang="en-US" sz="2400" dirty="0"/>
              <a:t> - example  (Bob, o</a:t>
            </a:r>
            <a:r>
              <a:rPr lang="en-US" sz="2400" baseline="-25000" dirty="0"/>
              <a:t>1</a:t>
            </a:r>
            <a:r>
              <a:rPr lang="en-US" sz="2400" dirty="0"/>
              <a:t>, read)</a:t>
            </a:r>
          </a:p>
          <a:p>
            <a:pPr lvl="1"/>
            <a:r>
              <a:rPr lang="en-US" sz="2400" dirty="0">
                <a:latin typeface="Lucida Handwriting" panose="03010101010101010101" pitchFamily="66" charset="0"/>
              </a:rPr>
              <a:t>L</a:t>
            </a:r>
            <a:r>
              <a:rPr lang="en-US" sz="2400" dirty="0"/>
              <a:t> is the </a:t>
            </a:r>
            <a:r>
              <a:rPr lang="en-US" sz="2400" i="1" dirty="0">
                <a:solidFill>
                  <a:srgbClr val="D2533C"/>
                </a:solidFill>
              </a:rPr>
              <a:t>level function</a:t>
            </a:r>
            <a:r>
              <a:rPr lang="en-US" sz="2400" dirty="0"/>
              <a:t>: it associates each element in the system with its access class</a:t>
            </a:r>
          </a:p>
          <a:p>
            <a:pPr lvl="1">
              <a:buNone/>
            </a:pPr>
            <a:r>
              <a:rPr lang="en-US" sz="2400" dirty="0"/>
              <a:t>	Let </a:t>
            </a:r>
            <a:r>
              <a:rPr lang="en-US" sz="2400" i="1" dirty="0"/>
              <a:t>O</a:t>
            </a:r>
            <a:r>
              <a:rPr lang="en-US" sz="2400" dirty="0"/>
              <a:t> be the set of objects, </a:t>
            </a:r>
            <a:r>
              <a:rPr lang="en-US" sz="2400" i="1" dirty="0"/>
              <a:t>S</a:t>
            </a:r>
            <a:r>
              <a:rPr lang="en-US" sz="2400" dirty="0"/>
              <a:t> the set of subjects, and </a:t>
            </a:r>
            <a:r>
              <a:rPr lang="en-US" sz="2400" i="1" dirty="0"/>
              <a:t>C</a:t>
            </a:r>
            <a:r>
              <a:rPr lang="en-US" sz="2400" dirty="0"/>
              <a:t> the set of access classes</a:t>
            </a:r>
          </a:p>
          <a:p>
            <a:pPr lvl="1">
              <a:buNone/>
            </a:pPr>
            <a:r>
              <a:rPr lang="en-US" sz="2400" dirty="0"/>
              <a:t>	 </a:t>
            </a:r>
            <a:r>
              <a:rPr lang="en-US" sz="2400" dirty="0">
                <a:latin typeface="Lucida Handwriting" panose="03010101010101010101" pitchFamily="66" charset="0"/>
              </a:rPr>
              <a:t>L</a:t>
            </a:r>
            <a:r>
              <a:rPr lang="en-US" sz="2400" dirty="0"/>
              <a:t> : </a:t>
            </a:r>
            <a:r>
              <a:rPr lang="en-US" sz="2400" i="1" dirty="0"/>
              <a:t>O </a:t>
            </a:r>
            <a:r>
              <a:rPr lang="it-IT" sz="2400" dirty="0">
                <a:latin typeface="Symbol" panose="05050102010706020507" pitchFamily="18" charset="2"/>
              </a:rPr>
              <a:t>È</a:t>
            </a:r>
            <a:r>
              <a:rPr lang="en-US" sz="2400" i="1" dirty="0"/>
              <a:t> S </a:t>
            </a:r>
            <a:r>
              <a:rPr lang="en-US" sz="2400" i="1" dirty="0">
                <a:latin typeface="Symbol" panose="05050102010706020507" pitchFamily="18" charset="2"/>
              </a:rPr>
              <a:t> </a:t>
            </a:r>
            <a:r>
              <a:rPr lang="it-IT" sz="2400" b="1" dirty="0">
                <a:latin typeface="Symbol" panose="05050102010706020507" pitchFamily="18" charset="2"/>
              </a:rPr>
              <a:t>®</a:t>
            </a:r>
            <a:r>
              <a:rPr lang="en-US" sz="2400" i="1" dirty="0"/>
              <a:t>  C</a:t>
            </a:r>
            <a:endParaRPr lang="en-US" sz="2400" dirty="0"/>
          </a:p>
          <a:p>
            <a:endParaRPr lang="en-US" dirty="0"/>
          </a:p>
        </p:txBody>
      </p:sp>
    </p:spTree>
    <p:extLst>
      <p:ext uri="{BB962C8B-B14F-4D97-AF65-F5344CB8AC3E}">
        <p14:creationId xmlns:p14="http://schemas.microsoft.com/office/powerpoint/2010/main" val="26231688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BLP Model - Axioms</a:t>
            </a:r>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25</a:t>
            </a:fld>
            <a:endParaRPr lang="en-GB"/>
          </a:p>
        </p:txBody>
      </p:sp>
      <p:sp>
        <p:nvSpPr>
          <p:cNvPr id="4" name="Content Placeholder 3"/>
          <p:cNvSpPr>
            <a:spLocks noGrp="1"/>
          </p:cNvSpPr>
          <p:nvPr>
            <p:ph sz="quarter" idx="1"/>
          </p:nvPr>
        </p:nvSpPr>
        <p:spPr/>
        <p:txBody>
          <a:bodyPr>
            <a:normAutofit/>
          </a:bodyPr>
          <a:lstStyle/>
          <a:p>
            <a:r>
              <a:rPr lang="en-US" sz="2800" dirty="0">
                <a:solidFill>
                  <a:srgbClr val="0000CC"/>
                </a:solidFill>
              </a:rPr>
              <a:t>Simple security property (</a:t>
            </a:r>
            <a:r>
              <a:rPr lang="en-US" sz="2800" i="1" dirty="0">
                <a:solidFill>
                  <a:srgbClr val="0000CC"/>
                </a:solidFill>
              </a:rPr>
              <a:t>no-read-up</a:t>
            </a:r>
            <a:r>
              <a:rPr lang="en-US" sz="2800" dirty="0">
                <a:solidFill>
                  <a:srgbClr val="0000CC"/>
                </a:solidFill>
              </a:rPr>
              <a:t>)</a:t>
            </a:r>
          </a:p>
          <a:p>
            <a:pPr>
              <a:buNone/>
            </a:pPr>
            <a:r>
              <a:rPr lang="it-IT" sz="2800" dirty="0"/>
              <a:t>	a given state </a:t>
            </a:r>
            <a:r>
              <a:rPr lang="en-US" sz="2800" dirty="0"/>
              <a:t>(</a:t>
            </a:r>
            <a:r>
              <a:rPr lang="en-US" sz="2800" dirty="0">
                <a:latin typeface="Lucida Handwriting" panose="03010101010101010101" pitchFamily="66" charset="0"/>
              </a:rPr>
              <a:t>A</a:t>
            </a:r>
            <a:r>
              <a:rPr lang="en-US" sz="2800" dirty="0">
                <a:latin typeface="Minion Web" pitchFamily="18" charset="0"/>
              </a:rPr>
              <a:t>, </a:t>
            </a:r>
            <a:r>
              <a:rPr lang="en-US" sz="2800" dirty="0">
                <a:latin typeface="Lucida Handwriting" panose="03010101010101010101" pitchFamily="66" charset="0"/>
              </a:rPr>
              <a:t>L</a:t>
            </a:r>
            <a:r>
              <a:rPr lang="en-US" sz="2800" dirty="0"/>
              <a:t>) satisfies the simple security property if for each element a= (</a:t>
            </a:r>
            <a:r>
              <a:rPr lang="en-US" sz="2800" i="1" dirty="0" err="1"/>
              <a:t>s,o,m</a:t>
            </a:r>
            <a:r>
              <a:rPr lang="en-US" sz="2800" dirty="0"/>
              <a:t>) </a:t>
            </a:r>
            <a:r>
              <a:rPr lang="it-IT" sz="2800" dirty="0">
                <a:latin typeface="Symbol" panose="05050102010706020507" pitchFamily="18" charset="2"/>
              </a:rPr>
              <a:t>Î</a:t>
            </a:r>
            <a:r>
              <a:rPr lang="en-US" sz="2800" dirty="0">
                <a:latin typeface="Lucida Handwriting" panose="03010101010101010101" pitchFamily="66" charset="0"/>
              </a:rPr>
              <a:t>A</a:t>
            </a:r>
            <a:r>
              <a:rPr lang="en-US" sz="2800" dirty="0"/>
              <a:t> one of the following condition holds</a:t>
            </a:r>
          </a:p>
          <a:p>
            <a:pPr>
              <a:buNone/>
            </a:pPr>
            <a:r>
              <a:rPr lang="en-US" sz="2800" dirty="0"/>
              <a:t>	1. </a:t>
            </a:r>
            <a:r>
              <a:rPr lang="en-US" sz="2800" i="1" dirty="0"/>
              <a:t>m</a:t>
            </a:r>
            <a:r>
              <a:rPr lang="en-US" sz="2800" dirty="0"/>
              <a:t> = append</a:t>
            </a:r>
          </a:p>
          <a:p>
            <a:pPr>
              <a:buNone/>
            </a:pPr>
            <a:r>
              <a:rPr lang="en-US" sz="2800" dirty="0"/>
              <a:t>	2. (</a:t>
            </a:r>
            <a:r>
              <a:rPr lang="en-US" sz="2800" i="1" dirty="0"/>
              <a:t>m</a:t>
            </a:r>
            <a:r>
              <a:rPr lang="en-US" sz="2800" dirty="0"/>
              <a:t> = read or </a:t>
            </a:r>
            <a:r>
              <a:rPr lang="en-US" sz="2800" i="1" dirty="0"/>
              <a:t>m</a:t>
            </a:r>
            <a:r>
              <a:rPr lang="en-US" sz="2800" dirty="0"/>
              <a:t> = write) and </a:t>
            </a:r>
            <a:r>
              <a:rPr lang="en-US" sz="2800" dirty="0">
                <a:latin typeface="Lucida Handwriting" panose="03010101010101010101" pitchFamily="66" charset="0"/>
              </a:rPr>
              <a:t>L</a:t>
            </a:r>
            <a:r>
              <a:rPr lang="en-US" sz="2800" dirty="0"/>
              <a:t>(</a:t>
            </a:r>
            <a:r>
              <a:rPr lang="en-US" sz="2800" i="1" dirty="0"/>
              <a:t>s</a:t>
            </a:r>
            <a:r>
              <a:rPr lang="en-US" sz="2800" dirty="0"/>
              <a:t>) </a:t>
            </a:r>
            <a:r>
              <a:rPr lang="en-US" sz="2800" u="sng" dirty="0"/>
              <a:t>&gt;</a:t>
            </a:r>
            <a:r>
              <a:rPr lang="en-US" sz="2800" dirty="0"/>
              <a:t> </a:t>
            </a:r>
            <a:r>
              <a:rPr lang="en-US" sz="2800" dirty="0">
                <a:latin typeface="Lucida Handwriting" panose="03010101010101010101" pitchFamily="66" charset="0"/>
              </a:rPr>
              <a:t>L</a:t>
            </a:r>
            <a:r>
              <a:rPr lang="en-US" sz="2800" dirty="0"/>
              <a:t>(</a:t>
            </a:r>
            <a:r>
              <a:rPr lang="en-US" sz="2800" i="1" dirty="0"/>
              <a:t>o</a:t>
            </a:r>
            <a:r>
              <a:rPr lang="en-US" sz="2800" dirty="0"/>
              <a:t>) </a:t>
            </a:r>
          </a:p>
          <a:p>
            <a:r>
              <a:rPr lang="en-US" sz="2800" dirty="0"/>
              <a:t>Example: a subject with access class </a:t>
            </a:r>
            <a:r>
              <a:rPr lang="en-US" sz="2400" dirty="0"/>
              <a:t>(C, {Army})</a:t>
            </a:r>
            <a:r>
              <a:rPr lang="en-US" sz="2800" dirty="0"/>
              <a:t> is </a:t>
            </a:r>
            <a:r>
              <a:rPr lang="en-US" sz="2800" u="sng" dirty="0"/>
              <a:t>not allowed</a:t>
            </a:r>
            <a:r>
              <a:rPr lang="en-US" sz="2800" dirty="0"/>
              <a:t> to read objects with access classes </a:t>
            </a:r>
            <a:r>
              <a:rPr lang="it-IT" sz="2400" dirty="0"/>
              <a:t>(C, {Navy, Air Force})</a:t>
            </a:r>
            <a:r>
              <a:rPr lang="en-US" sz="2800" dirty="0"/>
              <a:t> or </a:t>
            </a:r>
            <a:r>
              <a:rPr lang="it-IT" sz="2400" dirty="0"/>
              <a:t>(U, {Air Force})</a:t>
            </a:r>
            <a:endParaRPr lang="en-US" sz="2400" dirty="0"/>
          </a:p>
          <a:p>
            <a:endParaRPr lang="en-US" dirty="0"/>
          </a:p>
        </p:txBody>
      </p:sp>
    </p:spTree>
    <p:extLst>
      <p:ext uri="{BB962C8B-B14F-4D97-AF65-F5344CB8AC3E}">
        <p14:creationId xmlns:p14="http://schemas.microsoft.com/office/powerpoint/2010/main" val="5191666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BLP Model - Axioms</a:t>
            </a:r>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26</a:t>
            </a:fld>
            <a:endParaRPr lang="en-GB"/>
          </a:p>
        </p:txBody>
      </p:sp>
      <p:sp>
        <p:nvSpPr>
          <p:cNvPr id="4" name="Content Placeholder 3"/>
          <p:cNvSpPr>
            <a:spLocks noGrp="1"/>
          </p:cNvSpPr>
          <p:nvPr>
            <p:ph sz="quarter" idx="1"/>
          </p:nvPr>
        </p:nvSpPr>
        <p:spPr/>
        <p:txBody>
          <a:bodyPr>
            <a:normAutofit/>
          </a:bodyPr>
          <a:lstStyle/>
          <a:p>
            <a:r>
              <a:rPr lang="en-US" sz="2800" dirty="0"/>
              <a:t>The simple security property prevents subjects from reading data with access classes dominating or incomparable with respect with the subject access class</a:t>
            </a:r>
          </a:p>
          <a:p>
            <a:endParaRPr lang="en-US" sz="1050" dirty="0"/>
          </a:p>
          <a:p>
            <a:r>
              <a:rPr lang="en-US" sz="2800" dirty="0"/>
              <a:t>It therefore ensures that subjects have access only to information for which they have the necessary access class</a:t>
            </a:r>
            <a:endParaRPr lang="it-IT" sz="2800" dirty="0"/>
          </a:p>
          <a:p>
            <a:endParaRPr lang="en-US" dirty="0"/>
          </a:p>
        </p:txBody>
      </p:sp>
    </p:spTree>
    <p:extLst>
      <p:ext uri="{BB962C8B-B14F-4D97-AF65-F5344CB8AC3E}">
        <p14:creationId xmlns:p14="http://schemas.microsoft.com/office/powerpoint/2010/main" val="18715648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BLP Model - Axioms</a:t>
            </a:r>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27</a:t>
            </a:fld>
            <a:endParaRPr lang="en-GB"/>
          </a:p>
        </p:txBody>
      </p:sp>
      <p:sp>
        <p:nvSpPr>
          <p:cNvPr id="4" name="Content Placeholder 3"/>
          <p:cNvSpPr>
            <a:spLocks noGrp="1"/>
          </p:cNvSpPr>
          <p:nvPr>
            <p:ph sz="quarter" idx="1"/>
          </p:nvPr>
        </p:nvSpPr>
        <p:spPr/>
        <p:txBody>
          <a:bodyPr>
            <a:normAutofit/>
          </a:bodyPr>
          <a:lstStyle/>
          <a:p>
            <a:pPr>
              <a:lnSpc>
                <a:spcPct val="90000"/>
              </a:lnSpc>
            </a:pPr>
            <a:r>
              <a:rPr lang="en-US" sz="2800" dirty="0">
                <a:solidFill>
                  <a:srgbClr val="0000CC"/>
                </a:solidFill>
              </a:rPr>
              <a:t>Star (*) property (</a:t>
            </a:r>
            <a:r>
              <a:rPr lang="en-US" sz="2800" i="1" dirty="0">
                <a:solidFill>
                  <a:srgbClr val="0000CC"/>
                </a:solidFill>
              </a:rPr>
              <a:t>no-write-down</a:t>
            </a:r>
            <a:r>
              <a:rPr lang="en-US" sz="2800" dirty="0">
                <a:solidFill>
                  <a:srgbClr val="0000CC"/>
                </a:solidFill>
              </a:rPr>
              <a:t>)</a:t>
            </a:r>
          </a:p>
          <a:p>
            <a:pPr>
              <a:lnSpc>
                <a:spcPct val="90000"/>
              </a:lnSpc>
              <a:buNone/>
            </a:pPr>
            <a:r>
              <a:rPr lang="it-IT" sz="2800" dirty="0"/>
              <a:t>	a given state </a:t>
            </a:r>
            <a:r>
              <a:rPr lang="en-US" sz="2800" dirty="0"/>
              <a:t>(</a:t>
            </a:r>
            <a:r>
              <a:rPr lang="en-US" sz="2800" dirty="0">
                <a:latin typeface="Lucida Handwriting" panose="03010101010101010101" pitchFamily="66" charset="0"/>
              </a:rPr>
              <a:t>A</a:t>
            </a:r>
            <a:r>
              <a:rPr lang="en-US" sz="2800" dirty="0">
                <a:latin typeface="Minion Web" pitchFamily="18" charset="0"/>
              </a:rPr>
              <a:t>, </a:t>
            </a:r>
            <a:r>
              <a:rPr lang="en-US" sz="2800" dirty="0">
                <a:latin typeface="Lucida Handwriting" panose="03010101010101010101" pitchFamily="66" charset="0"/>
              </a:rPr>
              <a:t>L</a:t>
            </a:r>
            <a:r>
              <a:rPr lang="en-US" sz="2800" dirty="0"/>
              <a:t>) satisfies the  *-property if for each element a= (</a:t>
            </a:r>
            <a:r>
              <a:rPr lang="en-US" sz="2800" i="1" dirty="0" err="1"/>
              <a:t>s,o,m</a:t>
            </a:r>
            <a:r>
              <a:rPr lang="en-US" sz="2800" dirty="0"/>
              <a:t>) </a:t>
            </a:r>
            <a:r>
              <a:rPr lang="it-IT" sz="2800" dirty="0">
                <a:latin typeface="Symbol" panose="05050102010706020507" pitchFamily="18" charset="2"/>
              </a:rPr>
              <a:t>Î</a:t>
            </a:r>
            <a:r>
              <a:rPr lang="en-US" sz="2800" dirty="0">
                <a:latin typeface="Lucida Handwriting" panose="03010101010101010101" pitchFamily="66" charset="0"/>
              </a:rPr>
              <a:t>A</a:t>
            </a:r>
            <a:r>
              <a:rPr lang="en-US" sz="2800" dirty="0"/>
              <a:t> one of the following condition holds</a:t>
            </a:r>
          </a:p>
          <a:p>
            <a:pPr>
              <a:lnSpc>
                <a:spcPct val="90000"/>
              </a:lnSpc>
              <a:buNone/>
            </a:pPr>
            <a:r>
              <a:rPr lang="en-US" sz="2800" dirty="0"/>
              <a:t>	1. </a:t>
            </a:r>
            <a:r>
              <a:rPr lang="en-US" sz="2800" i="1" dirty="0"/>
              <a:t>m</a:t>
            </a:r>
            <a:r>
              <a:rPr lang="en-US" sz="2800" dirty="0"/>
              <a:t> = read</a:t>
            </a:r>
          </a:p>
          <a:p>
            <a:pPr>
              <a:lnSpc>
                <a:spcPct val="90000"/>
              </a:lnSpc>
              <a:buNone/>
            </a:pPr>
            <a:r>
              <a:rPr lang="en-US" sz="2800" dirty="0"/>
              <a:t>	2. </a:t>
            </a:r>
            <a:r>
              <a:rPr lang="en-US" sz="2800" i="1" dirty="0"/>
              <a:t>m</a:t>
            </a:r>
            <a:r>
              <a:rPr lang="en-US" sz="2800" dirty="0"/>
              <a:t> = append and </a:t>
            </a:r>
            <a:r>
              <a:rPr lang="en-US" sz="2800" dirty="0">
                <a:latin typeface="Lucida Handwriting" panose="03010101010101010101" pitchFamily="66" charset="0"/>
              </a:rPr>
              <a:t>L</a:t>
            </a:r>
            <a:r>
              <a:rPr lang="en-US" sz="2800" dirty="0"/>
              <a:t>(</a:t>
            </a:r>
            <a:r>
              <a:rPr lang="en-US" sz="2800" i="1" dirty="0"/>
              <a:t>o</a:t>
            </a:r>
            <a:r>
              <a:rPr lang="en-US" sz="2800" dirty="0"/>
              <a:t>) </a:t>
            </a:r>
            <a:r>
              <a:rPr lang="en-US" sz="2800" u="sng" dirty="0"/>
              <a:t>&gt;</a:t>
            </a:r>
            <a:r>
              <a:rPr lang="en-US" sz="2800" dirty="0"/>
              <a:t> </a:t>
            </a:r>
            <a:r>
              <a:rPr lang="en-US" sz="2800" dirty="0">
                <a:latin typeface="Lucida Handwriting" panose="03010101010101010101" pitchFamily="66" charset="0"/>
              </a:rPr>
              <a:t>L</a:t>
            </a:r>
            <a:r>
              <a:rPr lang="en-US" sz="2800" dirty="0"/>
              <a:t>(</a:t>
            </a:r>
            <a:r>
              <a:rPr lang="en-US" sz="2800" i="1" dirty="0"/>
              <a:t>s</a:t>
            </a:r>
            <a:r>
              <a:rPr lang="en-US" sz="2800" dirty="0"/>
              <a:t>)</a:t>
            </a:r>
          </a:p>
          <a:p>
            <a:pPr>
              <a:lnSpc>
                <a:spcPct val="90000"/>
              </a:lnSpc>
              <a:buNone/>
            </a:pPr>
            <a:r>
              <a:rPr lang="en-US" sz="2800" dirty="0"/>
              <a:t>	3. </a:t>
            </a:r>
            <a:r>
              <a:rPr lang="en-US" sz="2800" i="1" dirty="0"/>
              <a:t>m</a:t>
            </a:r>
            <a:r>
              <a:rPr lang="en-US" sz="2800" dirty="0"/>
              <a:t> = write and </a:t>
            </a:r>
            <a:r>
              <a:rPr lang="en-US" sz="2800" dirty="0">
                <a:latin typeface="Lucida Handwriting" panose="03010101010101010101" pitchFamily="66" charset="0"/>
              </a:rPr>
              <a:t>L</a:t>
            </a:r>
            <a:r>
              <a:rPr lang="en-US" sz="2800" dirty="0"/>
              <a:t>(</a:t>
            </a:r>
            <a:r>
              <a:rPr lang="en-US" sz="2800" i="1" dirty="0"/>
              <a:t>o</a:t>
            </a:r>
            <a:r>
              <a:rPr lang="en-US" sz="2800" dirty="0"/>
              <a:t>) = </a:t>
            </a:r>
            <a:r>
              <a:rPr lang="en-US" sz="2800" dirty="0">
                <a:latin typeface="Lucida Handwriting" panose="03010101010101010101" pitchFamily="66" charset="0"/>
              </a:rPr>
              <a:t>L</a:t>
            </a:r>
            <a:r>
              <a:rPr lang="en-US" sz="2800" dirty="0"/>
              <a:t>(</a:t>
            </a:r>
            <a:r>
              <a:rPr lang="en-US" sz="2800" i="1" dirty="0"/>
              <a:t>s</a:t>
            </a:r>
            <a:r>
              <a:rPr lang="en-US" sz="2800" dirty="0"/>
              <a:t>)</a:t>
            </a:r>
          </a:p>
          <a:p>
            <a:pPr>
              <a:lnSpc>
                <a:spcPct val="90000"/>
              </a:lnSpc>
            </a:pPr>
            <a:r>
              <a:rPr lang="en-US" sz="2800" dirty="0"/>
              <a:t>Example: a subject with access class </a:t>
            </a:r>
            <a:r>
              <a:rPr lang="en-US" sz="2400" dirty="0"/>
              <a:t>(C,{</a:t>
            </a:r>
            <a:r>
              <a:rPr lang="en-US" sz="2400" dirty="0" err="1"/>
              <a:t>Army,Nuclear</a:t>
            </a:r>
            <a:r>
              <a:rPr lang="en-US" sz="2400" dirty="0"/>
              <a:t>})</a:t>
            </a:r>
            <a:r>
              <a:rPr lang="en-US" sz="2800" dirty="0"/>
              <a:t> is </a:t>
            </a:r>
            <a:r>
              <a:rPr lang="en-US" sz="2800" u="sng" dirty="0"/>
              <a:t>not allowed</a:t>
            </a:r>
            <a:r>
              <a:rPr lang="en-US" sz="2800" dirty="0"/>
              <a:t> to append data into objects with access class </a:t>
            </a:r>
            <a:r>
              <a:rPr lang="it-IT" sz="2400" dirty="0"/>
              <a:t>(U, {</a:t>
            </a:r>
            <a:r>
              <a:rPr lang="en-US" sz="2400" dirty="0" err="1"/>
              <a:t>Army,Nuclear</a:t>
            </a:r>
            <a:r>
              <a:rPr lang="it-IT" sz="2400" dirty="0"/>
              <a:t>})</a:t>
            </a:r>
            <a:endParaRPr lang="en-US" sz="2400" dirty="0"/>
          </a:p>
          <a:p>
            <a:endParaRPr lang="en-US" dirty="0"/>
          </a:p>
        </p:txBody>
      </p:sp>
    </p:spTree>
    <p:extLst>
      <p:ext uri="{BB962C8B-B14F-4D97-AF65-F5344CB8AC3E}">
        <p14:creationId xmlns:p14="http://schemas.microsoft.com/office/powerpoint/2010/main" val="27468627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BLP Model - Axioms</a:t>
            </a:r>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28</a:t>
            </a:fld>
            <a:endParaRPr lang="en-GB"/>
          </a:p>
        </p:txBody>
      </p:sp>
      <p:sp>
        <p:nvSpPr>
          <p:cNvPr id="4" name="Content Placeholder 3"/>
          <p:cNvSpPr>
            <a:spLocks noGrp="1"/>
          </p:cNvSpPr>
          <p:nvPr>
            <p:ph sz="quarter" idx="1"/>
          </p:nvPr>
        </p:nvSpPr>
        <p:spPr/>
        <p:txBody>
          <a:bodyPr>
            <a:normAutofit/>
          </a:bodyPr>
          <a:lstStyle/>
          <a:p>
            <a:r>
              <a:rPr lang="en-US" sz="2800" dirty="0"/>
              <a:t>The *-property has been defined to prevent information flow into objects with lower-level access classes or incomparable classes</a:t>
            </a:r>
          </a:p>
          <a:p>
            <a:endParaRPr lang="en-US" sz="1050" dirty="0"/>
          </a:p>
          <a:p>
            <a:r>
              <a:rPr lang="en-US" sz="2800" dirty="0"/>
              <a:t>For a system to be secure both properties must be verified by any system state</a:t>
            </a:r>
          </a:p>
          <a:p>
            <a:endParaRPr lang="en-US" dirty="0"/>
          </a:p>
        </p:txBody>
      </p:sp>
    </p:spTree>
    <p:extLst>
      <p:ext uri="{BB962C8B-B14F-4D97-AF65-F5344CB8AC3E}">
        <p14:creationId xmlns:p14="http://schemas.microsoft.com/office/powerpoint/2010/main" val="42184701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of BLP Model</a:t>
            </a:r>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29</a:t>
            </a:fld>
            <a:endParaRPr lang="en-GB"/>
          </a:p>
        </p:txBody>
      </p:sp>
      <p:sp>
        <p:nvSpPr>
          <p:cNvPr id="4" name="Content Placeholder 3"/>
          <p:cNvSpPr>
            <a:spLocks noGrp="1"/>
          </p:cNvSpPr>
          <p:nvPr>
            <p:ph sz="quarter" idx="1"/>
          </p:nvPr>
        </p:nvSpPr>
        <p:spPr/>
        <p:txBody>
          <a:bodyPr>
            <a:noAutofit/>
          </a:bodyPr>
          <a:lstStyle/>
          <a:p>
            <a:r>
              <a:rPr lang="en-US" sz="2400" dirty="0"/>
              <a:t>Typical </a:t>
            </a:r>
            <a:r>
              <a:rPr lang="en-US" sz="2400" b="1" dirty="0"/>
              <a:t>security classes </a:t>
            </a:r>
            <a:r>
              <a:rPr lang="en-US" sz="2400" dirty="0"/>
              <a:t>are top secret (TS), secret (S), confidential (C), and unclassified (U): TS ≥ S ≥ C ≥ U</a:t>
            </a:r>
          </a:p>
          <a:p>
            <a:r>
              <a:rPr lang="en-US" sz="2400" dirty="0"/>
              <a:t>Two restrictions are enforced on data access based on the subject/object classifications:</a:t>
            </a:r>
          </a:p>
          <a:p>
            <a:pPr lvl="1"/>
            <a:r>
              <a:rPr lang="en-US" sz="2400" dirty="0">
                <a:solidFill>
                  <a:srgbClr val="0000CC"/>
                </a:solidFill>
              </a:rPr>
              <a:t>A subject S is not allowed read access to an object O unless class(S) ≥ class(O). This is known as the </a:t>
            </a:r>
            <a:r>
              <a:rPr lang="en-US" sz="2400" b="1" dirty="0">
                <a:solidFill>
                  <a:srgbClr val="0000CC"/>
                </a:solidFill>
              </a:rPr>
              <a:t>simple security property.</a:t>
            </a:r>
            <a:endParaRPr lang="en-US" sz="2400" dirty="0">
              <a:solidFill>
                <a:srgbClr val="0000CC"/>
              </a:solidFill>
            </a:endParaRPr>
          </a:p>
          <a:p>
            <a:pPr lvl="1"/>
            <a:r>
              <a:rPr lang="en-US" sz="2400" dirty="0">
                <a:solidFill>
                  <a:srgbClr val="FF0000"/>
                </a:solidFill>
              </a:rPr>
              <a:t>A subject S is not allowed to write an object O unless class(S) ≤ class(O). This known as the </a:t>
            </a:r>
            <a:r>
              <a:rPr lang="en-US" sz="2400" b="1" dirty="0">
                <a:solidFill>
                  <a:srgbClr val="FF0000"/>
                </a:solidFill>
              </a:rPr>
              <a:t>star property </a:t>
            </a:r>
            <a:r>
              <a:rPr lang="en-US" sz="2400" dirty="0">
                <a:solidFill>
                  <a:srgbClr val="FF0000"/>
                </a:solidFill>
              </a:rPr>
              <a:t>(or * property).</a:t>
            </a:r>
            <a:br>
              <a:rPr lang="en-US" sz="2400" dirty="0">
                <a:solidFill>
                  <a:srgbClr val="FF0000"/>
                </a:solidFill>
              </a:rPr>
            </a:br>
            <a:endParaRPr lang="en-GB" sz="2400" dirty="0">
              <a:solidFill>
                <a:srgbClr val="FF0000"/>
              </a:solidFill>
              <a:cs typeface="Times New Roman" panose="02020603050405020304" pitchFamily="18" charset="0"/>
            </a:endParaRPr>
          </a:p>
        </p:txBody>
      </p:sp>
    </p:spTree>
    <p:extLst>
      <p:ext uri="{BB962C8B-B14F-4D97-AF65-F5344CB8AC3E}">
        <p14:creationId xmlns:p14="http://schemas.microsoft.com/office/powerpoint/2010/main" val="1629009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Basic Concepts</a:t>
            </a:r>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3</a:t>
            </a:fld>
            <a:endParaRPr lang="en-GB"/>
          </a:p>
        </p:txBody>
      </p:sp>
      <p:sp>
        <p:nvSpPr>
          <p:cNvPr id="4" name="Content Placeholder 3"/>
          <p:cNvSpPr>
            <a:spLocks noGrp="1"/>
          </p:cNvSpPr>
          <p:nvPr>
            <p:ph sz="quarter" idx="1"/>
          </p:nvPr>
        </p:nvSpPr>
        <p:spPr/>
        <p:txBody>
          <a:bodyPr/>
          <a:lstStyle/>
          <a:p>
            <a:r>
              <a:rPr lang="en-US" b="1" dirty="0"/>
              <a:t>Authentication</a:t>
            </a:r>
            <a:r>
              <a:rPr lang="en-US" dirty="0"/>
              <a:t>: a mechanism that determines whether a user is who he or she claims to be.</a:t>
            </a:r>
          </a:p>
          <a:p>
            <a:r>
              <a:rPr lang="en-US" b="1" dirty="0"/>
              <a:t>Authorization</a:t>
            </a:r>
            <a:r>
              <a:rPr lang="en-US" dirty="0"/>
              <a:t>: the granting of a right or privilege, which enables a subject to legitimately have access to a system or a system’s objects.</a:t>
            </a:r>
          </a:p>
          <a:p>
            <a:r>
              <a:rPr lang="en-US" b="1" dirty="0"/>
              <a:t>Access Control</a:t>
            </a:r>
            <a:r>
              <a:rPr lang="en-US" dirty="0"/>
              <a:t>: a security mechanism (of a DBMS) for restricting access to a system’s objects (the database) as a whole.</a:t>
            </a:r>
          </a:p>
          <a:p>
            <a:endParaRPr lang="en-US" dirty="0"/>
          </a:p>
        </p:txBody>
      </p:sp>
    </p:spTree>
    <p:extLst>
      <p:ext uri="{BB962C8B-B14F-4D97-AF65-F5344CB8AC3E}">
        <p14:creationId xmlns:p14="http://schemas.microsoft.com/office/powerpoint/2010/main" val="14846790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Multilevel relation</a:t>
            </a:r>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30</a:t>
            </a:fld>
            <a:endParaRPr lang="en-GB"/>
          </a:p>
        </p:txBody>
      </p:sp>
      <p:sp>
        <p:nvSpPr>
          <p:cNvPr id="4" name="Content Placeholder 3"/>
          <p:cNvSpPr>
            <a:spLocks noGrp="1"/>
          </p:cNvSpPr>
          <p:nvPr>
            <p:ph sz="quarter" idx="1"/>
          </p:nvPr>
        </p:nvSpPr>
        <p:spPr/>
        <p:txBody>
          <a:bodyPr/>
          <a:lstStyle/>
          <a:p>
            <a:endParaRPr lang="en-US" dirty="0"/>
          </a:p>
        </p:txBody>
      </p:sp>
      <p:pic>
        <p:nvPicPr>
          <p:cNvPr id="6" name="Picture 5"/>
          <p:cNvPicPr>
            <a:picLocks noChangeAspect="1"/>
          </p:cNvPicPr>
          <p:nvPr/>
        </p:nvPicPr>
        <p:blipFill>
          <a:blip r:embed="rId3"/>
          <a:stretch>
            <a:fillRect/>
          </a:stretch>
        </p:blipFill>
        <p:spPr>
          <a:xfrm>
            <a:off x="581025" y="1573113"/>
            <a:ext cx="7981950" cy="4448175"/>
          </a:xfrm>
          <a:prstGeom prst="rect">
            <a:avLst/>
          </a:prstGeom>
        </p:spPr>
      </p:pic>
    </p:spTree>
    <p:extLst>
      <p:ext uri="{BB962C8B-B14F-4D97-AF65-F5344CB8AC3E}">
        <p14:creationId xmlns:p14="http://schemas.microsoft.com/office/powerpoint/2010/main" val="29625197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Multilevel relation</a:t>
            </a:r>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31</a:t>
            </a:fld>
            <a:endParaRPr lang="en-GB"/>
          </a:p>
        </p:txBody>
      </p:sp>
      <p:sp>
        <p:nvSpPr>
          <p:cNvPr id="4" name="Content Placeholder 3"/>
          <p:cNvSpPr>
            <a:spLocks noGrp="1"/>
          </p:cNvSpPr>
          <p:nvPr>
            <p:ph sz="quarter" idx="1"/>
          </p:nvPr>
        </p:nvSpPr>
        <p:spPr/>
        <p:txBody>
          <a:bodyPr/>
          <a:lstStyle/>
          <a:p>
            <a:endParaRPr lang="en-US" dirty="0"/>
          </a:p>
        </p:txBody>
      </p:sp>
      <p:pic>
        <p:nvPicPr>
          <p:cNvPr id="5" name="Picture 4"/>
          <p:cNvPicPr>
            <a:picLocks noChangeAspect="1"/>
          </p:cNvPicPr>
          <p:nvPr/>
        </p:nvPicPr>
        <p:blipFill>
          <a:blip r:embed="rId3"/>
          <a:stretch>
            <a:fillRect/>
          </a:stretch>
        </p:blipFill>
        <p:spPr>
          <a:xfrm>
            <a:off x="542925" y="1133475"/>
            <a:ext cx="8058150" cy="4591050"/>
          </a:xfrm>
          <a:prstGeom prst="rect">
            <a:avLst/>
          </a:prstGeom>
        </p:spPr>
      </p:pic>
    </p:spTree>
    <p:extLst>
      <p:ext uri="{BB962C8B-B14F-4D97-AF65-F5344CB8AC3E}">
        <p14:creationId xmlns:p14="http://schemas.microsoft.com/office/powerpoint/2010/main" val="15806369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Multilevel relation</a:t>
            </a:r>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32</a:t>
            </a:fld>
            <a:endParaRPr lang="en-GB"/>
          </a:p>
        </p:txBody>
      </p:sp>
      <p:sp>
        <p:nvSpPr>
          <p:cNvPr id="4" name="Content Placeholder 3"/>
          <p:cNvSpPr>
            <a:spLocks noGrp="1"/>
          </p:cNvSpPr>
          <p:nvPr>
            <p:ph sz="quarter" idx="1"/>
          </p:nvPr>
        </p:nvSpPr>
        <p:spPr/>
        <p:txBody>
          <a:bodyPr/>
          <a:lstStyle/>
          <a:p>
            <a:endParaRPr lang="en-US" dirty="0"/>
          </a:p>
        </p:txBody>
      </p:sp>
      <p:pic>
        <p:nvPicPr>
          <p:cNvPr id="6" name="Picture 5"/>
          <p:cNvPicPr>
            <a:picLocks noChangeAspect="1"/>
          </p:cNvPicPr>
          <p:nvPr/>
        </p:nvPicPr>
        <p:blipFill>
          <a:blip r:embed="rId3"/>
          <a:stretch>
            <a:fillRect/>
          </a:stretch>
        </p:blipFill>
        <p:spPr>
          <a:xfrm>
            <a:off x="700087" y="1607021"/>
            <a:ext cx="7743825" cy="4486275"/>
          </a:xfrm>
          <a:prstGeom prst="rect">
            <a:avLst/>
          </a:prstGeom>
        </p:spPr>
      </p:pic>
    </p:spTree>
    <p:extLst>
      <p:ext uri="{BB962C8B-B14F-4D97-AF65-F5344CB8AC3E}">
        <p14:creationId xmlns:p14="http://schemas.microsoft.com/office/powerpoint/2010/main" val="34177012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Multilevel relation</a:t>
            </a:r>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33</a:t>
            </a:fld>
            <a:endParaRPr lang="en-GB"/>
          </a:p>
        </p:txBody>
      </p:sp>
      <p:sp>
        <p:nvSpPr>
          <p:cNvPr id="4" name="Content Placeholder 3"/>
          <p:cNvSpPr>
            <a:spLocks noGrp="1"/>
          </p:cNvSpPr>
          <p:nvPr>
            <p:ph sz="quarter" idx="1"/>
          </p:nvPr>
        </p:nvSpPr>
        <p:spPr/>
        <p:txBody>
          <a:bodyPr/>
          <a:lstStyle/>
          <a:p>
            <a:endParaRPr lang="en-US"/>
          </a:p>
        </p:txBody>
      </p:sp>
      <p:pic>
        <p:nvPicPr>
          <p:cNvPr id="5" name="Picture 4"/>
          <p:cNvPicPr>
            <a:picLocks noChangeAspect="1"/>
          </p:cNvPicPr>
          <p:nvPr/>
        </p:nvPicPr>
        <p:blipFill>
          <a:blip r:embed="rId2"/>
          <a:stretch>
            <a:fillRect/>
          </a:stretch>
        </p:blipFill>
        <p:spPr>
          <a:xfrm>
            <a:off x="395536" y="1419175"/>
            <a:ext cx="8582025" cy="5610225"/>
          </a:xfrm>
          <a:prstGeom prst="rect">
            <a:avLst/>
          </a:prstGeom>
        </p:spPr>
      </p:pic>
    </p:spTree>
    <p:extLst>
      <p:ext uri="{BB962C8B-B14F-4D97-AF65-F5344CB8AC3E}">
        <p14:creationId xmlns:p14="http://schemas.microsoft.com/office/powerpoint/2010/main" val="39625066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Multilevel relation</a:t>
            </a:r>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34</a:t>
            </a:fld>
            <a:endParaRPr lang="en-GB"/>
          </a:p>
        </p:txBody>
      </p:sp>
      <p:sp>
        <p:nvSpPr>
          <p:cNvPr id="4" name="Content Placeholder 3"/>
          <p:cNvSpPr>
            <a:spLocks noGrp="1"/>
          </p:cNvSpPr>
          <p:nvPr>
            <p:ph sz="quarter" idx="1"/>
          </p:nvPr>
        </p:nvSpPr>
        <p:spPr/>
        <p:txBody>
          <a:bodyPr/>
          <a:lstStyle/>
          <a:p>
            <a:endParaRPr lang="en-US"/>
          </a:p>
        </p:txBody>
      </p:sp>
      <p:pic>
        <p:nvPicPr>
          <p:cNvPr id="6" name="Picture 5"/>
          <p:cNvPicPr>
            <a:picLocks noChangeAspect="1"/>
          </p:cNvPicPr>
          <p:nvPr/>
        </p:nvPicPr>
        <p:blipFill>
          <a:blip r:embed="rId3"/>
          <a:stretch>
            <a:fillRect/>
          </a:stretch>
        </p:blipFill>
        <p:spPr>
          <a:xfrm>
            <a:off x="1009650" y="2505075"/>
            <a:ext cx="7124700" cy="1847850"/>
          </a:xfrm>
          <a:prstGeom prst="rect">
            <a:avLst/>
          </a:prstGeom>
        </p:spPr>
      </p:pic>
    </p:spTree>
    <p:extLst>
      <p:ext uri="{BB962C8B-B14F-4D97-AF65-F5344CB8AC3E}">
        <p14:creationId xmlns:p14="http://schemas.microsoft.com/office/powerpoint/2010/main" val="23040042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Pros and Cons of MAC</a:t>
            </a:r>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35</a:t>
            </a:fld>
            <a:endParaRPr lang="en-GB"/>
          </a:p>
        </p:txBody>
      </p:sp>
      <p:sp>
        <p:nvSpPr>
          <p:cNvPr id="4" name="Content Placeholder 3"/>
          <p:cNvSpPr>
            <a:spLocks noGrp="1"/>
          </p:cNvSpPr>
          <p:nvPr>
            <p:ph sz="quarter" idx="1"/>
          </p:nvPr>
        </p:nvSpPr>
        <p:spPr/>
        <p:txBody>
          <a:bodyPr/>
          <a:lstStyle/>
          <a:p>
            <a:r>
              <a:rPr lang="en-US" altLang="en-US" dirty="0"/>
              <a:t>Pros:</a:t>
            </a:r>
          </a:p>
          <a:p>
            <a:pPr lvl="1"/>
            <a:r>
              <a:rPr lang="en-US" altLang="en-US" dirty="0"/>
              <a:t>Provide a high degree of protection – in a way of preventing any illegal flow of information.</a:t>
            </a:r>
          </a:p>
          <a:p>
            <a:pPr lvl="1"/>
            <a:r>
              <a:rPr lang="en-US" altLang="en-US" dirty="0"/>
              <a:t>Suitable for military types of applications.</a:t>
            </a:r>
          </a:p>
          <a:p>
            <a:r>
              <a:rPr lang="en-US" altLang="en-US" dirty="0"/>
              <a:t>Cons:</a:t>
            </a:r>
          </a:p>
          <a:p>
            <a:pPr lvl="1"/>
            <a:r>
              <a:rPr lang="en-US" altLang="en-US" dirty="0"/>
              <a:t>Not easy to apply: require a strict classification of subjects and objects into security levels.</a:t>
            </a:r>
          </a:p>
          <a:p>
            <a:pPr lvl="1"/>
            <a:r>
              <a:rPr lang="en-US" altLang="en-US" dirty="0"/>
              <a:t>Applicable for very few environments.</a:t>
            </a:r>
          </a:p>
          <a:p>
            <a:pPr lvl="1"/>
            <a:endParaRPr lang="en-US" altLang="en-US" dirty="0"/>
          </a:p>
          <a:p>
            <a:endParaRPr lang="en-US" dirty="0"/>
          </a:p>
        </p:txBody>
      </p:sp>
    </p:spTree>
    <p:extLst>
      <p:ext uri="{BB962C8B-B14F-4D97-AF65-F5344CB8AC3E}">
        <p14:creationId xmlns:p14="http://schemas.microsoft.com/office/powerpoint/2010/main" val="7370222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t>Role-Based Access Control – RBAC</a:t>
            </a:r>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36</a:t>
            </a:fld>
            <a:endParaRPr lang="en-GB"/>
          </a:p>
        </p:txBody>
      </p:sp>
      <p:sp>
        <p:nvSpPr>
          <p:cNvPr id="4" name="Content Placeholder 3"/>
          <p:cNvSpPr>
            <a:spLocks noGrp="1"/>
          </p:cNvSpPr>
          <p:nvPr>
            <p:ph sz="quarter" idx="1"/>
          </p:nvPr>
        </p:nvSpPr>
        <p:spPr/>
        <p:txBody>
          <a:bodyPr>
            <a:normAutofit fontScale="92500" lnSpcReduction="10000"/>
          </a:bodyPr>
          <a:lstStyle/>
          <a:p>
            <a:r>
              <a:rPr lang="en-US" dirty="0"/>
              <a:t>RBAC emerged rapidly in the 1990s as a proven technology for managing and enforcing security in large-scale enterprise systems.</a:t>
            </a:r>
          </a:p>
          <a:p>
            <a:r>
              <a:rPr lang="en-US" dirty="0"/>
              <a:t>Its basic notion is that permissions are associated with roles, and users are assigned to appropriate roles.</a:t>
            </a:r>
          </a:p>
          <a:p>
            <a:r>
              <a:rPr lang="en-US" dirty="0"/>
              <a:t>Roles can be created using the CREATE ROLE and DESTROY ROLE commands. Similarly to DAC, the GRANT and REVOKE commands can then be used to assign and revoke privileges from roles.</a:t>
            </a:r>
          </a:p>
          <a:p>
            <a:endParaRPr lang="en-US" dirty="0"/>
          </a:p>
        </p:txBody>
      </p:sp>
    </p:spTree>
    <p:extLst>
      <p:ext uri="{BB962C8B-B14F-4D97-AF65-F5344CB8AC3E}">
        <p14:creationId xmlns:p14="http://schemas.microsoft.com/office/powerpoint/2010/main" val="3010555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Role-Based Access Control – RBAC</a:t>
            </a:r>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37</a:t>
            </a:fld>
            <a:endParaRPr lang="en-GB"/>
          </a:p>
        </p:txBody>
      </p:sp>
      <p:sp>
        <p:nvSpPr>
          <p:cNvPr id="4" name="Content Placeholder 3"/>
          <p:cNvSpPr>
            <a:spLocks noGrp="1"/>
          </p:cNvSpPr>
          <p:nvPr>
            <p:ph sz="quarter" idx="1"/>
          </p:nvPr>
        </p:nvSpPr>
        <p:spPr/>
        <p:txBody>
          <a:bodyPr/>
          <a:lstStyle/>
          <a:p>
            <a:endParaRPr lang="en-US"/>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1981200"/>
            <a:ext cx="7561262"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517784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Role-Based Access Control – RBAC</a:t>
            </a:r>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38</a:t>
            </a:fld>
            <a:endParaRPr lang="en-GB"/>
          </a:p>
        </p:txBody>
      </p:sp>
      <p:sp>
        <p:nvSpPr>
          <p:cNvPr id="4" name="Content Placeholder 3"/>
          <p:cNvSpPr>
            <a:spLocks noGrp="1"/>
          </p:cNvSpPr>
          <p:nvPr>
            <p:ph sz="quarter" idx="1"/>
          </p:nvPr>
        </p:nvSpPr>
        <p:spPr/>
        <p:txBody>
          <a:bodyPr/>
          <a:lstStyle/>
          <a:p>
            <a:endParaRPr lang="en-US"/>
          </a:p>
        </p:txBody>
      </p:sp>
      <p:pic>
        <p:nvPicPr>
          <p:cNvPr id="5" name="Picture 4" descr="RBAC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043608" y="2132856"/>
            <a:ext cx="7015162" cy="3797300"/>
          </a:xfrm>
          <a:prstGeom prst="rect">
            <a:avLst/>
          </a:prstGeom>
          <a:noFill/>
        </p:spPr>
      </p:pic>
    </p:spTree>
    <p:extLst>
      <p:ext uri="{BB962C8B-B14F-4D97-AF65-F5344CB8AC3E}">
        <p14:creationId xmlns:p14="http://schemas.microsoft.com/office/powerpoint/2010/main" val="29724247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Role-Based Access Control – RBAC</a:t>
            </a:r>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39</a:t>
            </a:fld>
            <a:endParaRPr lang="en-GB"/>
          </a:p>
        </p:txBody>
      </p:sp>
      <p:sp>
        <p:nvSpPr>
          <p:cNvPr id="4" name="Content Placeholder 3"/>
          <p:cNvSpPr>
            <a:spLocks noGrp="1"/>
          </p:cNvSpPr>
          <p:nvPr>
            <p:ph sz="quarter" idx="1"/>
          </p:nvPr>
        </p:nvSpPr>
        <p:spPr/>
        <p:txBody>
          <a:bodyPr/>
          <a:lstStyle/>
          <a:p>
            <a:r>
              <a:rPr lang="en-US" dirty="0"/>
              <a:t>Non-role-based systems</a:t>
            </a:r>
          </a:p>
          <a:p>
            <a:endParaRPr lang="en-US" dirty="0"/>
          </a:p>
          <a:p>
            <a:endParaRPr lang="en-US" dirty="0"/>
          </a:p>
          <a:p>
            <a:pPr marL="0" indent="0">
              <a:buNone/>
            </a:pPr>
            <a:endParaRPr lang="en-US" dirty="0"/>
          </a:p>
          <a:p>
            <a:r>
              <a:rPr lang="en-US" dirty="0"/>
              <a:t>Role-Based Access Control Systems (RBAC) </a:t>
            </a:r>
          </a:p>
        </p:txBody>
      </p:sp>
      <p:sp>
        <p:nvSpPr>
          <p:cNvPr id="6" name="Text Box 5"/>
          <p:cNvSpPr txBox="1">
            <a:spLocks noChangeArrowheads="1"/>
          </p:cNvSpPr>
          <p:nvPr/>
        </p:nvSpPr>
        <p:spPr bwMode="auto">
          <a:xfrm>
            <a:off x="2699048" y="2132856"/>
            <a:ext cx="762000" cy="39395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2"/>
              </a:buClr>
              <a:buSzPct val="100000"/>
              <a:buFont typeface="Times" panose="02020603050405020304" pitchFamily="18" charset="0"/>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40000"/>
              </a:lnSpc>
              <a:spcBef>
                <a:spcPct val="50000"/>
              </a:spcBef>
              <a:buFont typeface="Times" panose="02020603050405020304" pitchFamily="18" charset="0"/>
              <a:buNone/>
            </a:pPr>
            <a:r>
              <a:rPr lang="en-US" altLang="zh-CN" sz="1400">
                <a:ea typeface="宋体" panose="02010600030101010101" pitchFamily="2" charset="-122"/>
              </a:rPr>
              <a:t>Alice</a:t>
            </a:r>
          </a:p>
        </p:txBody>
      </p:sp>
      <p:sp>
        <p:nvSpPr>
          <p:cNvPr id="7" name="Text Box 6"/>
          <p:cNvSpPr txBox="1">
            <a:spLocks noChangeArrowheads="1"/>
          </p:cNvSpPr>
          <p:nvPr/>
        </p:nvSpPr>
        <p:spPr bwMode="auto">
          <a:xfrm>
            <a:off x="3842048" y="2132856"/>
            <a:ext cx="762000" cy="39395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2"/>
              </a:buClr>
              <a:buSzPct val="100000"/>
              <a:buFont typeface="Times" panose="02020603050405020304" pitchFamily="18" charset="0"/>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40000"/>
              </a:lnSpc>
              <a:spcBef>
                <a:spcPct val="50000"/>
              </a:spcBef>
              <a:buFont typeface="Times" panose="02020603050405020304" pitchFamily="18" charset="0"/>
              <a:buNone/>
            </a:pPr>
            <a:r>
              <a:rPr lang="en-US" altLang="zh-CN" sz="1400" dirty="0">
                <a:ea typeface="宋体" panose="02010600030101010101" pitchFamily="2" charset="-122"/>
              </a:rPr>
              <a:t>Bob</a:t>
            </a:r>
          </a:p>
        </p:txBody>
      </p:sp>
      <p:sp>
        <p:nvSpPr>
          <p:cNvPr id="8" name="Text Box 7"/>
          <p:cNvSpPr txBox="1">
            <a:spLocks noChangeArrowheads="1"/>
          </p:cNvSpPr>
          <p:nvPr/>
        </p:nvSpPr>
        <p:spPr bwMode="auto">
          <a:xfrm>
            <a:off x="4908848" y="2132856"/>
            <a:ext cx="762000" cy="39395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2"/>
              </a:buClr>
              <a:buSzPct val="100000"/>
              <a:buFont typeface="Times" panose="02020603050405020304" pitchFamily="18" charset="0"/>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40000"/>
              </a:lnSpc>
              <a:spcBef>
                <a:spcPct val="50000"/>
              </a:spcBef>
              <a:buFont typeface="Times" panose="02020603050405020304" pitchFamily="18" charset="0"/>
              <a:buNone/>
            </a:pPr>
            <a:r>
              <a:rPr lang="en-US" altLang="zh-CN" sz="1400">
                <a:ea typeface="宋体" panose="02010600030101010101" pitchFamily="2" charset="-122"/>
              </a:rPr>
              <a:t>Carl</a:t>
            </a:r>
          </a:p>
        </p:txBody>
      </p:sp>
      <p:sp>
        <p:nvSpPr>
          <p:cNvPr id="9" name="Text Box 8"/>
          <p:cNvSpPr txBox="1">
            <a:spLocks noChangeArrowheads="1"/>
          </p:cNvSpPr>
          <p:nvPr/>
        </p:nvSpPr>
        <p:spPr bwMode="auto">
          <a:xfrm>
            <a:off x="5975648" y="2132856"/>
            <a:ext cx="838200" cy="39395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2"/>
              </a:buClr>
              <a:buSzPct val="100000"/>
              <a:buFont typeface="Times" panose="02020603050405020304" pitchFamily="18" charset="0"/>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40000"/>
              </a:lnSpc>
              <a:spcBef>
                <a:spcPct val="50000"/>
              </a:spcBef>
              <a:buFont typeface="Times" panose="02020603050405020304" pitchFamily="18" charset="0"/>
              <a:buNone/>
            </a:pPr>
            <a:r>
              <a:rPr lang="en-US" altLang="zh-CN" sz="1400">
                <a:ea typeface="宋体" panose="02010600030101010101" pitchFamily="2" charset="-122"/>
              </a:rPr>
              <a:t>Dave</a:t>
            </a:r>
          </a:p>
        </p:txBody>
      </p:sp>
      <p:sp>
        <p:nvSpPr>
          <p:cNvPr id="10" name="Text Box 9"/>
          <p:cNvSpPr txBox="1">
            <a:spLocks noChangeArrowheads="1"/>
          </p:cNvSpPr>
          <p:nvPr/>
        </p:nvSpPr>
        <p:spPr bwMode="auto">
          <a:xfrm>
            <a:off x="6966248" y="2132856"/>
            <a:ext cx="838200" cy="39395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2"/>
              </a:buClr>
              <a:buSzPct val="100000"/>
              <a:buFont typeface="Times" panose="02020603050405020304" pitchFamily="18" charset="0"/>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40000"/>
              </a:lnSpc>
              <a:spcBef>
                <a:spcPct val="50000"/>
              </a:spcBef>
              <a:buFont typeface="Times" panose="02020603050405020304" pitchFamily="18" charset="0"/>
              <a:buNone/>
            </a:pPr>
            <a:r>
              <a:rPr lang="en-US" altLang="zh-CN" sz="1400">
                <a:ea typeface="宋体" panose="02010600030101010101" pitchFamily="2" charset="-122"/>
              </a:rPr>
              <a:t>Eva</a:t>
            </a:r>
          </a:p>
        </p:txBody>
      </p:sp>
      <p:sp>
        <p:nvSpPr>
          <p:cNvPr id="11" name="Text Box 10"/>
          <p:cNvSpPr txBox="1">
            <a:spLocks noChangeArrowheads="1"/>
          </p:cNvSpPr>
          <p:nvPr/>
        </p:nvSpPr>
        <p:spPr bwMode="auto">
          <a:xfrm>
            <a:off x="5442248" y="2971057"/>
            <a:ext cx="1143000" cy="695575"/>
          </a:xfrm>
          <a:prstGeom prst="rect">
            <a:avLst/>
          </a:prstGeom>
          <a:noFill/>
          <a:ln w="9525">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2"/>
              </a:buClr>
              <a:buSzPct val="100000"/>
              <a:buFont typeface="Times" panose="02020603050405020304" pitchFamily="18" charset="0"/>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40000"/>
              </a:lnSpc>
              <a:spcBef>
                <a:spcPct val="50000"/>
              </a:spcBef>
              <a:buFont typeface="Times" panose="02020603050405020304" pitchFamily="18" charset="0"/>
              <a:buNone/>
            </a:pPr>
            <a:r>
              <a:rPr lang="en-US" altLang="zh-CN" sz="1400">
                <a:solidFill>
                  <a:srgbClr val="008000"/>
                </a:solidFill>
                <a:ea typeface="宋体" panose="02010600030101010101" pitchFamily="2" charset="-122"/>
              </a:rPr>
              <a:t>Windows Account</a:t>
            </a:r>
          </a:p>
        </p:txBody>
      </p:sp>
      <p:sp>
        <p:nvSpPr>
          <p:cNvPr id="12" name="Text Box 11"/>
          <p:cNvSpPr txBox="1">
            <a:spLocks noChangeArrowheads="1"/>
          </p:cNvSpPr>
          <p:nvPr/>
        </p:nvSpPr>
        <p:spPr bwMode="auto">
          <a:xfrm>
            <a:off x="6737648" y="2971057"/>
            <a:ext cx="1066800" cy="695575"/>
          </a:xfrm>
          <a:prstGeom prst="rect">
            <a:avLst/>
          </a:prstGeom>
          <a:noFill/>
          <a:ln w="9525">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2"/>
              </a:buClr>
              <a:buSzPct val="100000"/>
              <a:buFont typeface="Times" panose="02020603050405020304" pitchFamily="18" charset="0"/>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40000"/>
              </a:lnSpc>
              <a:spcBef>
                <a:spcPct val="50000"/>
              </a:spcBef>
              <a:buFont typeface="Times" panose="02020603050405020304" pitchFamily="18" charset="0"/>
              <a:buNone/>
            </a:pPr>
            <a:r>
              <a:rPr lang="en-US" altLang="zh-CN" sz="1400">
                <a:solidFill>
                  <a:srgbClr val="008000"/>
                </a:solidFill>
                <a:ea typeface="宋体" panose="02010600030101010101" pitchFamily="2" charset="-122"/>
              </a:rPr>
              <a:t>Linux Account</a:t>
            </a:r>
          </a:p>
        </p:txBody>
      </p:sp>
      <p:sp>
        <p:nvSpPr>
          <p:cNvPr id="13" name="Text Box 12"/>
          <p:cNvSpPr txBox="1">
            <a:spLocks noChangeArrowheads="1"/>
          </p:cNvSpPr>
          <p:nvPr/>
        </p:nvSpPr>
        <p:spPr bwMode="auto">
          <a:xfrm>
            <a:off x="3918248" y="2971057"/>
            <a:ext cx="1371600" cy="695575"/>
          </a:xfrm>
          <a:prstGeom prst="rect">
            <a:avLst/>
          </a:prstGeom>
          <a:noFill/>
          <a:ln w="9525">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2"/>
              </a:buClr>
              <a:buSzPct val="100000"/>
              <a:buFont typeface="Times" panose="02020603050405020304" pitchFamily="18" charset="0"/>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40000"/>
              </a:lnSpc>
              <a:spcBef>
                <a:spcPct val="50000"/>
              </a:spcBef>
              <a:buFont typeface="Times" panose="02020603050405020304" pitchFamily="18" charset="0"/>
              <a:buNone/>
            </a:pPr>
            <a:r>
              <a:rPr lang="en-US" altLang="zh-CN" sz="1400">
                <a:solidFill>
                  <a:srgbClr val="008000"/>
                </a:solidFill>
                <a:ea typeface="宋体" panose="02010600030101010101" pitchFamily="2" charset="-122"/>
              </a:rPr>
              <a:t>WebSphere Account</a:t>
            </a:r>
          </a:p>
        </p:txBody>
      </p:sp>
      <p:sp>
        <p:nvSpPr>
          <p:cNvPr id="14" name="Text Box 13"/>
          <p:cNvSpPr txBox="1">
            <a:spLocks noChangeArrowheads="1"/>
          </p:cNvSpPr>
          <p:nvPr/>
        </p:nvSpPr>
        <p:spPr bwMode="auto">
          <a:xfrm>
            <a:off x="2699048" y="2971057"/>
            <a:ext cx="1066800" cy="695575"/>
          </a:xfrm>
          <a:prstGeom prst="rect">
            <a:avLst/>
          </a:prstGeom>
          <a:noFill/>
          <a:ln w="9525">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2"/>
              </a:buClr>
              <a:buSzPct val="100000"/>
              <a:buFont typeface="Times" panose="02020603050405020304" pitchFamily="18" charset="0"/>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40000"/>
              </a:lnSpc>
              <a:spcBef>
                <a:spcPct val="50000"/>
              </a:spcBef>
              <a:buFont typeface="Times" panose="02020603050405020304" pitchFamily="18" charset="0"/>
              <a:buNone/>
            </a:pPr>
            <a:r>
              <a:rPr lang="en-US" altLang="zh-CN" sz="1400">
                <a:solidFill>
                  <a:srgbClr val="008000"/>
                </a:solidFill>
                <a:ea typeface="宋体" panose="02010600030101010101" pitchFamily="2" charset="-122"/>
              </a:rPr>
              <a:t>DB2    Account</a:t>
            </a:r>
          </a:p>
        </p:txBody>
      </p:sp>
      <p:sp>
        <p:nvSpPr>
          <p:cNvPr id="15" name="Line 14"/>
          <p:cNvSpPr>
            <a:spLocks noChangeShapeType="1"/>
          </p:cNvSpPr>
          <p:nvPr/>
        </p:nvSpPr>
        <p:spPr bwMode="auto">
          <a:xfrm flipH="1">
            <a:off x="3080048" y="2523382"/>
            <a:ext cx="0" cy="4476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vi-VN"/>
          </a:p>
        </p:txBody>
      </p:sp>
      <p:sp>
        <p:nvSpPr>
          <p:cNvPr id="16" name="Line 15"/>
          <p:cNvSpPr>
            <a:spLocks noChangeShapeType="1"/>
          </p:cNvSpPr>
          <p:nvPr/>
        </p:nvSpPr>
        <p:spPr bwMode="auto">
          <a:xfrm>
            <a:off x="3080048" y="2523382"/>
            <a:ext cx="1524000" cy="4476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vi-VN"/>
          </a:p>
        </p:txBody>
      </p:sp>
      <p:sp>
        <p:nvSpPr>
          <p:cNvPr id="17" name="Line 16"/>
          <p:cNvSpPr>
            <a:spLocks noChangeShapeType="1"/>
          </p:cNvSpPr>
          <p:nvPr/>
        </p:nvSpPr>
        <p:spPr bwMode="auto">
          <a:xfrm>
            <a:off x="3080048" y="2523382"/>
            <a:ext cx="2971800" cy="4476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vi-VN"/>
          </a:p>
        </p:txBody>
      </p:sp>
      <p:sp>
        <p:nvSpPr>
          <p:cNvPr id="18" name="Line 17"/>
          <p:cNvSpPr>
            <a:spLocks noChangeShapeType="1"/>
          </p:cNvSpPr>
          <p:nvPr/>
        </p:nvSpPr>
        <p:spPr bwMode="auto">
          <a:xfrm>
            <a:off x="3080048" y="2523382"/>
            <a:ext cx="4191000" cy="4476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vi-VN"/>
          </a:p>
        </p:txBody>
      </p:sp>
      <p:sp>
        <p:nvSpPr>
          <p:cNvPr id="19" name="Line 18"/>
          <p:cNvSpPr>
            <a:spLocks noChangeShapeType="1"/>
          </p:cNvSpPr>
          <p:nvPr/>
        </p:nvSpPr>
        <p:spPr bwMode="auto">
          <a:xfrm flipH="1">
            <a:off x="3080048" y="2523382"/>
            <a:ext cx="1143000" cy="4476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vi-VN"/>
          </a:p>
        </p:txBody>
      </p:sp>
      <p:sp>
        <p:nvSpPr>
          <p:cNvPr id="20" name="Line 19"/>
          <p:cNvSpPr>
            <a:spLocks noChangeShapeType="1"/>
          </p:cNvSpPr>
          <p:nvPr/>
        </p:nvSpPr>
        <p:spPr bwMode="auto">
          <a:xfrm>
            <a:off x="4223048" y="2523382"/>
            <a:ext cx="381000" cy="4476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vi-VN"/>
          </a:p>
        </p:txBody>
      </p:sp>
      <p:sp>
        <p:nvSpPr>
          <p:cNvPr id="21" name="Line 20"/>
          <p:cNvSpPr>
            <a:spLocks noChangeShapeType="1"/>
          </p:cNvSpPr>
          <p:nvPr/>
        </p:nvSpPr>
        <p:spPr bwMode="auto">
          <a:xfrm>
            <a:off x="4223048" y="2523382"/>
            <a:ext cx="1828800" cy="4476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vi-VN"/>
          </a:p>
        </p:txBody>
      </p:sp>
      <p:sp>
        <p:nvSpPr>
          <p:cNvPr id="22" name="Line 21"/>
          <p:cNvSpPr>
            <a:spLocks noChangeShapeType="1"/>
          </p:cNvSpPr>
          <p:nvPr/>
        </p:nvSpPr>
        <p:spPr bwMode="auto">
          <a:xfrm>
            <a:off x="4223048" y="2523382"/>
            <a:ext cx="3048000" cy="4476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vi-VN"/>
          </a:p>
        </p:txBody>
      </p:sp>
      <p:sp>
        <p:nvSpPr>
          <p:cNvPr id="23" name="Line 22"/>
          <p:cNvSpPr>
            <a:spLocks noChangeShapeType="1"/>
          </p:cNvSpPr>
          <p:nvPr/>
        </p:nvSpPr>
        <p:spPr bwMode="auto">
          <a:xfrm flipH="1">
            <a:off x="4604048" y="2523382"/>
            <a:ext cx="685800" cy="4476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vi-VN"/>
          </a:p>
        </p:txBody>
      </p:sp>
      <p:sp>
        <p:nvSpPr>
          <p:cNvPr id="24" name="Line 23"/>
          <p:cNvSpPr>
            <a:spLocks noChangeShapeType="1"/>
          </p:cNvSpPr>
          <p:nvPr/>
        </p:nvSpPr>
        <p:spPr bwMode="auto">
          <a:xfrm>
            <a:off x="5289848" y="2523382"/>
            <a:ext cx="762000" cy="4476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vi-VN"/>
          </a:p>
        </p:txBody>
      </p:sp>
      <p:sp>
        <p:nvSpPr>
          <p:cNvPr id="25" name="Line 24"/>
          <p:cNvSpPr>
            <a:spLocks noChangeShapeType="1"/>
          </p:cNvSpPr>
          <p:nvPr/>
        </p:nvSpPr>
        <p:spPr bwMode="auto">
          <a:xfrm>
            <a:off x="5289848" y="2523382"/>
            <a:ext cx="1981200" cy="4476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vi-VN"/>
          </a:p>
        </p:txBody>
      </p:sp>
      <p:sp>
        <p:nvSpPr>
          <p:cNvPr id="26" name="Line 25"/>
          <p:cNvSpPr>
            <a:spLocks noChangeShapeType="1"/>
          </p:cNvSpPr>
          <p:nvPr/>
        </p:nvSpPr>
        <p:spPr bwMode="auto">
          <a:xfrm flipH="1">
            <a:off x="6051848" y="2523382"/>
            <a:ext cx="304800" cy="4476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vi-VN"/>
          </a:p>
        </p:txBody>
      </p:sp>
      <p:sp>
        <p:nvSpPr>
          <p:cNvPr id="27" name="Line 26"/>
          <p:cNvSpPr>
            <a:spLocks noChangeShapeType="1"/>
          </p:cNvSpPr>
          <p:nvPr/>
        </p:nvSpPr>
        <p:spPr bwMode="auto">
          <a:xfrm>
            <a:off x="6356648" y="2523382"/>
            <a:ext cx="914400" cy="4476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vi-VN"/>
          </a:p>
        </p:txBody>
      </p:sp>
      <p:sp>
        <p:nvSpPr>
          <p:cNvPr id="28" name="Line 27"/>
          <p:cNvSpPr>
            <a:spLocks noChangeShapeType="1"/>
          </p:cNvSpPr>
          <p:nvPr/>
        </p:nvSpPr>
        <p:spPr bwMode="auto">
          <a:xfrm flipH="1">
            <a:off x="6051848" y="2513856"/>
            <a:ext cx="1295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vi-VN"/>
          </a:p>
        </p:txBody>
      </p:sp>
      <p:sp>
        <p:nvSpPr>
          <p:cNvPr id="29" name="Line 28"/>
          <p:cNvSpPr>
            <a:spLocks noChangeShapeType="1"/>
          </p:cNvSpPr>
          <p:nvPr/>
        </p:nvSpPr>
        <p:spPr bwMode="auto">
          <a:xfrm flipH="1">
            <a:off x="7271048" y="2513856"/>
            <a:ext cx="762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vi-VN"/>
          </a:p>
        </p:txBody>
      </p:sp>
      <p:sp>
        <p:nvSpPr>
          <p:cNvPr id="30" name="Text Box 29"/>
          <p:cNvSpPr txBox="1">
            <a:spLocks noChangeArrowheads="1"/>
          </p:cNvSpPr>
          <p:nvPr/>
        </p:nvSpPr>
        <p:spPr bwMode="auto">
          <a:xfrm>
            <a:off x="1632248" y="2209056"/>
            <a:ext cx="990600" cy="393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100000"/>
              <a:buFont typeface="Times" panose="02020603050405020304" pitchFamily="18" charset="0"/>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40000"/>
              </a:lnSpc>
              <a:spcBef>
                <a:spcPct val="50000"/>
              </a:spcBef>
              <a:buFont typeface="Times" panose="02020603050405020304" pitchFamily="18" charset="0"/>
              <a:buNone/>
            </a:pPr>
            <a:r>
              <a:rPr lang="en-US" altLang="zh-CN" sz="1400">
                <a:ea typeface="宋体" panose="02010600030101010101" pitchFamily="2" charset="-122"/>
              </a:rPr>
              <a:t>Users:</a:t>
            </a:r>
          </a:p>
        </p:txBody>
      </p:sp>
      <p:sp>
        <p:nvSpPr>
          <p:cNvPr id="31" name="Text Box 30"/>
          <p:cNvSpPr txBox="1">
            <a:spLocks noChangeArrowheads="1"/>
          </p:cNvSpPr>
          <p:nvPr/>
        </p:nvSpPr>
        <p:spPr bwMode="auto">
          <a:xfrm>
            <a:off x="1403648" y="3047256"/>
            <a:ext cx="1295400" cy="393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100000"/>
              <a:buFont typeface="Times" panose="02020603050405020304" pitchFamily="18" charset="0"/>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40000"/>
              </a:lnSpc>
              <a:spcBef>
                <a:spcPct val="50000"/>
              </a:spcBef>
              <a:buFont typeface="Times" panose="02020603050405020304" pitchFamily="18" charset="0"/>
              <a:buNone/>
            </a:pPr>
            <a:r>
              <a:rPr lang="en-US" altLang="zh-CN" sz="1400">
                <a:solidFill>
                  <a:srgbClr val="008000"/>
                </a:solidFill>
                <a:ea typeface="宋体" panose="02010600030101010101" pitchFamily="2" charset="-122"/>
              </a:rPr>
              <a:t>Permissions:</a:t>
            </a:r>
          </a:p>
        </p:txBody>
      </p:sp>
      <p:sp>
        <p:nvSpPr>
          <p:cNvPr id="32" name="Text Box 32"/>
          <p:cNvSpPr txBox="1">
            <a:spLocks noChangeArrowheads="1"/>
          </p:cNvSpPr>
          <p:nvPr/>
        </p:nvSpPr>
        <p:spPr bwMode="auto">
          <a:xfrm>
            <a:off x="3063280" y="4191000"/>
            <a:ext cx="762000" cy="39395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2"/>
              </a:buClr>
              <a:buSzPct val="100000"/>
              <a:buFont typeface="Times" panose="02020603050405020304" pitchFamily="18" charset="0"/>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40000"/>
              </a:lnSpc>
              <a:spcBef>
                <a:spcPct val="50000"/>
              </a:spcBef>
              <a:buFont typeface="Times" panose="02020603050405020304" pitchFamily="18" charset="0"/>
              <a:buNone/>
            </a:pPr>
            <a:r>
              <a:rPr lang="en-US" altLang="zh-CN" sz="1400">
                <a:ea typeface="宋体" panose="02010600030101010101" pitchFamily="2" charset="-122"/>
              </a:rPr>
              <a:t>Alice</a:t>
            </a:r>
          </a:p>
        </p:txBody>
      </p:sp>
      <p:sp>
        <p:nvSpPr>
          <p:cNvPr id="33" name="Text Box 33"/>
          <p:cNvSpPr txBox="1">
            <a:spLocks noChangeArrowheads="1"/>
          </p:cNvSpPr>
          <p:nvPr/>
        </p:nvSpPr>
        <p:spPr bwMode="auto">
          <a:xfrm>
            <a:off x="4206280" y="4191000"/>
            <a:ext cx="762000" cy="39395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2"/>
              </a:buClr>
              <a:buSzPct val="100000"/>
              <a:buFont typeface="Times" panose="02020603050405020304" pitchFamily="18" charset="0"/>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40000"/>
              </a:lnSpc>
              <a:spcBef>
                <a:spcPct val="50000"/>
              </a:spcBef>
              <a:buFont typeface="Times" panose="02020603050405020304" pitchFamily="18" charset="0"/>
              <a:buNone/>
            </a:pPr>
            <a:r>
              <a:rPr lang="en-US" altLang="zh-CN" sz="1400">
                <a:ea typeface="宋体" panose="02010600030101010101" pitchFamily="2" charset="-122"/>
              </a:rPr>
              <a:t>Bob</a:t>
            </a:r>
          </a:p>
        </p:txBody>
      </p:sp>
      <p:sp>
        <p:nvSpPr>
          <p:cNvPr id="34" name="Text Box 34"/>
          <p:cNvSpPr txBox="1">
            <a:spLocks noChangeArrowheads="1"/>
          </p:cNvSpPr>
          <p:nvPr/>
        </p:nvSpPr>
        <p:spPr bwMode="auto">
          <a:xfrm>
            <a:off x="5273080" y="4191000"/>
            <a:ext cx="762000" cy="39395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2"/>
              </a:buClr>
              <a:buSzPct val="100000"/>
              <a:buFont typeface="Times" panose="02020603050405020304" pitchFamily="18" charset="0"/>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40000"/>
              </a:lnSpc>
              <a:spcBef>
                <a:spcPct val="50000"/>
              </a:spcBef>
              <a:buFont typeface="Times" panose="02020603050405020304" pitchFamily="18" charset="0"/>
              <a:buNone/>
            </a:pPr>
            <a:r>
              <a:rPr lang="en-US" altLang="zh-CN" sz="1400">
                <a:ea typeface="宋体" panose="02010600030101010101" pitchFamily="2" charset="-122"/>
              </a:rPr>
              <a:t>Carl</a:t>
            </a:r>
          </a:p>
        </p:txBody>
      </p:sp>
      <p:sp>
        <p:nvSpPr>
          <p:cNvPr id="35" name="Text Box 35"/>
          <p:cNvSpPr txBox="1">
            <a:spLocks noChangeArrowheads="1"/>
          </p:cNvSpPr>
          <p:nvPr/>
        </p:nvSpPr>
        <p:spPr bwMode="auto">
          <a:xfrm>
            <a:off x="6339880" y="4191000"/>
            <a:ext cx="838200" cy="39395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2"/>
              </a:buClr>
              <a:buSzPct val="100000"/>
              <a:buFont typeface="Times" panose="02020603050405020304" pitchFamily="18" charset="0"/>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40000"/>
              </a:lnSpc>
              <a:spcBef>
                <a:spcPct val="50000"/>
              </a:spcBef>
              <a:buFont typeface="Times" panose="02020603050405020304" pitchFamily="18" charset="0"/>
              <a:buNone/>
            </a:pPr>
            <a:r>
              <a:rPr lang="en-US" altLang="zh-CN" sz="1400">
                <a:ea typeface="宋体" panose="02010600030101010101" pitchFamily="2" charset="-122"/>
              </a:rPr>
              <a:t>Dave</a:t>
            </a:r>
          </a:p>
        </p:txBody>
      </p:sp>
      <p:sp>
        <p:nvSpPr>
          <p:cNvPr id="36" name="Text Box 36"/>
          <p:cNvSpPr txBox="1">
            <a:spLocks noChangeArrowheads="1"/>
          </p:cNvSpPr>
          <p:nvPr/>
        </p:nvSpPr>
        <p:spPr bwMode="auto">
          <a:xfrm>
            <a:off x="7406680" y="4191000"/>
            <a:ext cx="838200" cy="39395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2"/>
              </a:buClr>
              <a:buSzPct val="100000"/>
              <a:buFont typeface="Times" panose="02020603050405020304" pitchFamily="18" charset="0"/>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40000"/>
              </a:lnSpc>
              <a:spcBef>
                <a:spcPct val="50000"/>
              </a:spcBef>
              <a:buFont typeface="Times" panose="02020603050405020304" pitchFamily="18" charset="0"/>
              <a:buNone/>
            </a:pPr>
            <a:r>
              <a:rPr lang="en-US" altLang="zh-CN" sz="1400">
                <a:ea typeface="宋体" panose="02010600030101010101" pitchFamily="2" charset="-122"/>
              </a:rPr>
              <a:t>Eva</a:t>
            </a:r>
          </a:p>
        </p:txBody>
      </p:sp>
      <p:sp>
        <p:nvSpPr>
          <p:cNvPr id="37" name="Text Box 37"/>
          <p:cNvSpPr txBox="1">
            <a:spLocks noChangeArrowheads="1"/>
          </p:cNvSpPr>
          <p:nvPr/>
        </p:nvSpPr>
        <p:spPr bwMode="auto">
          <a:xfrm>
            <a:off x="5806480" y="5715001"/>
            <a:ext cx="1143000" cy="695575"/>
          </a:xfrm>
          <a:prstGeom prst="rect">
            <a:avLst/>
          </a:prstGeom>
          <a:noFill/>
          <a:ln w="9525">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2"/>
              </a:buClr>
              <a:buSzPct val="100000"/>
              <a:buFont typeface="Times" panose="02020603050405020304" pitchFamily="18" charset="0"/>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40000"/>
              </a:lnSpc>
              <a:spcBef>
                <a:spcPct val="50000"/>
              </a:spcBef>
              <a:buFont typeface="Times" panose="02020603050405020304" pitchFamily="18" charset="0"/>
              <a:buNone/>
            </a:pPr>
            <a:r>
              <a:rPr lang="en-US" altLang="zh-CN" sz="1400">
                <a:solidFill>
                  <a:srgbClr val="008000"/>
                </a:solidFill>
                <a:ea typeface="宋体" panose="02010600030101010101" pitchFamily="2" charset="-122"/>
              </a:rPr>
              <a:t>Windows Account</a:t>
            </a:r>
          </a:p>
        </p:txBody>
      </p:sp>
      <p:sp>
        <p:nvSpPr>
          <p:cNvPr id="38" name="Text Box 38"/>
          <p:cNvSpPr txBox="1">
            <a:spLocks noChangeArrowheads="1"/>
          </p:cNvSpPr>
          <p:nvPr/>
        </p:nvSpPr>
        <p:spPr bwMode="auto">
          <a:xfrm>
            <a:off x="7178080" y="5715001"/>
            <a:ext cx="1066800" cy="695575"/>
          </a:xfrm>
          <a:prstGeom prst="rect">
            <a:avLst/>
          </a:prstGeom>
          <a:noFill/>
          <a:ln w="9525">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2"/>
              </a:buClr>
              <a:buSzPct val="100000"/>
              <a:buFont typeface="Times" panose="02020603050405020304" pitchFamily="18" charset="0"/>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40000"/>
              </a:lnSpc>
              <a:spcBef>
                <a:spcPct val="50000"/>
              </a:spcBef>
              <a:buFont typeface="Times" panose="02020603050405020304" pitchFamily="18" charset="0"/>
              <a:buNone/>
            </a:pPr>
            <a:r>
              <a:rPr lang="en-US" altLang="zh-CN" sz="1400">
                <a:solidFill>
                  <a:srgbClr val="008000"/>
                </a:solidFill>
                <a:ea typeface="宋体" panose="02010600030101010101" pitchFamily="2" charset="-122"/>
              </a:rPr>
              <a:t>Linux Account</a:t>
            </a:r>
          </a:p>
        </p:txBody>
      </p:sp>
      <p:sp>
        <p:nvSpPr>
          <p:cNvPr id="39" name="Text Box 39"/>
          <p:cNvSpPr txBox="1">
            <a:spLocks noChangeArrowheads="1"/>
          </p:cNvSpPr>
          <p:nvPr/>
        </p:nvSpPr>
        <p:spPr bwMode="auto">
          <a:xfrm>
            <a:off x="4282480" y="5715001"/>
            <a:ext cx="1295400" cy="695575"/>
          </a:xfrm>
          <a:prstGeom prst="rect">
            <a:avLst/>
          </a:prstGeom>
          <a:noFill/>
          <a:ln w="9525">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2"/>
              </a:buClr>
              <a:buSzPct val="100000"/>
              <a:buFont typeface="Times" panose="02020603050405020304" pitchFamily="18" charset="0"/>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40000"/>
              </a:lnSpc>
              <a:spcBef>
                <a:spcPct val="50000"/>
              </a:spcBef>
              <a:buFont typeface="Times" panose="02020603050405020304" pitchFamily="18" charset="0"/>
              <a:buNone/>
            </a:pPr>
            <a:r>
              <a:rPr lang="en-US" altLang="zh-CN" sz="1400">
                <a:solidFill>
                  <a:srgbClr val="008000"/>
                </a:solidFill>
                <a:ea typeface="宋体" panose="02010600030101010101" pitchFamily="2" charset="-122"/>
              </a:rPr>
              <a:t>WebSphere Account</a:t>
            </a:r>
          </a:p>
        </p:txBody>
      </p:sp>
      <p:sp>
        <p:nvSpPr>
          <p:cNvPr id="40" name="Text Box 40"/>
          <p:cNvSpPr txBox="1">
            <a:spLocks noChangeArrowheads="1"/>
          </p:cNvSpPr>
          <p:nvPr/>
        </p:nvSpPr>
        <p:spPr bwMode="auto">
          <a:xfrm>
            <a:off x="3063280" y="5715001"/>
            <a:ext cx="1066800" cy="695575"/>
          </a:xfrm>
          <a:prstGeom prst="rect">
            <a:avLst/>
          </a:prstGeom>
          <a:noFill/>
          <a:ln w="9525">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2"/>
              </a:buClr>
              <a:buSzPct val="100000"/>
              <a:buFont typeface="Times" panose="02020603050405020304" pitchFamily="18" charset="0"/>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40000"/>
              </a:lnSpc>
              <a:spcBef>
                <a:spcPct val="50000"/>
              </a:spcBef>
              <a:buFont typeface="Times" panose="02020603050405020304" pitchFamily="18" charset="0"/>
              <a:buNone/>
            </a:pPr>
            <a:r>
              <a:rPr lang="en-US" altLang="zh-CN" sz="1400">
                <a:solidFill>
                  <a:srgbClr val="008000"/>
                </a:solidFill>
                <a:ea typeface="宋体" panose="02010600030101010101" pitchFamily="2" charset="-122"/>
              </a:rPr>
              <a:t>DB2    Account</a:t>
            </a:r>
          </a:p>
        </p:txBody>
      </p:sp>
      <p:sp>
        <p:nvSpPr>
          <p:cNvPr id="41" name="Text Box 41"/>
          <p:cNvSpPr txBox="1">
            <a:spLocks noChangeArrowheads="1"/>
          </p:cNvSpPr>
          <p:nvPr/>
        </p:nvSpPr>
        <p:spPr bwMode="auto">
          <a:xfrm>
            <a:off x="3215680" y="4953000"/>
            <a:ext cx="1066800" cy="393954"/>
          </a:xfrm>
          <a:prstGeom prst="rect">
            <a:avLst/>
          </a:prstGeom>
          <a:noFill/>
          <a:ln w="9525">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2"/>
              </a:buClr>
              <a:buSzPct val="100000"/>
              <a:buFont typeface="Times" panose="02020603050405020304" pitchFamily="18" charset="0"/>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40000"/>
              </a:lnSpc>
              <a:spcBef>
                <a:spcPct val="50000"/>
              </a:spcBef>
              <a:buFont typeface="Times" panose="02020603050405020304" pitchFamily="18" charset="0"/>
              <a:buNone/>
            </a:pPr>
            <a:r>
              <a:rPr lang="en-US" altLang="zh-CN" sz="1400">
                <a:solidFill>
                  <a:srgbClr val="FF3399"/>
                </a:solidFill>
                <a:ea typeface="宋体" panose="02010600030101010101" pitchFamily="2" charset="-122"/>
              </a:rPr>
              <a:t>DB Admin</a:t>
            </a:r>
          </a:p>
        </p:txBody>
      </p:sp>
      <p:sp>
        <p:nvSpPr>
          <p:cNvPr id="42" name="Text Box 42"/>
          <p:cNvSpPr txBox="1">
            <a:spLocks noChangeArrowheads="1"/>
          </p:cNvSpPr>
          <p:nvPr/>
        </p:nvSpPr>
        <p:spPr bwMode="auto">
          <a:xfrm>
            <a:off x="4739680" y="4953000"/>
            <a:ext cx="1143000" cy="393954"/>
          </a:xfrm>
          <a:prstGeom prst="rect">
            <a:avLst/>
          </a:prstGeom>
          <a:noFill/>
          <a:ln w="9525">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2"/>
              </a:buClr>
              <a:buSzPct val="100000"/>
              <a:buFont typeface="Times" panose="02020603050405020304" pitchFamily="18" charset="0"/>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40000"/>
              </a:lnSpc>
              <a:spcBef>
                <a:spcPct val="50000"/>
              </a:spcBef>
              <a:buFont typeface="Times" panose="02020603050405020304" pitchFamily="18" charset="0"/>
              <a:buNone/>
            </a:pPr>
            <a:r>
              <a:rPr lang="en-US" altLang="zh-CN" sz="1400">
                <a:solidFill>
                  <a:srgbClr val="FF3399"/>
                </a:solidFill>
                <a:ea typeface="宋体" panose="02010600030101010101" pitchFamily="2" charset="-122"/>
              </a:rPr>
              <a:t>Web Admin</a:t>
            </a:r>
          </a:p>
        </p:txBody>
      </p:sp>
      <p:sp>
        <p:nvSpPr>
          <p:cNvPr id="43" name="Text Box 43"/>
          <p:cNvSpPr txBox="1">
            <a:spLocks noChangeArrowheads="1"/>
          </p:cNvSpPr>
          <p:nvPr/>
        </p:nvSpPr>
        <p:spPr bwMode="auto">
          <a:xfrm>
            <a:off x="6263680" y="4953000"/>
            <a:ext cx="1752600" cy="393954"/>
          </a:xfrm>
          <a:prstGeom prst="rect">
            <a:avLst/>
          </a:prstGeom>
          <a:noFill/>
          <a:ln w="9525">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2"/>
              </a:buClr>
              <a:buSzPct val="100000"/>
              <a:buFont typeface="Times" panose="02020603050405020304" pitchFamily="18" charset="0"/>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40000"/>
              </a:lnSpc>
              <a:spcBef>
                <a:spcPct val="50000"/>
              </a:spcBef>
              <a:buFont typeface="Times" panose="02020603050405020304" pitchFamily="18" charset="0"/>
              <a:buNone/>
            </a:pPr>
            <a:r>
              <a:rPr lang="en-US" altLang="zh-CN" sz="1400">
                <a:solidFill>
                  <a:srgbClr val="FF3399"/>
                </a:solidFill>
                <a:ea typeface="宋体" panose="02010600030101010101" pitchFamily="2" charset="-122"/>
              </a:rPr>
              <a:t>Software Developer</a:t>
            </a:r>
          </a:p>
        </p:txBody>
      </p:sp>
      <p:sp>
        <p:nvSpPr>
          <p:cNvPr id="44" name="Line 44"/>
          <p:cNvSpPr>
            <a:spLocks noChangeShapeType="1"/>
          </p:cNvSpPr>
          <p:nvPr/>
        </p:nvSpPr>
        <p:spPr bwMode="auto">
          <a:xfrm flipH="1">
            <a:off x="3596680" y="5334000"/>
            <a:ext cx="1524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vi-VN"/>
          </a:p>
        </p:txBody>
      </p:sp>
      <p:sp>
        <p:nvSpPr>
          <p:cNvPr id="45" name="Line 45"/>
          <p:cNvSpPr>
            <a:spLocks noChangeShapeType="1"/>
          </p:cNvSpPr>
          <p:nvPr/>
        </p:nvSpPr>
        <p:spPr bwMode="auto">
          <a:xfrm>
            <a:off x="3749080" y="5334000"/>
            <a:ext cx="2667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vi-VN"/>
          </a:p>
        </p:txBody>
      </p:sp>
      <p:sp>
        <p:nvSpPr>
          <p:cNvPr id="46" name="Line 46"/>
          <p:cNvSpPr>
            <a:spLocks noChangeShapeType="1"/>
          </p:cNvSpPr>
          <p:nvPr/>
        </p:nvSpPr>
        <p:spPr bwMode="auto">
          <a:xfrm flipH="1">
            <a:off x="4892080" y="5334000"/>
            <a:ext cx="4572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vi-VN"/>
          </a:p>
        </p:txBody>
      </p:sp>
      <p:sp>
        <p:nvSpPr>
          <p:cNvPr id="47" name="Line 47"/>
          <p:cNvSpPr>
            <a:spLocks noChangeShapeType="1"/>
          </p:cNvSpPr>
          <p:nvPr/>
        </p:nvSpPr>
        <p:spPr bwMode="auto">
          <a:xfrm>
            <a:off x="5349280" y="5334000"/>
            <a:ext cx="23622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vi-VN"/>
          </a:p>
        </p:txBody>
      </p:sp>
      <p:sp>
        <p:nvSpPr>
          <p:cNvPr id="48" name="Line 48"/>
          <p:cNvSpPr>
            <a:spLocks noChangeShapeType="1"/>
          </p:cNvSpPr>
          <p:nvPr/>
        </p:nvSpPr>
        <p:spPr bwMode="auto">
          <a:xfrm flipH="1">
            <a:off x="6416080" y="5334000"/>
            <a:ext cx="8382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vi-VN"/>
          </a:p>
        </p:txBody>
      </p:sp>
      <p:sp>
        <p:nvSpPr>
          <p:cNvPr id="49" name="Line 49"/>
          <p:cNvSpPr>
            <a:spLocks noChangeShapeType="1"/>
          </p:cNvSpPr>
          <p:nvPr/>
        </p:nvSpPr>
        <p:spPr bwMode="auto">
          <a:xfrm>
            <a:off x="7254280" y="5334000"/>
            <a:ext cx="4572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vi-VN"/>
          </a:p>
        </p:txBody>
      </p:sp>
      <p:sp>
        <p:nvSpPr>
          <p:cNvPr id="50" name="Line 50"/>
          <p:cNvSpPr>
            <a:spLocks noChangeShapeType="1"/>
          </p:cNvSpPr>
          <p:nvPr/>
        </p:nvSpPr>
        <p:spPr bwMode="auto">
          <a:xfrm>
            <a:off x="3444280" y="4581526"/>
            <a:ext cx="304800" cy="3714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vi-VN"/>
          </a:p>
        </p:txBody>
      </p:sp>
      <p:sp>
        <p:nvSpPr>
          <p:cNvPr id="51" name="Line 51"/>
          <p:cNvSpPr>
            <a:spLocks noChangeShapeType="1"/>
          </p:cNvSpPr>
          <p:nvPr/>
        </p:nvSpPr>
        <p:spPr bwMode="auto">
          <a:xfrm>
            <a:off x="3444280" y="4581526"/>
            <a:ext cx="1905000" cy="3714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vi-VN"/>
          </a:p>
        </p:txBody>
      </p:sp>
      <p:sp>
        <p:nvSpPr>
          <p:cNvPr id="52" name="Line 52"/>
          <p:cNvSpPr>
            <a:spLocks noChangeShapeType="1"/>
          </p:cNvSpPr>
          <p:nvPr/>
        </p:nvSpPr>
        <p:spPr bwMode="auto">
          <a:xfrm flipH="1">
            <a:off x="3749080" y="4581526"/>
            <a:ext cx="838200" cy="3714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vi-VN"/>
          </a:p>
        </p:txBody>
      </p:sp>
      <p:sp>
        <p:nvSpPr>
          <p:cNvPr id="53" name="Line 53"/>
          <p:cNvSpPr>
            <a:spLocks noChangeShapeType="1"/>
          </p:cNvSpPr>
          <p:nvPr/>
        </p:nvSpPr>
        <p:spPr bwMode="auto">
          <a:xfrm>
            <a:off x="4587280" y="4581526"/>
            <a:ext cx="762000" cy="3714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vi-VN"/>
          </a:p>
        </p:txBody>
      </p:sp>
      <p:sp>
        <p:nvSpPr>
          <p:cNvPr id="54" name="Line 54"/>
          <p:cNvSpPr>
            <a:spLocks noChangeShapeType="1"/>
          </p:cNvSpPr>
          <p:nvPr/>
        </p:nvSpPr>
        <p:spPr bwMode="auto">
          <a:xfrm flipH="1">
            <a:off x="5349280" y="45720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vi-VN"/>
          </a:p>
        </p:txBody>
      </p:sp>
      <p:sp>
        <p:nvSpPr>
          <p:cNvPr id="55" name="Line 55"/>
          <p:cNvSpPr>
            <a:spLocks noChangeShapeType="1"/>
          </p:cNvSpPr>
          <p:nvPr/>
        </p:nvSpPr>
        <p:spPr bwMode="auto">
          <a:xfrm>
            <a:off x="5654080" y="4581526"/>
            <a:ext cx="1524000" cy="3714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vi-VN"/>
          </a:p>
        </p:txBody>
      </p:sp>
      <p:sp>
        <p:nvSpPr>
          <p:cNvPr id="56" name="Line 56"/>
          <p:cNvSpPr>
            <a:spLocks noChangeShapeType="1"/>
          </p:cNvSpPr>
          <p:nvPr/>
        </p:nvSpPr>
        <p:spPr bwMode="auto">
          <a:xfrm>
            <a:off x="6720880" y="4581526"/>
            <a:ext cx="457200" cy="3714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vi-VN"/>
          </a:p>
        </p:txBody>
      </p:sp>
      <p:sp>
        <p:nvSpPr>
          <p:cNvPr id="57" name="Line 57"/>
          <p:cNvSpPr>
            <a:spLocks noChangeShapeType="1"/>
          </p:cNvSpPr>
          <p:nvPr/>
        </p:nvSpPr>
        <p:spPr bwMode="auto">
          <a:xfrm flipH="1">
            <a:off x="7178080" y="4581526"/>
            <a:ext cx="609600" cy="3714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vi-VN"/>
          </a:p>
        </p:txBody>
      </p:sp>
      <p:sp>
        <p:nvSpPr>
          <p:cNvPr id="58" name="Text Box 58"/>
          <p:cNvSpPr txBox="1">
            <a:spLocks noChangeArrowheads="1"/>
          </p:cNvSpPr>
          <p:nvPr/>
        </p:nvSpPr>
        <p:spPr bwMode="auto">
          <a:xfrm>
            <a:off x="1844080" y="4343400"/>
            <a:ext cx="990600" cy="393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100000"/>
              <a:buFont typeface="Times" panose="02020603050405020304" pitchFamily="18" charset="0"/>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40000"/>
              </a:lnSpc>
              <a:spcBef>
                <a:spcPct val="50000"/>
              </a:spcBef>
              <a:buFont typeface="Times" panose="02020603050405020304" pitchFamily="18" charset="0"/>
              <a:buNone/>
            </a:pPr>
            <a:r>
              <a:rPr lang="en-US" altLang="zh-CN" sz="1400">
                <a:ea typeface="宋体" panose="02010600030101010101" pitchFamily="2" charset="-122"/>
              </a:rPr>
              <a:t>Users:</a:t>
            </a:r>
          </a:p>
        </p:txBody>
      </p:sp>
      <p:sp>
        <p:nvSpPr>
          <p:cNvPr id="59" name="Text Box 59"/>
          <p:cNvSpPr txBox="1">
            <a:spLocks noChangeArrowheads="1"/>
          </p:cNvSpPr>
          <p:nvPr/>
        </p:nvSpPr>
        <p:spPr bwMode="auto">
          <a:xfrm>
            <a:off x="1844080" y="5029200"/>
            <a:ext cx="990600" cy="393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100000"/>
              <a:buFont typeface="Times" panose="02020603050405020304" pitchFamily="18" charset="0"/>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40000"/>
              </a:lnSpc>
              <a:spcBef>
                <a:spcPct val="50000"/>
              </a:spcBef>
              <a:buFont typeface="Times" panose="02020603050405020304" pitchFamily="18" charset="0"/>
              <a:buNone/>
            </a:pPr>
            <a:r>
              <a:rPr lang="en-US" altLang="zh-CN" sz="1400">
                <a:solidFill>
                  <a:srgbClr val="FF3399"/>
                </a:solidFill>
                <a:ea typeface="宋体" panose="02010600030101010101" pitchFamily="2" charset="-122"/>
              </a:rPr>
              <a:t>Roles:</a:t>
            </a:r>
          </a:p>
        </p:txBody>
      </p:sp>
      <p:sp>
        <p:nvSpPr>
          <p:cNvPr id="60" name="Text Box 60"/>
          <p:cNvSpPr txBox="1">
            <a:spLocks noChangeArrowheads="1"/>
          </p:cNvSpPr>
          <p:nvPr/>
        </p:nvSpPr>
        <p:spPr bwMode="auto">
          <a:xfrm>
            <a:off x="1691680" y="5791200"/>
            <a:ext cx="1219200" cy="393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100000"/>
              <a:buFont typeface="Times" panose="02020603050405020304" pitchFamily="18" charset="0"/>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40000"/>
              </a:lnSpc>
              <a:spcBef>
                <a:spcPct val="50000"/>
              </a:spcBef>
              <a:buFont typeface="Times" panose="02020603050405020304" pitchFamily="18" charset="0"/>
              <a:buNone/>
            </a:pPr>
            <a:r>
              <a:rPr lang="en-US" altLang="zh-CN" sz="1400">
                <a:solidFill>
                  <a:srgbClr val="008000"/>
                </a:solidFill>
                <a:ea typeface="宋体" panose="02010600030101010101" pitchFamily="2" charset="-122"/>
              </a:rPr>
              <a:t>Permissions:</a:t>
            </a:r>
          </a:p>
        </p:txBody>
      </p:sp>
    </p:spTree>
    <p:extLst>
      <p:ext uri="{BB962C8B-B14F-4D97-AF65-F5344CB8AC3E}">
        <p14:creationId xmlns:p14="http://schemas.microsoft.com/office/powerpoint/2010/main" val="1235357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Discretionary Access Control (DAC)</a:t>
            </a:r>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4</a:t>
            </a:fld>
            <a:endParaRPr lang="en-GB"/>
          </a:p>
        </p:txBody>
      </p:sp>
      <p:sp>
        <p:nvSpPr>
          <p:cNvPr id="4" name="Content Placeholder 3"/>
          <p:cNvSpPr>
            <a:spLocks noGrp="1"/>
          </p:cNvSpPr>
          <p:nvPr>
            <p:ph sz="quarter" idx="1"/>
          </p:nvPr>
        </p:nvSpPr>
        <p:spPr/>
        <p:txBody>
          <a:bodyPr/>
          <a:lstStyle/>
          <a:p>
            <a:pPr>
              <a:lnSpc>
                <a:spcPct val="90000"/>
              </a:lnSpc>
            </a:pPr>
            <a:r>
              <a:rPr lang="en-US" dirty="0"/>
              <a:t>Widely used in modern operating systems</a:t>
            </a:r>
          </a:p>
          <a:p>
            <a:pPr>
              <a:lnSpc>
                <a:spcPct val="90000"/>
              </a:lnSpc>
            </a:pPr>
            <a:r>
              <a:rPr lang="en-US" dirty="0"/>
              <a:t>In most implementations it has the notion of owner of an object</a:t>
            </a:r>
          </a:p>
          <a:p>
            <a:pPr>
              <a:lnSpc>
                <a:spcPct val="90000"/>
              </a:lnSpc>
            </a:pPr>
            <a:r>
              <a:rPr lang="en-US" dirty="0"/>
              <a:t>The owner controls other users’ accesses to the object</a:t>
            </a:r>
          </a:p>
          <a:p>
            <a:pPr>
              <a:lnSpc>
                <a:spcPct val="90000"/>
              </a:lnSpc>
            </a:pPr>
            <a:r>
              <a:rPr lang="en-US" dirty="0"/>
              <a:t>Allows access rights to be propagated to other subjects</a:t>
            </a:r>
          </a:p>
        </p:txBody>
      </p:sp>
    </p:spTree>
    <p:extLst>
      <p:ext uri="{BB962C8B-B14F-4D97-AF65-F5344CB8AC3E}">
        <p14:creationId xmlns:p14="http://schemas.microsoft.com/office/powerpoint/2010/main" val="35834958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Core RBAC</a:t>
            </a:r>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40</a:t>
            </a:fld>
            <a:endParaRPr lang="en-GB"/>
          </a:p>
        </p:txBody>
      </p:sp>
      <p:sp>
        <p:nvSpPr>
          <p:cNvPr id="4" name="Content Placeholder 3"/>
          <p:cNvSpPr>
            <a:spLocks noGrp="1"/>
          </p:cNvSpPr>
          <p:nvPr>
            <p:ph sz="quarter" idx="1"/>
          </p:nvPr>
        </p:nvSpPr>
        <p:spPr/>
        <p:txBody>
          <a:bodyPr/>
          <a:lstStyle/>
          <a:p>
            <a:endParaRPr lang="en-US"/>
          </a:p>
        </p:txBody>
      </p:sp>
      <p:pic>
        <p:nvPicPr>
          <p:cNvPr id="6" name="Picture 5"/>
          <p:cNvPicPr>
            <a:picLocks noChangeAspect="1"/>
          </p:cNvPicPr>
          <p:nvPr/>
        </p:nvPicPr>
        <p:blipFill>
          <a:blip r:embed="rId3"/>
          <a:stretch>
            <a:fillRect/>
          </a:stretch>
        </p:blipFill>
        <p:spPr>
          <a:xfrm>
            <a:off x="490537" y="1772816"/>
            <a:ext cx="8162925" cy="3609975"/>
          </a:xfrm>
          <a:prstGeom prst="rect">
            <a:avLst/>
          </a:prstGeom>
        </p:spPr>
      </p:pic>
    </p:spTree>
    <p:extLst>
      <p:ext uri="{BB962C8B-B14F-4D97-AF65-F5344CB8AC3E}">
        <p14:creationId xmlns:p14="http://schemas.microsoft.com/office/powerpoint/2010/main" val="36428004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Pros and Cons of RBAC</a:t>
            </a:r>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41</a:t>
            </a:fld>
            <a:endParaRPr lang="en-GB"/>
          </a:p>
        </p:txBody>
      </p:sp>
      <p:sp>
        <p:nvSpPr>
          <p:cNvPr id="4" name="Content Placeholder 3"/>
          <p:cNvSpPr>
            <a:spLocks noGrp="1"/>
          </p:cNvSpPr>
          <p:nvPr>
            <p:ph sz="quarter" idx="1"/>
          </p:nvPr>
        </p:nvSpPr>
        <p:spPr>
          <a:xfrm>
            <a:off x="607859" y="1628800"/>
            <a:ext cx="8153400" cy="4495800"/>
          </a:xfrm>
        </p:spPr>
        <p:txBody>
          <a:bodyPr/>
          <a:lstStyle/>
          <a:p>
            <a:r>
              <a:rPr lang="en-US" dirty="0"/>
              <a:t>Pros:</a:t>
            </a:r>
          </a:p>
          <a:p>
            <a:pPr lvl="1"/>
            <a:r>
              <a:rPr lang="en-US" dirty="0"/>
              <a:t>Simple, efficient model.</a:t>
            </a:r>
          </a:p>
          <a:p>
            <a:pPr lvl="1"/>
            <a:r>
              <a:rPr lang="en-US" dirty="0"/>
              <a:t>Suitable for most of the applications in practice.</a:t>
            </a:r>
          </a:p>
          <a:p>
            <a:pPr lvl="1"/>
            <a:r>
              <a:rPr lang="en-US" dirty="0"/>
              <a:t>Simple to manage permissions, managing permissions on each group instead of on each user </a:t>
            </a:r>
            <a:r>
              <a:rPr lang="en-US" dirty="0">
                <a:sym typeface="Wingdings" panose="05000000000000000000" pitchFamily="2" charset="2"/>
              </a:rPr>
              <a:t> reduce the effort, time and risk of confusion. </a:t>
            </a:r>
            <a:endParaRPr lang="en-US" dirty="0"/>
          </a:p>
        </p:txBody>
      </p:sp>
    </p:spTree>
    <p:extLst>
      <p:ext uri="{BB962C8B-B14F-4D97-AF65-F5344CB8AC3E}">
        <p14:creationId xmlns:p14="http://schemas.microsoft.com/office/powerpoint/2010/main" val="41902679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Pros and Cons of RBAC</a:t>
            </a:r>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42</a:t>
            </a:fld>
            <a:endParaRPr lang="en-GB"/>
          </a:p>
        </p:txBody>
      </p:sp>
      <p:sp>
        <p:nvSpPr>
          <p:cNvPr id="4" name="Content Placeholder 3"/>
          <p:cNvSpPr>
            <a:spLocks noGrp="1"/>
          </p:cNvSpPr>
          <p:nvPr>
            <p:ph sz="quarter" idx="1"/>
          </p:nvPr>
        </p:nvSpPr>
        <p:spPr/>
        <p:txBody>
          <a:bodyPr/>
          <a:lstStyle/>
          <a:p>
            <a:r>
              <a:rPr lang="en-US" dirty="0"/>
              <a:t>Cons:</a:t>
            </a:r>
          </a:p>
          <a:p>
            <a:pPr lvl="1"/>
            <a:r>
              <a:rPr lang="en-US" dirty="0"/>
              <a:t>Not suitable for some resources to be protected that is not know in advance.</a:t>
            </a:r>
          </a:p>
          <a:p>
            <a:pPr lvl="1"/>
            <a:r>
              <a:rPr lang="en-US" dirty="0"/>
              <a:t>Not suitable for applications where a user can have many roles in conflict.</a:t>
            </a:r>
          </a:p>
        </p:txBody>
      </p:sp>
    </p:spTree>
    <p:extLst>
      <p:ext uri="{BB962C8B-B14F-4D97-AF65-F5344CB8AC3E}">
        <p14:creationId xmlns:p14="http://schemas.microsoft.com/office/powerpoint/2010/main" val="30995441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43</a:t>
            </a:fld>
            <a:endParaRPr lang="en-GB"/>
          </a:p>
        </p:txBody>
      </p:sp>
      <p:sp>
        <p:nvSpPr>
          <p:cNvPr id="4" name="Content Placeholder 3"/>
          <p:cNvSpPr>
            <a:spLocks noGrp="1"/>
          </p:cNvSpPr>
          <p:nvPr>
            <p:ph sz="quarter" idx="1"/>
          </p:nvPr>
        </p:nvSpPr>
        <p:spPr/>
        <p:txBody>
          <a:bodyPr/>
          <a:lstStyle/>
          <a:p>
            <a:r>
              <a:rPr lang="en-US" dirty="0">
                <a:solidFill>
                  <a:srgbClr val="0000CC"/>
                </a:solidFill>
              </a:rPr>
              <a:t>DAC</a:t>
            </a:r>
          </a:p>
        </p:txBody>
      </p:sp>
      <p:pic>
        <p:nvPicPr>
          <p:cNvPr id="5" name="Picture 4"/>
          <p:cNvPicPr>
            <a:picLocks noChangeAspect="1"/>
          </p:cNvPicPr>
          <p:nvPr/>
        </p:nvPicPr>
        <p:blipFill>
          <a:blip r:embed="rId2"/>
          <a:stretch>
            <a:fillRect/>
          </a:stretch>
        </p:blipFill>
        <p:spPr>
          <a:xfrm>
            <a:off x="233362" y="2210916"/>
            <a:ext cx="8677275" cy="3162300"/>
          </a:xfrm>
          <a:prstGeom prst="rect">
            <a:avLst/>
          </a:prstGeom>
        </p:spPr>
      </p:pic>
    </p:spTree>
    <p:extLst>
      <p:ext uri="{BB962C8B-B14F-4D97-AF65-F5344CB8AC3E}">
        <p14:creationId xmlns:p14="http://schemas.microsoft.com/office/powerpoint/2010/main" val="31498699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44</a:t>
            </a:fld>
            <a:endParaRPr lang="en-GB"/>
          </a:p>
        </p:txBody>
      </p:sp>
      <p:sp>
        <p:nvSpPr>
          <p:cNvPr id="4" name="Content Placeholder 3"/>
          <p:cNvSpPr>
            <a:spLocks noGrp="1"/>
          </p:cNvSpPr>
          <p:nvPr>
            <p:ph sz="quarter" idx="1"/>
          </p:nvPr>
        </p:nvSpPr>
        <p:spPr/>
        <p:txBody>
          <a:bodyPr/>
          <a:lstStyle/>
          <a:p>
            <a:r>
              <a:rPr lang="en-US" dirty="0">
                <a:solidFill>
                  <a:srgbClr val="0000CC"/>
                </a:solidFill>
              </a:rPr>
              <a:t>MAC</a:t>
            </a:r>
          </a:p>
        </p:txBody>
      </p:sp>
      <p:pic>
        <p:nvPicPr>
          <p:cNvPr id="6" name="Picture 5"/>
          <p:cNvPicPr>
            <a:picLocks noChangeAspect="1"/>
          </p:cNvPicPr>
          <p:nvPr/>
        </p:nvPicPr>
        <p:blipFill>
          <a:blip r:embed="rId2"/>
          <a:stretch>
            <a:fillRect/>
          </a:stretch>
        </p:blipFill>
        <p:spPr>
          <a:xfrm>
            <a:off x="1466850" y="2174329"/>
            <a:ext cx="6210300" cy="3990975"/>
          </a:xfrm>
          <a:prstGeom prst="rect">
            <a:avLst/>
          </a:prstGeom>
        </p:spPr>
      </p:pic>
    </p:spTree>
    <p:extLst>
      <p:ext uri="{BB962C8B-B14F-4D97-AF65-F5344CB8AC3E}">
        <p14:creationId xmlns:p14="http://schemas.microsoft.com/office/powerpoint/2010/main" val="18601517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45</a:t>
            </a:fld>
            <a:endParaRPr lang="en-GB"/>
          </a:p>
        </p:txBody>
      </p:sp>
      <p:sp>
        <p:nvSpPr>
          <p:cNvPr id="4" name="Content Placeholder 3"/>
          <p:cNvSpPr>
            <a:spLocks noGrp="1"/>
          </p:cNvSpPr>
          <p:nvPr>
            <p:ph sz="quarter" idx="1"/>
          </p:nvPr>
        </p:nvSpPr>
        <p:spPr/>
        <p:txBody>
          <a:bodyPr/>
          <a:lstStyle/>
          <a:p>
            <a:r>
              <a:rPr lang="en-US" dirty="0">
                <a:solidFill>
                  <a:srgbClr val="0000CC"/>
                </a:solidFill>
              </a:rPr>
              <a:t>RBAC</a:t>
            </a:r>
          </a:p>
        </p:txBody>
      </p:sp>
      <p:pic>
        <p:nvPicPr>
          <p:cNvPr id="5" name="Picture 4"/>
          <p:cNvPicPr>
            <a:picLocks noChangeAspect="1"/>
          </p:cNvPicPr>
          <p:nvPr/>
        </p:nvPicPr>
        <p:blipFill>
          <a:blip r:embed="rId2"/>
          <a:stretch>
            <a:fillRect/>
          </a:stretch>
        </p:blipFill>
        <p:spPr>
          <a:xfrm>
            <a:off x="-223838" y="2060848"/>
            <a:ext cx="9591675" cy="4953000"/>
          </a:xfrm>
          <a:prstGeom prst="rect">
            <a:avLst/>
          </a:prstGeom>
        </p:spPr>
      </p:pic>
    </p:spTree>
    <p:extLst>
      <p:ext uri="{BB962C8B-B14F-4D97-AF65-F5344CB8AC3E}">
        <p14:creationId xmlns:p14="http://schemas.microsoft.com/office/powerpoint/2010/main" val="32893332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Q&amp;A</a:t>
            </a:r>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46</a:t>
            </a:fld>
            <a:endParaRPr lang="en-GB"/>
          </a:p>
        </p:txBody>
      </p:sp>
      <p:sp>
        <p:nvSpPr>
          <p:cNvPr id="4" name="Content Placeholder 3"/>
          <p:cNvSpPr>
            <a:spLocks noGrp="1"/>
          </p:cNvSpPr>
          <p:nvPr>
            <p:ph sz="quarter" idx="1"/>
          </p:nvPr>
        </p:nvSpPr>
        <p:spPr/>
        <p:txBody>
          <a:bodyPr/>
          <a:lstStyle/>
          <a:p>
            <a:endParaRPr lang="en-US"/>
          </a:p>
        </p:txBody>
      </p:sp>
      <p:pic>
        <p:nvPicPr>
          <p:cNvPr id="5" name="Content Placeholder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2119313"/>
            <a:ext cx="3810000" cy="2619375"/>
          </a:xfrm>
          <a:prstGeom prst="rect">
            <a:avLst/>
          </a:prstGeom>
        </p:spPr>
      </p:pic>
    </p:spTree>
    <p:extLst>
      <p:ext uri="{BB962C8B-B14F-4D97-AF65-F5344CB8AC3E}">
        <p14:creationId xmlns:p14="http://schemas.microsoft.com/office/powerpoint/2010/main" val="935548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t>Discretionary Access Control (DAC)</a:t>
            </a:r>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5</a:t>
            </a:fld>
            <a:endParaRPr lang="en-GB"/>
          </a:p>
        </p:txBody>
      </p:sp>
      <p:sp>
        <p:nvSpPr>
          <p:cNvPr id="4" name="Content Placeholder 3"/>
          <p:cNvSpPr>
            <a:spLocks noGrp="1"/>
          </p:cNvSpPr>
          <p:nvPr>
            <p:ph sz="quarter" idx="1"/>
          </p:nvPr>
        </p:nvSpPr>
        <p:spPr/>
        <p:txBody>
          <a:bodyPr>
            <a:normAutofit fontScale="92500" lnSpcReduction="10000"/>
          </a:bodyPr>
          <a:lstStyle/>
          <a:p>
            <a:r>
              <a:rPr lang="en-US" b="1" dirty="0"/>
              <a:t>DAC</a:t>
            </a:r>
            <a:r>
              <a:rPr lang="en-US" dirty="0"/>
              <a:t>: granting access to the data on the basis of users’ identity and of rules that specify the types of access each user is allowed for each object in the system.</a:t>
            </a:r>
          </a:p>
          <a:p>
            <a:r>
              <a:rPr lang="en-US" dirty="0"/>
              <a:t>Identification &amp; authentication: 1st procedure</a:t>
            </a:r>
          </a:p>
          <a:p>
            <a:pPr lvl="1"/>
            <a:r>
              <a:rPr lang="en-US" dirty="0"/>
              <a:t>Identification: a user claims who s/he is</a:t>
            </a:r>
          </a:p>
          <a:p>
            <a:pPr lvl="1"/>
            <a:r>
              <a:rPr lang="en-US" dirty="0"/>
              <a:t>Authentication: establishing the validity of this claim</a:t>
            </a:r>
          </a:p>
          <a:p>
            <a:pPr lvl="2"/>
            <a:r>
              <a:rPr lang="en-US" dirty="0"/>
              <a:t>something the user </a:t>
            </a:r>
            <a:r>
              <a:rPr lang="en-US" i="1" dirty="0"/>
              <a:t>knows </a:t>
            </a:r>
            <a:r>
              <a:rPr lang="en-US" dirty="0"/>
              <a:t>(e.g., a password, PIN)</a:t>
            </a:r>
          </a:p>
          <a:p>
            <a:pPr lvl="2"/>
            <a:r>
              <a:rPr lang="en-US" dirty="0"/>
              <a:t>something the user </a:t>
            </a:r>
            <a:r>
              <a:rPr lang="en-US" i="1" dirty="0"/>
              <a:t>possesses </a:t>
            </a:r>
            <a:r>
              <a:rPr lang="en-US" dirty="0"/>
              <a:t>(e.g., an ATM card)</a:t>
            </a:r>
          </a:p>
          <a:p>
            <a:pPr lvl="2"/>
            <a:r>
              <a:rPr lang="en-US" dirty="0"/>
              <a:t>something the user </a:t>
            </a:r>
            <a:r>
              <a:rPr lang="en-US" i="1" dirty="0"/>
              <a:t>is </a:t>
            </a:r>
            <a:r>
              <a:rPr lang="en-US" dirty="0"/>
              <a:t>(e.g., a voice pattern, a fingerprint)</a:t>
            </a:r>
            <a:br>
              <a:rPr lang="en-US" dirty="0"/>
            </a:br>
            <a:br>
              <a:rPr lang="en-US" dirty="0"/>
            </a:br>
            <a:endParaRPr lang="en-US" dirty="0"/>
          </a:p>
        </p:txBody>
      </p:sp>
    </p:spTree>
    <p:extLst>
      <p:ext uri="{BB962C8B-B14F-4D97-AF65-F5344CB8AC3E}">
        <p14:creationId xmlns:p14="http://schemas.microsoft.com/office/powerpoint/2010/main" val="425336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t>Discretionary Access Control (DAC)</a:t>
            </a:r>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6</a:t>
            </a:fld>
            <a:endParaRPr lang="en-GB"/>
          </a:p>
        </p:txBody>
      </p:sp>
      <p:sp>
        <p:nvSpPr>
          <p:cNvPr id="4" name="Content Placeholder 3"/>
          <p:cNvSpPr>
            <a:spLocks noGrp="1"/>
          </p:cNvSpPr>
          <p:nvPr>
            <p:ph sz="quarter" idx="1"/>
          </p:nvPr>
        </p:nvSpPr>
        <p:spPr/>
        <p:txBody>
          <a:bodyPr>
            <a:normAutofit/>
          </a:bodyPr>
          <a:lstStyle/>
          <a:p>
            <a:r>
              <a:rPr lang="en-US" dirty="0"/>
              <a:t>The typical method of enforcing DAC in a database system is based on the granting and revoking privileges.</a:t>
            </a:r>
          </a:p>
          <a:p>
            <a:r>
              <a:rPr lang="en-US" dirty="0"/>
              <a:t>SQL standard supports DAC through the GRANT and REVOKE commands: The GRANT command gives privileges to users, and the REVOKE command takes away privileges.</a:t>
            </a:r>
          </a:p>
        </p:txBody>
      </p:sp>
    </p:spTree>
    <p:extLst>
      <p:ext uri="{BB962C8B-B14F-4D97-AF65-F5344CB8AC3E}">
        <p14:creationId xmlns:p14="http://schemas.microsoft.com/office/powerpoint/2010/main" val="1710596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with DAC in OS</a:t>
            </a:r>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7</a:t>
            </a:fld>
            <a:endParaRPr lang="en-GB"/>
          </a:p>
        </p:txBody>
      </p:sp>
      <p:sp>
        <p:nvSpPr>
          <p:cNvPr id="4" name="Content Placeholder 3"/>
          <p:cNvSpPr>
            <a:spLocks noGrp="1"/>
          </p:cNvSpPr>
          <p:nvPr>
            <p:ph sz="quarter" idx="1"/>
          </p:nvPr>
        </p:nvSpPr>
        <p:spPr/>
        <p:txBody>
          <a:bodyPr/>
          <a:lstStyle/>
          <a:p>
            <a:r>
              <a:rPr lang="en-US" altLang="zh-CN" dirty="0">
                <a:ea typeface="宋体" panose="02010600030101010101" pitchFamily="2" charset="-122"/>
              </a:rPr>
              <a:t>DAC cannot protect against</a:t>
            </a:r>
          </a:p>
          <a:p>
            <a:pPr lvl="1"/>
            <a:r>
              <a:rPr lang="en-US" altLang="zh-CN" dirty="0">
                <a:ea typeface="宋体" panose="02010600030101010101" pitchFamily="2" charset="-122"/>
              </a:rPr>
              <a:t>Trojan horse</a:t>
            </a:r>
          </a:p>
          <a:p>
            <a:pPr lvl="1"/>
            <a:r>
              <a:rPr lang="en-US" altLang="zh-CN" dirty="0">
                <a:ea typeface="宋体" panose="02010600030101010101" pitchFamily="2" charset="-122"/>
              </a:rPr>
              <a:t>Malware</a:t>
            </a:r>
          </a:p>
          <a:p>
            <a:pPr lvl="1"/>
            <a:r>
              <a:rPr lang="en-US" altLang="zh-CN" dirty="0">
                <a:ea typeface="宋体" panose="02010600030101010101" pitchFamily="2" charset="-122"/>
              </a:rPr>
              <a:t>Software bugs</a:t>
            </a:r>
          </a:p>
          <a:p>
            <a:pPr lvl="1"/>
            <a:r>
              <a:rPr lang="en-US" altLang="zh-CN" dirty="0">
                <a:ea typeface="宋体" panose="02010600030101010101" pitchFamily="2" charset="-122"/>
              </a:rPr>
              <a:t>Malicious local users</a:t>
            </a:r>
          </a:p>
          <a:p>
            <a:pPr lvl="1"/>
            <a:endParaRPr lang="en-US" altLang="zh-CN" dirty="0">
              <a:ea typeface="宋体" panose="02010600030101010101" pitchFamily="2" charset="-122"/>
            </a:endParaRPr>
          </a:p>
          <a:p>
            <a:r>
              <a:rPr lang="en-US" dirty="0"/>
              <a:t>It cannot control information flow</a:t>
            </a:r>
          </a:p>
        </p:txBody>
      </p:sp>
    </p:spTree>
    <p:extLst>
      <p:ext uri="{BB962C8B-B14F-4D97-AF65-F5344CB8AC3E}">
        <p14:creationId xmlns:p14="http://schemas.microsoft.com/office/powerpoint/2010/main" val="3381000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DAC &amp; Information Flow Controls</a:t>
            </a:r>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8</a:t>
            </a:fld>
            <a:endParaRPr lang="en-GB"/>
          </a:p>
        </p:txBody>
      </p:sp>
      <p:sp>
        <p:nvSpPr>
          <p:cNvPr id="4" name="Content Placeholder 3"/>
          <p:cNvSpPr>
            <a:spLocks noGrp="1"/>
          </p:cNvSpPr>
          <p:nvPr>
            <p:ph sz="quarter" idx="1"/>
          </p:nvPr>
        </p:nvSpPr>
        <p:spPr/>
        <p:txBody>
          <a:bodyPr>
            <a:normAutofit/>
          </a:bodyPr>
          <a:lstStyle/>
          <a:p>
            <a:r>
              <a:rPr lang="en-US" dirty="0"/>
              <a:t>Inherent weakness of DAC: Unrestricted DAC allows information from an object which can be read by a subject to be written to any other object</a:t>
            </a:r>
          </a:p>
          <a:p>
            <a:pPr lvl="1"/>
            <a:r>
              <a:rPr lang="en-US" dirty="0"/>
              <a:t>Bob is denied access to file A, so he asks cohort Alice to copy A to B that he can access</a:t>
            </a:r>
          </a:p>
          <a:p>
            <a:r>
              <a:rPr lang="en-US" dirty="0"/>
              <a:t>Suppose our users are trusted not to do this deliberately. It is still possible for Trojan Horses to copy information from one object to another.</a:t>
            </a:r>
          </a:p>
        </p:txBody>
      </p:sp>
    </p:spTree>
    <p:extLst>
      <p:ext uri="{BB962C8B-B14F-4D97-AF65-F5344CB8AC3E}">
        <p14:creationId xmlns:p14="http://schemas.microsoft.com/office/powerpoint/2010/main" val="478741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Trojan Horse Example</a:t>
            </a:r>
          </a:p>
        </p:txBody>
      </p:sp>
      <p:sp>
        <p:nvSpPr>
          <p:cNvPr id="3" name="Slide Number Placeholder 2"/>
          <p:cNvSpPr>
            <a:spLocks noGrp="1"/>
          </p:cNvSpPr>
          <p:nvPr>
            <p:ph type="sldNum" sz="quarter" idx="12"/>
          </p:nvPr>
        </p:nvSpPr>
        <p:spPr/>
        <p:txBody>
          <a:bodyPr>
            <a:normAutofit fontScale="85000" lnSpcReduction="20000"/>
          </a:bodyPr>
          <a:lstStyle/>
          <a:p>
            <a:fld id="{D5038CF1-A7C8-40BD-B6B0-0DD8C764D05E}" type="slidenum">
              <a:rPr lang="en-GB" smtClean="0"/>
              <a:pPr/>
              <a:t>9</a:t>
            </a:fld>
            <a:endParaRPr lang="en-GB"/>
          </a:p>
        </p:txBody>
      </p:sp>
      <p:sp>
        <p:nvSpPr>
          <p:cNvPr id="4" name="Content Placeholder 3"/>
          <p:cNvSpPr>
            <a:spLocks noGrp="1"/>
          </p:cNvSpPr>
          <p:nvPr>
            <p:ph sz="quarter" idx="1"/>
          </p:nvPr>
        </p:nvSpPr>
        <p:spPr/>
        <p:txBody>
          <a:bodyPr/>
          <a:lstStyle/>
          <a:p>
            <a:endParaRPr lang="en-US"/>
          </a:p>
        </p:txBody>
      </p:sp>
      <p:pic>
        <p:nvPicPr>
          <p:cNvPr id="5" name="Picture 4"/>
          <p:cNvPicPr>
            <a:picLocks noChangeAspect="1"/>
          </p:cNvPicPr>
          <p:nvPr/>
        </p:nvPicPr>
        <p:blipFill>
          <a:blip r:embed="rId2"/>
          <a:stretch>
            <a:fillRect/>
          </a:stretch>
        </p:blipFill>
        <p:spPr>
          <a:xfrm>
            <a:off x="806524" y="1672927"/>
            <a:ext cx="7581900" cy="4924425"/>
          </a:xfrm>
          <a:prstGeom prst="rect">
            <a:avLst/>
          </a:prstGeom>
        </p:spPr>
      </p:pic>
    </p:spTree>
    <p:extLst>
      <p:ext uri="{BB962C8B-B14F-4D97-AF65-F5344CB8AC3E}">
        <p14:creationId xmlns:p14="http://schemas.microsoft.com/office/powerpoint/2010/main" val="387181821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1958</TotalTime>
  <Words>2913</Words>
  <Application>Microsoft Office PowerPoint</Application>
  <PresentationFormat>On-screen Show (4:3)</PresentationFormat>
  <Paragraphs>335</Paragraphs>
  <Slides>46</Slides>
  <Notes>26</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46</vt:i4>
      </vt:variant>
    </vt:vector>
  </HeadingPairs>
  <TitlesOfParts>
    <vt:vector size="59" baseType="lpstr">
      <vt:lpstr>Arial</vt:lpstr>
      <vt:lpstr>Calibri</vt:lpstr>
      <vt:lpstr>Corbel</vt:lpstr>
      <vt:lpstr>Lucida Handwriting</vt:lpstr>
      <vt:lpstr>Minion Web</vt:lpstr>
      <vt:lpstr>Symbol</vt:lpstr>
      <vt:lpstr>Tahoma</vt:lpstr>
      <vt:lpstr>Times</vt:lpstr>
      <vt:lpstr>Times New Roman</vt:lpstr>
      <vt:lpstr>Tw Cen MT</vt:lpstr>
      <vt:lpstr>Wingdings</vt:lpstr>
      <vt:lpstr>Wingdings 2</vt:lpstr>
      <vt:lpstr>Median</vt:lpstr>
      <vt:lpstr>PowerPoint Presentation</vt:lpstr>
      <vt:lpstr>Outline </vt:lpstr>
      <vt:lpstr>Three Basic Concepts</vt:lpstr>
      <vt:lpstr>Discretionary Access Control (DAC)</vt:lpstr>
      <vt:lpstr>Discretionary Access Control (DAC)</vt:lpstr>
      <vt:lpstr>Discretionary Access Control (DAC)</vt:lpstr>
      <vt:lpstr>Problems with DAC in OS</vt:lpstr>
      <vt:lpstr>DAC &amp; Information Flow Controls</vt:lpstr>
      <vt:lpstr>Trojan Horse Example</vt:lpstr>
      <vt:lpstr>Trojan Horse Example</vt:lpstr>
      <vt:lpstr>Trojan Horse Example</vt:lpstr>
      <vt:lpstr>Trojan Horse Example</vt:lpstr>
      <vt:lpstr>Mandatory Access Control (MAC)</vt:lpstr>
      <vt:lpstr>The Need for MAC</vt:lpstr>
      <vt:lpstr>Mandatory Access Control (MAC)</vt:lpstr>
      <vt:lpstr>Multilevel relation</vt:lpstr>
      <vt:lpstr>A Characterization of the  Difference between DAC and MAC</vt:lpstr>
      <vt:lpstr>Bell and LaPadula (BLP) Model</vt:lpstr>
      <vt:lpstr>BLP Model</vt:lpstr>
      <vt:lpstr>BLP Model - Access Classes</vt:lpstr>
      <vt:lpstr>BLP Model - Access Classes</vt:lpstr>
      <vt:lpstr>BLP Model - Access Classes</vt:lpstr>
      <vt:lpstr>BLP Model - Examples</vt:lpstr>
      <vt:lpstr>BLP Model - Axioms</vt:lpstr>
      <vt:lpstr>BLP Model - Axioms</vt:lpstr>
      <vt:lpstr>BLP Model - Axioms</vt:lpstr>
      <vt:lpstr>BLP Model - Axioms</vt:lpstr>
      <vt:lpstr>BLP Model - Axioms</vt:lpstr>
      <vt:lpstr>Summary of BLP Model</vt:lpstr>
      <vt:lpstr>Multilevel relation</vt:lpstr>
      <vt:lpstr>Multilevel relation</vt:lpstr>
      <vt:lpstr>Multilevel relation</vt:lpstr>
      <vt:lpstr>Multilevel relation</vt:lpstr>
      <vt:lpstr>Multilevel relation</vt:lpstr>
      <vt:lpstr>Pros and Cons of MAC</vt:lpstr>
      <vt:lpstr>Role-Based Access Control – RBAC</vt:lpstr>
      <vt:lpstr>Role-Based Access Control – RBAC</vt:lpstr>
      <vt:lpstr>Role-Based Access Control – RBAC</vt:lpstr>
      <vt:lpstr>Role-Based Access Control – RBAC</vt:lpstr>
      <vt:lpstr>Core RBAC</vt:lpstr>
      <vt:lpstr>Pros and Cons of RBAC</vt:lpstr>
      <vt:lpstr>Pros and Cons of RBAC</vt:lpstr>
      <vt:lpstr>Conclusion</vt:lpstr>
      <vt:lpstr>Conclusion</vt:lpstr>
      <vt:lpstr>Conclusion</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thaithuynvt</dc:creator>
  <cp:lastModifiedBy>MinhChau</cp:lastModifiedBy>
  <cp:revision>153</cp:revision>
  <dcterms:created xsi:type="dcterms:W3CDTF">2014-07-14T09:55:58Z</dcterms:created>
  <dcterms:modified xsi:type="dcterms:W3CDTF">2020-10-23T06:24:54Z</dcterms:modified>
</cp:coreProperties>
</file>