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1"/>
  </p:notesMasterIdLst>
  <p:sldIdLst>
    <p:sldId id="256" r:id="rId3"/>
    <p:sldId id="257" r:id="rId4"/>
    <p:sldId id="261" r:id="rId5"/>
    <p:sldId id="262" r:id="rId6"/>
    <p:sldId id="276" r:id="rId7"/>
    <p:sldId id="263" r:id="rId8"/>
    <p:sldId id="285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64" r:id="rId18"/>
    <p:sldId id="259" r:id="rId19"/>
    <p:sldId id="272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09" autoAdjust="0"/>
    <p:restoredTop sz="96061" autoAdjust="0"/>
  </p:normalViewPr>
  <p:slideViewPr>
    <p:cSldViewPr snapToGrid="0">
      <p:cViewPr varScale="1">
        <p:scale>
          <a:sx n="94" d="100"/>
          <a:sy n="94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6BC59-0066-49B2-A386-33CEBB9D3BA9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11F9A-7E46-472C-83BD-5B095FAF2E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38EC9C7-1CA5-4F0A-A098-4F97ADAB24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38EC9C7-1CA5-4F0A-A098-4F97ADAB24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5102-D278-4DE2-8F39-2C77C76D4858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E586-BF9D-4994-BF75-C29EFDF28C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5102-D278-4DE2-8F39-2C77C76D4858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E586-BF9D-4994-BF75-C29EFDF28C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5102-D278-4DE2-8F39-2C77C76D4858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E586-BF9D-4994-BF75-C29EFDF28C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44F4-8239-4FBA-BAF8-1D7BA70E9511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3B9C-3929-4105-9A36-5366D33C22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44F4-8239-4FBA-BAF8-1D7BA70E9511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3B9C-3929-4105-9A36-5366D33C22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44F4-8239-4FBA-BAF8-1D7BA70E9511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3B9C-3929-4105-9A36-5366D33C22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44F4-8239-4FBA-BAF8-1D7BA70E9511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3B9C-3929-4105-9A36-5366D33C22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44F4-8239-4FBA-BAF8-1D7BA70E9511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3B9C-3929-4105-9A36-5366D33C22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44F4-8239-4FBA-BAF8-1D7BA70E9511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3B9C-3929-4105-9A36-5366D33C22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44F4-8239-4FBA-BAF8-1D7BA70E9511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3B9C-3929-4105-9A36-5366D33C22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44F4-8239-4FBA-BAF8-1D7BA70E9511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3B9C-3929-4105-9A36-5366D33C22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5102-D278-4DE2-8F39-2C77C76D4858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E586-BF9D-4994-BF75-C29EFDF28C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44F4-8239-4FBA-BAF8-1D7BA70E9511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3B9C-3929-4105-9A36-5366D33C22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44F4-8239-4FBA-BAF8-1D7BA70E9511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3B9C-3929-4105-9A36-5366D33C22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44F4-8239-4FBA-BAF8-1D7BA70E9511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3B9C-3929-4105-9A36-5366D33C22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5102-D278-4DE2-8F39-2C77C76D4858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E586-BF9D-4994-BF75-C29EFDF28C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5102-D278-4DE2-8F39-2C77C76D4858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E586-BF9D-4994-BF75-C29EFDF28C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5102-D278-4DE2-8F39-2C77C76D4858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E586-BF9D-4994-BF75-C29EFDF28C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5102-D278-4DE2-8F39-2C77C76D4858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E586-BF9D-4994-BF75-C29EFDF28C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5102-D278-4DE2-8F39-2C77C76D4858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E586-BF9D-4994-BF75-C29EFDF28C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5102-D278-4DE2-8F39-2C77C76D4858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E586-BF9D-4994-BF75-C29EFDF28C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5102-D278-4DE2-8F39-2C77C76D4858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E586-BF9D-4994-BF75-C29EFDF28C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25102-D278-4DE2-8F39-2C77C76D4858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2E586-BF9D-4994-BF75-C29EFDF28C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244F4-8239-4FBA-BAF8-1D7BA70E9511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03B9C-3929-4105-9A36-5366D33C22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image" Target="../media/image2.emf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png"/><Relationship Id="rId5" Type="http://schemas.openxmlformats.org/officeDocument/2006/relationships/image" Target="../media/image2.emf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2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emf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emf"/><Relationship Id="rId5" Type="http://schemas.openxmlformats.org/officeDocument/2006/relationships/image" Target="../media/image16.png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.emf"/><Relationship Id="rId4" Type="http://schemas.openxmlformats.org/officeDocument/2006/relationships/image" Target="../media/image17.emf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6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Texturizer/>
                    </a14:imgEffect>
                    <a14:imgEffect>
                      <a14:brightnessContrast bright="18000"/>
                    </a14:imgEffect>
                    <a14:imgEffect>
                      <a14:colorTemperature colorTemp="5591"/>
                    </a14:imgEffect>
                    <a14:imgEffect>
                      <a14:saturation sat="28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图片 54"/>
          <p:cNvPicPr>
            <a:picLocks noChangeAspect="1"/>
          </p:cNvPicPr>
          <p:nvPr/>
        </p:nvPicPr>
        <p:blipFill>
          <a:blip r:embed="rId5">
            <a:grayscl/>
          </a:blip>
          <a:srcRect l="10634" b="29966"/>
          <a:stretch>
            <a:fillRect/>
          </a:stretch>
        </p:blipFill>
        <p:spPr>
          <a:xfrm rot="9709526" flipH="1">
            <a:off x="-1065917" y="-450396"/>
            <a:ext cx="5820008" cy="5903817"/>
          </a:xfrm>
          <a:custGeom>
            <a:avLst/>
            <a:gdLst>
              <a:gd name="connsiteX0" fmla="*/ 1938173 w 5820008"/>
              <a:gd name="connsiteY0" fmla="*/ 5903817 h 5903817"/>
              <a:gd name="connsiteX1" fmla="*/ 5820008 w 5820008"/>
              <a:gd name="connsiteY1" fmla="*/ 4629444 h 5903817"/>
              <a:gd name="connsiteX2" fmla="*/ 5820008 w 5820008"/>
              <a:gd name="connsiteY2" fmla="*/ 0 h 5903817"/>
              <a:gd name="connsiteX3" fmla="*/ 0 w 5820008"/>
              <a:gd name="connsiteY3" fmla="*/ 0 h 590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0008" h="5903817">
                <a:moveTo>
                  <a:pt x="1938173" y="5903817"/>
                </a:moveTo>
                <a:lnTo>
                  <a:pt x="5820008" y="4629444"/>
                </a:lnTo>
                <a:lnTo>
                  <a:pt x="5820008" y="0"/>
                </a:lnTo>
                <a:lnTo>
                  <a:pt x="0" y="0"/>
                </a:lnTo>
                <a:close/>
              </a:path>
            </a:pathLst>
          </a:custGeom>
          <a:effectLst>
            <a:softEdge rad="0"/>
          </a:effectLst>
        </p:spPr>
      </p:pic>
      <p:pic>
        <p:nvPicPr>
          <p:cNvPr id="5963" name="图片 59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 flipV="1">
            <a:off x="10031223" y="11010"/>
            <a:ext cx="2160777" cy="2796943"/>
          </a:xfrm>
          <a:prstGeom prst="rect">
            <a:avLst/>
          </a:prstGeom>
        </p:spPr>
      </p:pic>
      <p:pic>
        <p:nvPicPr>
          <p:cNvPr id="5964" name="图片 596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769923"/>
            <a:ext cx="208048" cy="869944"/>
          </a:xfrm>
          <a:prstGeom prst="rect">
            <a:avLst/>
          </a:prstGeom>
        </p:spPr>
      </p:pic>
      <p:pic>
        <p:nvPicPr>
          <p:cNvPr id="5965" name="图片 596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0143" y="2272402"/>
            <a:ext cx="4494660" cy="4609263"/>
          </a:xfrm>
          <a:prstGeom prst="rect">
            <a:avLst/>
          </a:prstGeom>
        </p:spPr>
      </p:pic>
      <p:pic>
        <p:nvPicPr>
          <p:cNvPr id="5960" name="图片 595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10758659" y="1031769"/>
            <a:ext cx="1063421" cy="683444"/>
          </a:xfrm>
          <a:prstGeom prst="rect">
            <a:avLst/>
          </a:prstGeom>
        </p:spPr>
      </p:pic>
      <p:pic>
        <p:nvPicPr>
          <p:cNvPr id="5962" name="图片 596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5445" y="4406724"/>
            <a:ext cx="1189129" cy="1249872"/>
          </a:xfrm>
          <a:prstGeom prst="rect">
            <a:avLst/>
          </a:prstGeom>
        </p:spPr>
      </p:pic>
      <p:sp>
        <p:nvSpPr>
          <p:cNvPr id="5968" name="椭圆 5967"/>
          <p:cNvSpPr/>
          <p:nvPr/>
        </p:nvSpPr>
        <p:spPr>
          <a:xfrm>
            <a:off x="7939144" y="2345167"/>
            <a:ext cx="311971" cy="2689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69" name="椭圆 5968"/>
          <p:cNvSpPr/>
          <p:nvPr/>
        </p:nvSpPr>
        <p:spPr>
          <a:xfrm>
            <a:off x="9348351" y="2360671"/>
            <a:ext cx="225374" cy="178133"/>
          </a:xfrm>
          <a:custGeom>
            <a:avLst/>
            <a:gdLst>
              <a:gd name="connsiteX0" fmla="*/ 0 w 225329"/>
              <a:gd name="connsiteY0" fmla="*/ 67551 h 135102"/>
              <a:gd name="connsiteX1" fmla="*/ 112665 w 225329"/>
              <a:gd name="connsiteY1" fmla="*/ 0 h 135102"/>
              <a:gd name="connsiteX2" fmla="*/ 225330 w 225329"/>
              <a:gd name="connsiteY2" fmla="*/ 67551 h 135102"/>
              <a:gd name="connsiteX3" fmla="*/ 112665 w 225329"/>
              <a:gd name="connsiteY3" fmla="*/ 135102 h 135102"/>
              <a:gd name="connsiteX4" fmla="*/ 0 w 225329"/>
              <a:gd name="connsiteY4" fmla="*/ 67551 h 135102"/>
              <a:gd name="connsiteX0-1" fmla="*/ 44 w 225374"/>
              <a:gd name="connsiteY0-2" fmla="*/ 110582 h 178133"/>
              <a:gd name="connsiteX1-3" fmla="*/ 123466 w 225374"/>
              <a:gd name="connsiteY1-4" fmla="*/ 0 h 178133"/>
              <a:gd name="connsiteX2-5" fmla="*/ 225374 w 225374"/>
              <a:gd name="connsiteY2-6" fmla="*/ 110582 h 178133"/>
              <a:gd name="connsiteX3-7" fmla="*/ 112709 w 225374"/>
              <a:gd name="connsiteY3-8" fmla="*/ 178133 h 178133"/>
              <a:gd name="connsiteX4-9" fmla="*/ 44 w 225374"/>
              <a:gd name="connsiteY4-10" fmla="*/ 110582 h 1781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74" h="178133">
                <a:moveTo>
                  <a:pt x="44" y="110582"/>
                </a:moveTo>
                <a:cubicBezTo>
                  <a:pt x="1837" y="80893"/>
                  <a:pt x="61243" y="0"/>
                  <a:pt x="123466" y="0"/>
                </a:cubicBezTo>
                <a:cubicBezTo>
                  <a:pt x="185689" y="0"/>
                  <a:pt x="225374" y="73275"/>
                  <a:pt x="225374" y="110582"/>
                </a:cubicBezTo>
                <a:cubicBezTo>
                  <a:pt x="225374" y="147889"/>
                  <a:pt x="174932" y="178133"/>
                  <a:pt x="112709" y="178133"/>
                </a:cubicBezTo>
                <a:cubicBezTo>
                  <a:pt x="50486" y="178133"/>
                  <a:pt x="-1749" y="140271"/>
                  <a:pt x="44" y="110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70" name="椭圆 5969"/>
          <p:cNvSpPr/>
          <p:nvPr/>
        </p:nvSpPr>
        <p:spPr>
          <a:xfrm>
            <a:off x="7551867" y="3318141"/>
            <a:ext cx="64547" cy="1591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71" name="椭圆 5970"/>
          <p:cNvSpPr/>
          <p:nvPr/>
        </p:nvSpPr>
        <p:spPr>
          <a:xfrm>
            <a:off x="9660367" y="4963030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72" name="椭圆 5971"/>
          <p:cNvSpPr/>
          <p:nvPr/>
        </p:nvSpPr>
        <p:spPr>
          <a:xfrm>
            <a:off x="5475642" y="4832781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73" name="椭圆 5972"/>
          <p:cNvSpPr/>
          <p:nvPr/>
        </p:nvSpPr>
        <p:spPr>
          <a:xfrm>
            <a:off x="5787614" y="2283219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74" name="椭圆 5973"/>
          <p:cNvSpPr/>
          <p:nvPr/>
        </p:nvSpPr>
        <p:spPr>
          <a:xfrm>
            <a:off x="8498541" y="1521576"/>
            <a:ext cx="112269" cy="1936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75" name="椭圆 5974"/>
          <p:cNvSpPr/>
          <p:nvPr/>
        </p:nvSpPr>
        <p:spPr>
          <a:xfrm>
            <a:off x="8810513" y="3746259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76" name="椭圆 5975"/>
          <p:cNvSpPr/>
          <p:nvPr/>
        </p:nvSpPr>
        <p:spPr>
          <a:xfrm>
            <a:off x="11360075" y="4843537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77" name="椭圆 5976"/>
          <p:cNvSpPr/>
          <p:nvPr/>
        </p:nvSpPr>
        <p:spPr>
          <a:xfrm>
            <a:off x="9821732" y="6026879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78" name="椭圆 5977"/>
          <p:cNvSpPr/>
          <p:nvPr/>
        </p:nvSpPr>
        <p:spPr>
          <a:xfrm>
            <a:off x="10143465" y="3476354"/>
            <a:ext cx="151606" cy="144329"/>
          </a:xfrm>
          <a:custGeom>
            <a:avLst/>
            <a:gdLst>
              <a:gd name="connsiteX0" fmla="*/ 0 w 161365"/>
              <a:gd name="connsiteY0" fmla="*/ 60242 h 120484"/>
              <a:gd name="connsiteX1" fmla="*/ 80683 w 161365"/>
              <a:gd name="connsiteY1" fmla="*/ 0 h 120484"/>
              <a:gd name="connsiteX2" fmla="*/ 161366 w 161365"/>
              <a:gd name="connsiteY2" fmla="*/ 60242 h 120484"/>
              <a:gd name="connsiteX3" fmla="*/ 80683 w 161365"/>
              <a:gd name="connsiteY3" fmla="*/ 120484 h 120484"/>
              <a:gd name="connsiteX4" fmla="*/ 0 w 161365"/>
              <a:gd name="connsiteY4" fmla="*/ 60242 h 120484"/>
              <a:gd name="connsiteX0-1" fmla="*/ 1148 w 165968"/>
              <a:gd name="connsiteY0-2" fmla="*/ 60242 h 141999"/>
              <a:gd name="connsiteX1-3" fmla="*/ 81831 w 165968"/>
              <a:gd name="connsiteY1-4" fmla="*/ 0 h 141999"/>
              <a:gd name="connsiteX2-5" fmla="*/ 162514 w 165968"/>
              <a:gd name="connsiteY2-6" fmla="*/ 60242 h 141999"/>
              <a:gd name="connsiteX3-7" fmla="*/ 135619 w 165968"/>
              <a:gd name="connsiteY3-8" fmla="*/ 141999 h 141999"/>
              <a:gd name="connsiteX4-9" fmla="*/ 1148 w 165968"/>
              <a:gd name="connsiteY4-10" fmla="*/ 60242 h 141999"/>
              <a:gd name="connsiteX0-11" fmla="*/ 997 w 151606"/>
              <a:gd name="connsiteY0-12" fmla="*/ 104235 h 144329"/>
              <a:gd name="connsiteX1-13" fmla="*/ 70923 w 151606"/>
              <a:gd name="connsiteY1-14" fmla="*/ 963 h 144329"/>
              <a:gd name="connsiteX2-15" fmla="*/ 151606 w 151606"/>
              <a:gd name="connsiteY2-16" fmla="*/ 61205 h 144329"/>
              <a:gd name="connsiteX3-17" fmla="*/ 124711 w 151606"/>
              <a:gd name="connsiteY3-18" fmla="*/ 142962 h 144329"/>
              <a:gd name="connsiteX4-19" fmla="*/ 997 w 151606"/>
              <a:gd name="connsiteY4-20" fmla="*/ 104235 h 14432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51606" h="144329">
                <a:moveTo>
                  <a:pt x="997" y="104235"/>
                </a:moveTo>
                <a:cubicBezTo>
                  <a:pt x="-7968" y="80569"/>
                  <a:pt x="45822" y="8135"/>
                  <a:pt x="70923" y="963"/>
                </a:cubicBezTo>
                <a:cubicBezTo>
                  <a:pt x="96024" y="-6209"/>
                  <a:pt x="151606" y="27934"/>
                  <a:pt x="151606" y="61205"/>
                </a:cubicBezTo>
                <a:cubicBezTo>
                  <a:pt x="151606" y="94476"/>
                  <a:pt x="149812" y="135790"/>
                  <a:pt x="124711" y="142962"/>
                </a:cubicBezTo>
                <a:cubicBezTo>
                  <a:pt x="99610" y="150134"/>
                  <a:pt x="9962" y="127901"/>
                  <a:pt x="997" y="1042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79" name="椭圆 5978"/>
          <p:cNvSpPr/>
          <p:nvPr/>
        </p:nvSpPr>
        <p:spPr>
          <a:xfrm>
            <a:off x="5066852" y="1928215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80" name="椭圆 5979"/>
          <p:cNvSpPr/>
          <p:nvPr/>
        </p:nvSpPr>
        <p:spPr>
          <a:xfrm>
            <a:off x="3528509" y="3111557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81" name="椭圆 5980"/>
          <p:cNvSpPr/>
          <p:nvPr/>
        </p:nvSpPr>
        <p:spPr>
          <a:xfrm>
            <a:off x="3840481" y="561995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82" name="椭圆 5981"/>
          <p:cNvSpPr/>
          <p:nvPr/>
        </p:nvSpPr>
        <p:spPr>
          <a:xfrm>
            <a:off x="2646381" y="2767312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83" name="椭圆 5982"/>
          <p:cNvSpPr/>
          <p:nvPr/>
        </p:nvSpPr>
        <p:spPr>
          <a:xfrm>
            <a:off x="1108038" y="3950654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84" name="椭圆 5983"/>
          <p:cNvSpPr/>
          <p:nvPr/>
        </p:nvSpPr>
        <p:spPr>
          <a:xfrm>
            <a:off x="1420010" y="1401092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85" name="椭圆 5984"/>
          <p:cNvSpPr/>
          <p:nvPr/>
        </p:nvSpPr>
        <p:spPr>
          <a:xfrm>
            <a:off x="7863840" y="5413693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86" name="椭圆 5985"/>
          <p:cNvSpPr/>
          <p:nvPr/>
        </p:nvSpPr>
        <p:spPr>
          <a:xfrm>
            <a:off x="6325497" y="6597035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87" name="椭圆 5986"/>
          <p:cNvSpPr/>
          <p:nvPr/>
        </p:nvSpPr>
        <p:spPr>
          <a:xfrm>
            <a:off x="6637469" y="4047473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88" name="椭圆 5987"/>
          <p:cNvSpPr/>
          <p:nvPr/>
        </p:nvSpPr>
        <p:spPr>
          <a:xfrm>
            <a:off x="6992470" y="1971246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89" name="椭圆 5988"/>
          <p:cNvSpPr/>
          <p:nvPr/>
        </p:nvSpPr>
        <p:spPr>
          <a:xfrm>
            <a:off x="5454082" y="3154521"/>
            <a:ext cx="182926" cy="163620"/>
          </a:xfrm>
          <a:custGeom>
            <a:avLst/>
            <a:gdLst>
              <a:gd name="connsiteX0" fmla="*/ 0 w 161365"/>
              <a:gd name="connsiteY0" fmla="*/ 60242 h 120484"/>
              <a:gd name="connsiteX1" fmla="*/ 80683 w 161365"/>
              <a:gd name="connsiteY1" fmla="*/ 0 h 120484"/>
              <a:gd name="connsiteX2" fmla="*/ 161366 w 161365"/>
              <a:gd name="connsiteY2" fmla="*/ 60242 h 120484"/>
              <a:gd name="connsiteX3" fmla="*/ 80683 w 161365"/>
              <a:gd name="connsiteY3" fmla="*/ 120484 h 120484"/>
              <a:gd name="connsiteX4" fmla="*/ 0 w 161365"/>
              <a:gd name="connsiteY4" fmla="*/ 60242 h 120484"/>
              <a:gd name="connsiteX0-1" fmla="*/ 0 w 182881"/>
              <a:gd name="connsiteY0-2" fmla="*/ 60321 h 120685"/>
              <a:gd name="connsiteX1-3" fmla="*/ 80683 w 182881"/>
              <a:gd name="connsiteY1-4" fmla="*/ 79 h 120685"/>
              <a:gd name="connsiteX2-5" fmla="*/ 182881 w 182881"/>
              <a:gd name="connsiteY2-6" fmla="*/ 71079 h 120685"/>
              <a:gd name="connsiteX3-7" fmla="*/ 80683 w 182881"/>
              <a:gd name="connsiteY3-8" fmla="*/ 120563 h 120685"/>
              <a:gd name="connsiteX4-9" fmla="*/ 0 w 182881"/>
              <a:gd name="connsiteY4-10" fmla="*/ 60321 h 120685"/>
              <a:gd name="connsiteX0-11" fmla="*/ 45 w 182926"/>
              <a:gd name="connsiteY0-12" fmla="*/ 60309 h 163620"/>
              <a:gd name="connsiteX1-13" fmla="*/ 80728 w 182926"/>
              <a:gd name="connsiteY1-14" fmla="*/ 67 h 163620"/>
              <a:gd name="connsiteX2-15" fmla="*/ 182926 w 182926"/>
              <a:gd name="connsiteY2-16" fmla="*/ 71067 h 163620"/>
              <a:gd name="connsiteX3-17" fmla="*/ 91485 w 182926"/>
              <a:gd name="connsiteY3-18" fmla="*/ 163582 h 163620"/>
              <a:gd name="connsiteX4-19" fmla="*/ 45 w 182926"/>
              <a:gd name="connsiteY4-20" fmla="*/ 60309 h 1636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82926" h="163620">
                <a:moveTo>
                  <a:pt x="45" y="60309"/>
                </a:moveTo>
                <a:cubicBezTo>
                  <a:pt x="-1748" y="33057"/>
                  <a:pt x="50248" y="-1726"/>
                  <a:pt x="80728" y="67"/>
                </a:cubicBezTo>
                <a:cubicBezTo>
                  <a:pt x="111208" y="1860"/>
                  <a:pt x="182926" y="37796"/>
                  <a:pt x="182926" y="71067"/>
                </a:cubicBezTo>
                <a:cubicBezTo>
                  <a:pt x="182926" y="104338"/>
                  <a:pt x="121965" y="165375"/>
                  <a:pt x="91485" y="163582"/>
                </a:cubicBezTo>
                <a:cubicBezTo>
                  <a:pt x="61005" y="161789"/>
                  <a:pt x="1838" y="87562"/>
                  <a:pt x="45" y="603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90" name="椭圆 5989"/>
          <p:cNvSpPr/>
          <p:nvPr/>
        </p:nvSpPr>
        <p:spPr>
          <a:xfrm>
            <a:off x="5766099" y="605026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006" name="椭圆 6005"/>
          <p:cNvSpPr/>
          <p:nvPr/>
        </p:nvSpPr>
        <p:spPr>
          <a:xfrm>
            <a:off x="6992470" y="4081400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6020" name="组合 6019"/>
          <p:cNvGrpSpPr/>
          <p:nvPr/>
        </p:nvGrpSpPr>
        <p:grpSpPr>
          <a:xfrm>
            <a:off x="5757470" y="817360"/>
            <a:ext cx="2353978" cy="5209519"/>
            <a:chOff x="7210221" y="3140034"/>
            <a:chExt cx="1770665" cy="3272489"/>
          </a:xfrm>
        </p:grpSpPr>
        <p:sp>
          <p:nvSpPr>
            <p:cNvPr id="6021" name="矩形 6020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022" name="矩形 6021"/>
            <p:cNvSpPr/>
            <p:nvPr/>
          </p:nvSpPr>
          <p:spPr>
            <a:xfrm>
              <a:off x="7210221" y="3140034"/>
              <a:ext cx="1770664" cy="3272488"/>
            </a:xfrm>
            <a:prstGeom prst="rect">
              <a:avLst/>
            </a:prstGeom>
            <a:blipFill>
              <a:blip r:embed="rId10">
                <a:alphaModFix amt="26000"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8000"/>
                        </a14:imgEffect>
                        <a14:imgEffect>
                          <a14:colorTemperature colorTemp="4682"/>
                        </a14:imgEffect>
                        <a14:imgEffect>
                          <a14:saturation sat="28000"/>
                        </a14:imgEffect>
                        <a14:imgEffect>
                          <a14:sharpenSoften amount="50000"/>
                        </a14:imgEffect>
                      </a14:imgLayer>
                    </a14:imgProps>
                  </a:ext>
                </a:extLst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6026" name="图片 60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1449014" flipH="1" flipV="1">
            <a:off x="3824513" y="1049701"/>
            <a:ext cx="2170413" cy="2809416"/>
          </a:xfrm>
          <a:prstGeom prst="rect">
            <a:avLst/>
          </a:prstGeom>
        </p:spPr>
      </p:pic>
      <p:sp>
        <p:nvSpPr>
          <p:cNvPr id="6016" name="文本框 6015"/>
          <p:cNvSpPr txBox="1"/>
          <p:nvPr/>
        </p:nvSpPr>
        <p:spPr>
          <a:xfrm>
            <a:off x="8810513" y="4141642"/>
            <a:ext cx="677108" cy="326805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prstClr val="black"/>
                </a:solidFill>
                <a:cs typeface="+mn-ea"/>
                <a:sym typeface="+mn-lt"/>
              </a:rPr>
              <a:t>汇报人：陈璐、邹羽、</a:t>
            </a:r>
            <a:endParaRPr lang="en-US" altLang="zh-CN" sz="1600" dirty="0">
              <a:solidFill>
                <a:prstClr val="black"/>
              </a:solidFill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prstClr val="black"/>
                </a:solidFill>
                <a:cs typeface="+mn-ea"/>
                <a:sym typeface="+mn-lt"/>
              </a:rPr>
              <a:t>刘虎、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潘华著、李心雨</a:t>
            </a:r>
          </a:p>
        </p:txBody>
      </p:sp>
      <p:sp>
        <p:nvSpPr>
          <p:cNvPr id="8" name="矩形 7"/>
          <p:cNvSpPr/>
          <p:nvPr/>
        </p:nvSpPr>
        <p:spPr>
          <a:xfrm>
            <a:off x="6026441" y="1831723"/>
            <a:ext cx="156246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CloudHub</a:t>
            </a:r>
            <a:endParaRPr lang="zh-CN" altLang="en-US" sz="4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130834" y="3746259"/>
            <a:ext cx="212133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——Docker  </a:t>
            </a:r>
            <a:r>
              <a:rPr lang="en-US" altLang="zh-CN" sz="28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Paas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平台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 rot="10800000">
            <a:off x="7776610" y="0"/>
            <a:ext cx="4415390" cy="60519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 flipV="1">
            <a:off x="0" y="3231289"/>
            <a:ext cx="2801815" cy="362671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753186" y="440174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后台管理</a:t>
            </a:r>
            <a:r>
              <a:rPr lang="en-US" altLang="zh-CN" dirty="0"/>
              <a:t>-</a:t>
            </a:r>
            <a:r>
              <a:rPr lang="zh-CN" altLang="en-US" dirty="0"/>
              <a:t>镜像管理：</a:t>
            </a:r>
          </a:p>
        </p:txBody>
      </p:sp>
      <p:sp>
        <p:nvSpPr>
          <p:cNvPr id="14" name="矩形 13"/>
          <p:cNvSpPr/>
          <p:nvPr/>
        </p:nvSpPr>
        <p:spPr>
          <a:xfrm>
            <a:off x="753186" y="969265"/>
            <a:ext cx="828944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容器的查和删，查找可以基于精确查找和模糊查找，分页显示（</a:t>
            </a:r>
            <a:r>
              <a:rPr lang="en-US" altLang="zh-CN" dirty="0"/>
              <a:t>17</a:t>
            </a:r>
            <a:r>
              <a:rPr lang="zh-CN" altLang="en-US" dirty="0"/>
              <a:t>条一页）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支持强制删除</a:t>
            </a:r>
            <a:r>
              <a:rPr lang="en-US" altLang="zh-CN" dirty="0"/>
              <a:t>-</a:t>
            </a:r>
            <a:r>
              <a:rPr lang="zh-CN" altLang="en-US" dirty="0"/>
              <a:t>以防数据库中容器数据和容器只有一个被删除的情况</a:t>
            </a:r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9984305" y="3025954"/>
            <a:ext cx="1679353" cy="1160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7573"/>
            <a:ext cx="12192000" cy="42443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 rot="10800000">
            <a:off x="7776610" y="0"/>
            <a:ext cx="4415390" cy="60519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 flipV="1">
            <a:off x="0" y="3231289"/>
            <a:ext cx="2801815" cy="362671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603778" y="733965"/>
            <a:ext cx="2198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K8s</a:t>
            </a:r>
            <a:r>
              <a:rPr lang="zh-CN" altLang="en-US" dirty="0"/>
              <a:t>集群管理平台：</a:t>
            </a:r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11490960" y="2214880"/>
            <a:ext cx="213360" cy="934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9984305" y="3025954"/>
            <a:ext cx="1679353" cy="1160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" y="1499714"/>
            <a:ext cx="11511280" cy="48511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 rot="10800000">
            <a:off x="7776610" y="0"/>
            <a:ext cx="4415390" cy="60519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 flipV="1">
            <a:off x="0" y="3231289"/>
            <a:ext cx="2801815" cy="362671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80798" y="634598"/>
            <a:ext cx="3108543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容器的创建：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选取所需要的镜像，对于</a:t>
            </a:r>
            <a:endParaRPr lang="en-US" altLang="zh-CN" dirty="0"/>
          </a:p>
          <a:p>
            <a:r>
              <a:rPr lang="en-US" altLang="zh-CN" dirty="0" err="1"/>
              <a:t>Mysql</a:t>
            </a:r>
            <a:r>
              <a:rPr lang="zh-CN" altLang="en-US" dirty="0"/>
              <a:t>需要初始密码的时候，</a:t>
            </a:r>
            <a:endParaRPr lang="en-US" altLang="zh-CN" dirty="0"/>
          </a:p>
          <a:p>
            <a:r>
              <a:rPr lang="zh-CN" altLang="en-US" dirty="0"/>
              <a:t>能够让用户自己定义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2.Cpu</a:t>
            </a:r>
            <a:r>
              <a:rPr lang="zh-CN" altLang="en-US" dirty="0"/>
              <a:t>的主频、内存都可以让</a:t>
            </a:r>
            <a:endParaRPr lang="en-US" altLang="zh-CN" dirty="0"/>
          </a:p>
          <a:p>
            <a:r>
              <a:rPr lang="zh-CN" altLang="en-US" dirty="0"/>
              <a:t>用户自定义选择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256" y="882010"/>
            <a:ext cx="8840707" cy="59759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 rot="10800000">
            <a:off x="7776610" y="0"/>
            <a:ext cx="4415390" cy="60519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 flipV="1">
            <a:off x="0" y="3231289"/>
            <a:ext cx="2801815" cy="362671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80798" y="634598"/>
            <a:ext cx="900759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容器操作：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启动、 停止、 重启 、销毁、 远程连接 、传输文件、容器重命名和他的一个映射信息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他会显示当前所用容器的名称以及当前的一个状态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右侧是一个实时数据的显示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6" y="2192527"/>
            <a:ext cx="11164389" cy="41597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 rot="10800000">
            <a:off x="7776610" y="0"/>
            <a:ext cx="4415390" cy="60519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 flipV="1">
            <a:off x="0" y="3231289"/>
            <a:ext cx="2801815" cy="362671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80798" y="634598"/>
            <a:ext cx="1067471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远程连接： 不会暴露后端容器的</a:t>
            </a:r>
            <a:r>
              <a:rPr lang="en-US" altLang="zh-CN" dirty="0" err="1"/>
              <a:t>ip</a:t>
            </a:r>
            <a:r>
              <a:rPr lang="zh-CN" altLang="en-US" dirty="0"/>
              <a:t>与端口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会给用户一个伪终端，用户可以通过这个伪终端直接对自己的容器进行操作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右侧会显示当前用户所用容器的一个实时的</a:t>
            </a:r>
            <a:r>
              <a:rPr lang="en-US" altLang="zh-CN" dirty="0" err="1"/>
              <a:t>cpu</a:t>
            </a:r>
            <a:r>
              <a:rPr lang="zh-CN" altLang="en-US" dirty="0"/>
              <a:t>和内存的使用率，能够实时的显示当前的一个资源使用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95" y="1944691"/>
            <a:ext cx="10572134" cy="49133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 rot="10800000">
            <a:off x="7776610" y="0"/>
            <a:ext cx="4415390" cy="60519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 flipV="1">
            <a:off x="0" y="3231289"/>
            <a:ext cx="2801815" cy="362671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569679" y="829475"/>
            <a:ext cx="707116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文件上传、下载：不会暴露容器的</a:t>
            </a:r>
            <a:r>
              <a:rPr lang="en-US" altLang="zh-CN" dirty="0" err="1"/>
              <a:t>ip</a:t>
            </a:r>
            <a:r>
              <a:rPr lang="zh-CN" altLang="en-US" dirty="0"/>
              <a:t>和端口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上传选择要上传到容器中的文件路径，能够支持文件的暂停和续传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下载文件选择容器中的目录下的文件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79" y="2495346"/>
            <a:ext cx="5029200" cy="26098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875" y="3025954"/>
            <a:ext cx="5029200" cy="1752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2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  <a14:imgEffect>
                      <a14:brightnessContrast bright="18000"/>
                    </a14:imgEffect>
                    <a14:imgEffect>
                      <a14:colorTemperature colorTemp="5894"/>
                    </a14:imgEffect>
                    <a14:imgEffect>
                      <a14:saturation sat="28000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875692" y="4128"/>
            <a:ext cx="8358555" cy="6894512"/>
            <a:chOff x="7210222" y="3140035"/>
            <a:chExt cx="1770664" cy="3289911"/>
          </a:xfrm>
        </p:grpSpPr>
        <p:sp>
          <p:nvSpPr>
            <p:cNvPr id="7" name="矩形 6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210222" y="3157458"/>
              <a:ext cx="1770664" cy="3272488"/>
            </a:xfrm>
            <a:prstGeom prst="rect">
              <a:avLst/>
            </a:prstGeom>
            <a:blipFill>
              <a:blip r:embed="rId4">
                <a:alphaModFix amt="26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8000"/>
                        </a14:imgEffect>
                        <a14:imgEffect>
                          <a14:colorTemperature colorTemp="5591"/>
                        </a14:imgEffect>
                        <a14:imgEffect>
                          <a14:saturation sat="28000"/>
                        </a14:imgEffect>
                        <a14:imgEffect>
                          <a14:sharpenSoften amount="50000"/>
                        </a14:imgEffect>
                      </a14:imgLayer>
                    </a14:imgProps>
                  </a:ext>
                </a:extLst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 rot="10800000" flipV="1">
            <a:off x="7834710" y="1217856"/>
            <a:ext cx="4357290" cy="564014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 flipV="1">
            <a:off x="0" y="3189688"/>
            <a:ext cx="1875692" cy="24279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080226" y="194188"/>
            <a:ext cx="3136467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自制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的负载均衡器</a:t>
            </a: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2080226" y="782909"/>
            <a:ext cx="30053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080226" y="1033106"/>
            <a:ext cx="8084264" cy="1200329"/>
          </a:xfrm>
          <a:prstGeom prst="rect">
            <a:avLst/>
          </a:prstGeom>
        </p:spPr>
        <p:txBody>
          <a:bodyPr vert="horz"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cs typeface="+mn-ea"/>
                <a:sym typeface="+mn-lt"/>
              </a:rPr>
              <a:t>        思路：检查所有中间件服务器的负载状态（可用的线程数），通过反向代</a:t>
            </a:r>
            <a:endParaRPr lang="en-US" altLang="zh-CN" dirty="0"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cs typeface="+mn-ea"/>
                <a:sym typeface="+mn-lt"/>
              </a:rPr>
              <a:t>理分配连接给不同的服务器处理，当中间件服务器簇增加或减少时，负载均衡</a:t>
            </a:r>
            <a:endParaRPr lang="en-US" altLang="zh-CN" dirty="0"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cs typeface="+mn-ea"/>
                <a:sym typeface="+mn-lt"/>
              </a:rPr>
              <a:t>器会动态的感受到，并根据当前各个中间件服务器的负载状态将连接平均的分</a:t>
            </a:r>
            <a:endParaRPr lang="en-US" altLang="zh-CN" dirty="0"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cs typeface="+mn-ea"/>
                <a:sym typeface="+mn-lt"/>
              </a:rPr>
              <a:t>配给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每一个中间件服务器</a:t>
            </a:r>
          </a:p>
        </p:txBody>
      </p:sp>
      <p:sp>
        <p:nvSpPr>
          <p:cNvPr id="4" name="矩形 3"/>
          <p:cNvSpPr/>
          <p:nvPr/>
        </p:nvSpPr>
        <p:spPr>
          <a:xfrm>
            <a:off x="2080226" y="5161413"/>
            <a:ext cx="72597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      </a:t>
            </a:r>
            <a:r>
              <a:rPr lang="zh-CN" altLang="en-US" dirty="0"/>
              <a:t>在计算机网络中，反向代理是代理服务器的一种。服务器根据客户端的请求，从其关联的一组或多组后端服务器上获取资源，然后再将这些资源返回给客户端，客户端只会得知反向代理的</a:t>
            </a:r>
            <a:r>
              <a:rPr lang="en-US" altLang="zh-CN" dirty="0"/>
              <a:t>IP</a:t>
            </a:r>
            <a:r>
              <a:rPr lang="zh-CN" altLang="en-US" dirty="0"/>
              <a:t>地址，而不知道在代理服务器后面的服务器簇的存在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0368" y="2425173"/>
            <a:ext cx="5190476" cy="25714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9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200"/>
                            </p:stCondLst>
                            <p:childTnLst>
                              <p:par>
                                <p:cTn id="2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500"/>
                            </p:stCondLst>
                            <p:childTnLst>
                              <p:par>
                                <p:cTn id="2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2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  <a14:imgEffect>
                      <a14:brightnessContrast bright="18000"/>
                    </a14:imgEffect>
                    <a14:imgEffect>
                      <a14:colorTemperature colorTemp="5894"/>
                    </a14:imgEffect>
                    <a14:imgEffect>
                      <a14:saturation sat="28000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642339" y="0"/>
            <a:ext cx="5896708" cy="6857999"/>
            <a:chOff x="7210222" y="3140035"/>
            <a:chExt cx="1770664" cy="3272488"/>
          </a:xfrm>
        </p:grpSpPr>
        <p:sp>
          <p:nvSpPr>
            <p:cNvPr id="6" name="矩形 5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blipFill>
              <a:blip r:embed="rId4">
                <a:alphaModFix amt="26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8000"/>
                        </a14:imgEffect>
                        <a14:imgEffect>
                          <a14:colorTemperature colorTemp="5591"/>
                        </a14:imgEffect>
                        <a14:imgEffect>
                          <a14:saturation sat="28000"/>
                        </a14:imgEffect>
                        <a14:imgEffect>
                          <a14:sharpenSoften amount="50000"/>
                        </a14:imgEffect>
                      </a14:imgLayer>
                    </a14:imgProps>
                  </a:ext>
                </a:extLst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 flipV="1">
            <a:off x="9390185" y="3231289"/>
            <a:ext cx="2801815" cy="362671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0156" y="959660"/>
            <a:ext cx="4660310" cy="95410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dirty="0" err="1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Kubectl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：管理集群的命令行接口</a:t>
            </a:r>
            <a:endParaRPr lang="en-US" altLang="zh-CN" sz="14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Master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：负责其他节点的任务调度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Node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节点：普通的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docker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宿主机，另外两个模块管理这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	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个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node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节点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H="1">
            <a:off x="5407269" y="1065200"/>
            <a:ext cx="43668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570506" y="695868"/>
            <a:ext cx="1826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Kubernetes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集群</a:t>
            </a:r>
            <a:endParaRPr lang="zh-CN" altLang="en-US" dirty="0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060" y="1619249"/>
            <a:ext cx="5603263" cy="3619499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640139">
            <a:off x="-225067" y="2227655"/>
            <a:ext cx="4049488" cy="4152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6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Texturizer/>
                    </a14:imgEffect>
                    <a14:imgEffect>
                      <a14:brightnessContrast bright="18000"/>
                    </a14:imgEffect>
                    <a14:imgEffect>
                      <a14:colorTemperature colorTemp="5591"/>
                    </a14:imgEffect>
                    <a14:imgEffect>
                      <a14:saturation sat="28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图片 66"/>
          <p:cNvPicPr>
            <a:picLocks noChangeAspect="1"/>
          </p:cNvPicPr>
          <p:nvPr/>
        </p:nvPicPr>
        <p:blipFill>
          <a:blip r:embed="rId5">
            <a:grayscl/>
          </a:blip>
          <a:srcRect l="12765" b="22482"/>
          <a:stretch>
            <a:fillRect/>
          </a:stretch>
        </p:blipFill>
        <p:spPr>
          <a:xfrm rot="420837" flipH="1">
            <a:off x="6845658" y="694644"/>
            <a:ext cx="5681227" cy="6534677"/>
          </a:xfrm>
          <a:custGeom>
            <a:avLst/>
            <a:gdLst>
              <a:gd name="connsiteX0" fmla="*/ 5681227 w 5681227"/>
              <a:gd name="connsiteY0" fmla="*/ 0 h 6534677"/>
              <a:gd name="connsiteX1" fmla="*/ 717977 w 5681227"/>
              <a:gd name="connsiteY1" fmla="*/ 0 h 6534677"/>
              <a:gd name="connsiteX2" fmla="*/ 0 w 5681227"/>
              <a:gd name="connsiteY2" fmla="*/ 5835706 h 6534677"/>
              <a:gd name="connsiteX3" fmla="*/ 5681226 w 5681227"/>
              <a:gd name="connsiteY3" fmla="*/ 6534677 h 6534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81227" h="6534677">
                <a:moveTo>
                  <a:pt x="5681227" y="0"/>
                </a:moveTo>
                <a:lnTo>
                  <a:pt x="717977" y="0"/>
                </a:lnTo>
                <a:lnTo>
                  <a:pt x="0" y="5835706"/>
                </a:lnTo>
                <a:lnTo>
                  <a:pt x="5681226" y="6534677"/>
                </a:lnTo>
                <a:close/>
              </a:path>
            </a:pathLst>
          </a:custGeom>
          <a:effectLst>
            <a:softEdge rad="0"/>
          </a:effectLst>
        </p:spPr>
      </p:pic>
      <p:pic>
        <p:nvPicPr>
          <p:cNvPr id="5963" name="图片 59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1652171" flipV="1">
            <a:off x="9064337" y="2863970"/>
            <a:ext cx="3160188" cy="4090596"/>
          </a:xfrm>
          <a:prstGeom prst="rect">
            <a:avLst/>
          </a:prstGeom>
        </p:spPr>
      </p:pic>
      <p:pic>
        <p:nvPicPr>
          <p:cNvPr id="5964" name="图片 596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769923"/>
            <a:ext cx="208048" cy="869944"/>
          </a:xfrm>
          <a:prstGeom prst="rect">
            <a:avLst/>
          </a:prstGeom>
        </p:spPr>
      </p:pic>
      <p:pic>
        <p:nvPicPr>
          <p:cNvPr id="5965" name="图片 596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25319" y="-45407"/>
            <a:ext cx="3561721" cy="3652536"/>
          </a:xfrm>
          <a:prstGeom prst="rect">
            <a:avLst/>
          </a:prstGeom>
        </p:spPr>
      </p:pic>
      <p:sp>
        <p:nvSpPr>
          <p:cNvPr id="5968" name="椭圆 5967"/>
          <p:cNvSpPr/>
          <p:nvPr/>
        </p:nvSpPr>
        <p:spPr>
          <a:xfrm>
            <a:off x="7939144" y="2345167"/>
            <a:ext cx="311971" cy="2689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69" name="椭圆 5968"/>
          <p:cNvSpPr/>
          <p:nvPr/>
        </p:nvSpPr>
        <p:spPr>
          <a:xfrm>
            <a:off x="9348351" y="2360671"/>
            <a:ext cx="225374" cy="178133"/>
          </a:xfrm>
          <a:custGeom>
            <a:avLst/>
            <a:gdLst>
              <a:gd name="connsiteX0" fmla="*/ 0 w 225329"/>
              <a:gd name="connsiteY0" fmla="*/ 67551 h 135102"/>
              <a:gd name="connsiteX1" fmla="*/ 112665 w 225329"/>
              <a:gd name="connsiteY1" fmla="*/ 0 h 135102"/>
              <a:gd name="connsiteX2" fmla="*/ 225330 w 225329"/>
              <a:gd name="connsiteY2" fmla="*/ 67551 h 135102"/>
              <a:gd name="connsiteX3" fmla="*/ 112665 w 225329"/>
              <a:gd name="connsiteY3" fmla="*/ 135102 h 135102"/>
              <a:gd name="connsiteX4" fmla="*/ 0 w 225329"/>
              <a:gd name="connsiteY4" fmla="*/ 67551 h 135102"/>
              <a:gd name="connsiteX0-1" fmla="*/ 44 w 225374"/>
              <a:gd name="connsiteY0-2" fmla="*/ 110582 h 178133"/>
              <a:gd name="connsiteX1-3" fmla="*/ 123466 w 225374"/>
              <a:gd name="connsiteY1-4" fmla="*/ 0 h 178133"/>
              <a:gd name="connsiteX2-5" fmla="*/ 225374 w 225374"/>
              <a:gd name="connsiteY2-6" fmla="*/ 110582 h 178133"/>
              <a:gd name="connsiteX3-7" fmla="*/ 112709 w 225374"/>
              <a:gd name="connsiteY3-8" fmla="*/ 178133 h 178133"/>
              <a:gd name="connsiteX4-9" fmla="*/ 44 w 225374"/>
              <a:gd name="connsiteY4-10" fmla="*/ 110582 h 1781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74" h="178133">
                <a:moveTo>
                  <a:pt x="44" y="110582"/>
                </a:moveTo>
                <a:cubicBezTo>
                  <a:pt x="1837" y="80893"/>
                  <a:pt x="61243" y="0"/>
                  <a:pt x="123466" y="0"/>
                </a:cubicBezTo>
                <a:cubicBezTo>
                  <a:pt x="185689" y="0"/>
                  <a:pt x="225374" y="73275"/>
                  <a:pt x="225374" y="110582"/>
                </a:cubicBezTo>
                <a:cubicBezTo>
                  <a:pt x="225374" y="147889"/>
                  <a:pt x="174932" y="178133"/>
                  <a:pt x="112709" y="178133"/>
                </a:cubicBezTo>
                <a:cubicBezTo>
                  <a:pt x="50486" y="178133"/>
                  <a:pt x="-1749" y="140271"/>
                  <a:pt x="44" y="110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70" name="椭圆 5969"/>
          <p:cNvSpPr/>
          <p:nvPr/>
        </p:nvSpPr>
        <p:spPr>
          <a:xfrm>
            <a:off x="7551867" y="3318141"/>
            <a:ext cx="64547" cy="1591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71" name="椭圆 5970"/>
          <p:cNvSpPr/>
          <p:nvPr/>
        </p:nvSpPr>
        <p:spPr>
          <a:xfrm>
            <a:off x="9660367" y="4963030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72" name="椭圆 5971"/>
          <p:cNvSpPr/>
          <p:nvPr/>
        </p:nvSpPr>
        <p:spPr>
          <a:xfrm>
            <a:off x="5475642" y="4832781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73" name="椭圆 5972"/>
          <p:cNvSpPr/>
          <p:nvPr/>
        </p:nvSpPr>
        <p:spPr>
          <a:xfrm>
            <a:off x="5787614" y="2283219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74" name="椭圆 5973"/>
          <p:cNvSpPr/>
          <p:nvPr/>
        </p:nvSpPr>
        <p:spPr>
          <a:xfrm>
            <a:off x="8498541" y="1521576"/>
            <a:ext cx="112269" cy="1936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75" name="椭圆 5974"/>
          <p:cNvSpPr/>
          <p:nvPr/>
        </p:nvSpPr>
        <p:spPr>
          <a:xfrm>
            <a:off x="8810513" y="3746259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76" name="椭圆 5975"/>
          <p:cNvSpPr/>
          <p:nvPr/>
        </p:nvSpPr>
        <p:spPr>
          <a:xfrm>
            <a:off x="11360075" y="4843537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77" name="椭圆 5976"/>
          <p:cNvSpPr/>
          <p:nvPr/>
        </p:nvSpPr>
        <p:spPr>
          <a:xfrm>
            <a:off x="9821732" y="6026879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78" name="椭圆 5977"/>
          <p:cNvSpPr/>
          <p:nvPr/>
        </p:nvSpPr>
        <p:spPr>
          <a:xfrm>
            <a:off x="10143465" y="3476354"/>
            <a:ext cx="151606" cy="144329"/>
          </a:xfrm>
          <a:custGeom>
            <a:avLst/>
            <a:gdLst>
              <a:gd name="connsiteX0" fmla="*/ 0 w 161365"/>
              <a:gd name="connsiteY0" fmla="*/ 60242 h 120484"/>
              <a:gd name="connsiteX1" fmla="*/ 80683 w 161365"/>
              <a:gd name="connsiteY1" fmla="*/ 0 h 120484"/>
              <a:gd name="connsiteX2" fmla="*/ 161366 w 161365"/>
              <a:gd name="connsiteY2" fmla="*/ 60242 h 120484"/>
              <a:gd name="connsiteX3" fmla="*/ 80683 w 161365"/>
              <a:gd name="connsiteY3" fmla="*/ 120484 h 120484"/>
              <a:gd name="connsiteX4" fmla="*/ 0 w 161365"/>
              <a:gd name="connsiteY4" fmla="*/ 60242 h 120484"/>
              <a:gd name="connsiteX0-1" fmla="*/ 1148 w 165968"/>
              <a:gd name="connsiteY0-2" fmla="*/ 60242 h 141999"/>
              <a:gd name="connsiteX1-3" fmla="*/ 81831 w 165968"/>
              <a:gd name="connsiteY1-4" fmla="*/ 0 h 141999"/>
              <a:gd name="connsiteX2-5" fmla="*/ 162514 w 165968"/>
              <a:gd name="connsiteY2-6" fmla="*/ 60242 h 141999"/>
              <a:gd name="connsiteX3-7" fmla="*/ 135619 w 165968"/>
              <a:gd name="connsiteY3-8" fmla="*/ 141999 h 141999"/>
              <a:gd name="connsiteX4-9" fmla="*/ 1148 w 165968"/>
              <a:gd name="connsiteY4-10" fmla="*/ 60242 h 141999"/>
              <a:gd name="connsiteX0-11" fmla="*/ 997 w 151606"/>
              <a:gd name="connsiteY0-12" fmla="*/ 104235 h 144329"/>
              <a:gd name="connsiteX1-13" fmla="*/ 70923 w 151606"/>
              <a:gd name="connsiteY1-14" fmla="*/ 963 h 144329"/>
              <a:gd name="connsiteX2-15" fmla="*/ 151606 w 151606"/>
              <a:gd name="connsiteY2-16" fmla="*/ 61205 h 144329"/>
              <a:gd name="connsiteX3-17" fmla="*/ 124711 w 151606"/>
              <a:gd name="connsiteY3-18" fmla="*/ 142962 h 144329"/>
              <a:gd name="connsiteX4-19" fmla="*/ 997 w 151606"/>
              <a:gd name="connsiteY4-20" fmla="*/ 104235 h 14432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51606" h="144329">
                <a:moveTo>
                  <a:pt x="997" y="104235"/>
                </a:moveTo>
                <a:cubicBezTo>
                  <a:pt x="-7968" y="80569"/>
                  <a:pt x="45822" y="8135"/>
                  <a:pt x="70923" y="963"/>
                </a:cubicBezTo>
                <a:cubicBezTo>
                  <a:pt x="96024" y="-6209"/>
                  <a:pt x="151606" y="27934"/>
                  <a:pt x="151606" y="61205"/>
                </a:cubicBezTo>
                <a:cubicBezTo>
                  <a:pt x="151606" y="94476"/>
                  <a:pt x="149812" y="135790"/>
                  <a:pt x="124711" y="142962"/>
                </a:cubicBezTo>
                <a:cubicBezTo>
                  <a:pt x="99610" y="150134"/>
                  <a:pt x="9962" y="127901"/>
                  <a:pt x="997" y="1042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79" name="椭圆 5978"/>
          <p:cNvSpPr/>
          <p:nvPr/>
        </p:nvSpPr>
        <p:spPr>
          <a:xfrm>
            <a:off x="5066852" y="1928215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80" name="椭圆 5979"/>
          <p:cNvSpPr/>
          <p:nvPr/>
        </p:nvSpPr>
        <p:spPr>
          <a:xfrm>
            <a:off x="3528509" y="3111557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81" name="椭圆 5980"/>
          <p:cNvSpPr/>
          <p:nvPr/>
        </p:nvSpPr>
        <p:spPr>
          <a:xfrm>
            <a:off x="3840481" y="561995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82" name="椭圆 5981"/>
          <p:cNvSpPr/>
          <p:nvPr/>
        </p:nvSpPr>
        <p:spPr>
          <a:xfrm>
            <a:off x="2646381" y="2767312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83" name="椭圆 5982"/>
          <p:cNvSpPr/>
          <p:nvPr/>
        </p:nvSpPr>
        <p:spPr>
          <a:xfrm>
            <a:off x="1108038" y="3950654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84" name="椭圆 5983"/>
          <p:cNvSpPr/>
          <p:nvPr/>
        </p:nvSpPr>
        <p:spPr>
          <a:xfrm>
            <a:off x="1420010" y="1401092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85" name="椭圆 5984"/>
          <p:cNvSpPr/>
          <p:nvPr/>
        </p:nvSpPr>
        <p:spPr>
          <a:xfrm>
            <a:off x="7863840" y="5413693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86" name="椭圆 5985"/>
          <p:cNvSpPr/>
          <p:nvPr/>
        </p:nvSpPr>
        <p:spPr>
          <a:xfrm>
            <a:off x="6325497" y="6597035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87" name="椭圆 5986"/>
          <p:cNvSpPr/>
          <p:nvPr/>
        </p:nvSpPr>
        <p:spPr>
          <a:xfrm>
            <a:off x="6637469" y="4047473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88" name="椭圆 5987"/>
          <p:cNvSpPr/>
          <p:nvPr/>
        </p:nvSpPr>
        <p:spPr>
          <a:xfrm>
            <a:off x="6992470" y="1971246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89" name="椭圆 5988"/>
          <p:cNvSpPr/>
          <p:nvPr/>
        </p:nvSpPr>
        <p:spPr>
          <a:xfrm>
            <a:off x="5454082" y="3154521"/>
            <a:ext cx="182926" cy="163620"/>
          </a:xfrm>
          <a:custGeom>
            <a:avLst/>
            <a:gdLst>
              <a:gd name="connsiteX0" fmla="*/ 0 w 161365"/>
              <a:gd name="connsiteY0" fmla="*/ 60242 h 120484"/>
              <a:gd name="connsiteX1" fmla="*/ 80683 w 161365"/>
              <a:gd name="connsiteY1" fmla="*/ 0 h 120484"/>
              <a:gd name="connsiteX2" fmla="*/ 161366 w 161365"/>
              <a:gd name="connsiteY2" fmla="*/ 60242 h 120484"/>
              <a:gd name="connsiteX3" fmla="*/ 80683 w 161365"/>
              <a:gd name="connsiteY3" fmla="*/ 120484 h 120484"/>
              <a:gd name="connsiteX4" fmla="*/ 0 w 161365"/>
              <a:gd name="connsiteY4" fmla="*/ 60242 h 120484"/>
              <a:gd name="connsiteX0-1" fmla="*/ 0 w 182881"/>
              <a:gd name="connsiteY0-2" fmla="*/ 60321 h 120685"/>
              <a:gd name="connsiteX1-3" fmla="*/ 80683 w 182881"/>
              <a:gd name="connsiteY1-4" fmla="*/ 79 h 120685"/>
              <a:gd name="connsiteX2-5" fmla="*/ 182881 w 182881"/>
              <a:gd name="connsiteY2-6" fmla="*/ 71079 h 120685"/>
              <a:gd name="connsiteX3-7" fmla="*/ 80683 w 182881"/>
              <a:gd name="connsiteY3-8" fmla="*/ 120563 h 120685"/>
              <a:gd name="connsiteX4-9" fmla="*/ 0 w 182881"/>
              <a:gd name="connsiteY4-10" fmla="*/ 60321 h 120685"/>
              <a:gd name="connsiteX0-11" fmla="*/ 45 w 182926"/>
              <a:gd name="connsiteY0-12" fmla="*/ 60309 h 163620"/>
              <a:gd name="connsiteX1-13" fmla="*/ 80728 w 182926"/>
              <a:gd name="connsiteY1-14" fmla="*/ 67 h 163620"/>
              <a:gd name="connsiteX2-15" fmla="*/ 182926 w 182926"/>
              <a:gd name="connsiteY2-16" fmla="*/ 71067 h 163620"/>
              <a:gd name="connsiteX3-17" fmla="*/ 91485 w 182926"/>
              <a:gd name="connsiteY3-18" fmla="*/ 163582 h 163620"/>
              <a:gd name="connsiteX4-19" fmla="*/ 45 w 182926"/>
              <a:gd name="connsiteY4-20" fmla="*/ 60309 h 1636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82926" h="163620">
                <a:moveTo>
                  <a:pt x="45" y="60309"/>
                </a:moveTo>
                <a:cubicBezTo>
                  <a:pt x="-1748" y="33057"/>
                  <a:pt x="50248" y="-1726"/>
                  <a:pt x="80728" y="67"/>
                </a:cubicBezTo>
                <a:cubicBezTo>
                  <a:pt x="111208" y="1860"/>
                  <a:pt x="182926" y="37796"/>
                  <a:pt x="182926" y="71067"/>
                </a:cubicBezTo>
                <a:cubicBezTo>
                  <a:pt x="182926" y="104338"/>
                  <a:pt x="121965" y="165375"/>
                  <a:pt x="91485" y="163582"/>
                </a:cubicBezTo>
                <a:cubicBezTo>
                  <a:pt x="61005" y="161789"/>
                  <a:pt x="1838" y="87562"/>
                  <a:pt x="45" y="603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90" name="椭圆 5989"/>
          <p:cNvSpPr/>
          <p:nvPr/>
        </p:nvSpPr>
        <p:spPr>
          <a:xfrm>
            <a:off x="5766099" y="605026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006" name="椭圆 6005"/>
          <p:cNvSpPr/>
          <p:nvPr/>
        </p:nvSpPr>
        <p:spPr>
          <a:xfrm>
            <a:off x="6992470" y="4081400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6026" name="图片 60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000000" flipH="1" flipV="1">
            <a:off x="1902745" y="2792058"/>
            <a:ext cx="1719909" cy="2226277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2646381" y="1885025"/>
            <a:ext cx="7413367" cy="3349809"/>
            <a:chOff x="2756314" y="1948458"/>
            <a:chExt cx="7413367" cy="3349809"/>
          </a:xfrm>
        </p:grpSpPr>
        <p:grpSp>
          <p:nvGrpSpPr>
            <p:cNvPr id="6020" name="组合 6019"/>
            <p:cNvGrpSpPr/>
            <p:nvPr/>
          </p:nvGrpSpPr>
          <p:grpSpPr>
            <a:xfrm rot="16200000">
              <a:off x="4788093" y="-83321"/>
              <a:ext cx="3349809" cy="7413367"/>
              <a:chOff x="7210222" y="3140035"/>
              <a:chExt cx="1770664" cy="3272488"/>
            </a:xfrm>
          </p:grpSpPr>
          <p:sp>
            <p:nvSpPr>
              <p:cNvPr id="6021" name="矩形 6020"/>
              <p:cNvSpPr/>
              <p:nvPr/>
            </p:nvSpPr>
            <p:spPr>
              <a:xfrm>
                <a:off x="7210222" y="3140035"/>
                <a:ext cx="1770664" cy="3272488"/>
              </a:xfrm>
              <a:prstGeom prst="rect">
                <a:avLst/>
              </a:prstGeom>
              <a:solidFill>
                <a:srgbClr val="EBEBEB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022" name="矩形 6021"/>
              <p:cNvSpPr/>
              <p:nvPr/>
            </p:nvSpPr>
            <p:spPr>
              <a:xfrm>
                <a:off x="7210222" y="3140035"/>
                <a:ext cx="1770664" cy="3272488"/>
              </a:xfrm>
              <a:prstGeom prst="rect">
                <a:avLst/>
              </a:prstGeom>
              <a:blipFill>
                <a:blip r:embed="rId8">
                  <a:alphaModFix amt="26000"/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rightnessContrast bright="18000"/>
                          </a14:imgEffect>
                          <a14:imgEffect>
                            <a14:colorTemperature colorTemp="4682"/>
                          </a14:imgEffect>
                          <a14:imgEffect>
                            <a14:saturation sat="28000"/>
                          </a14:imgEffect>
                          <a14:imgEffect>
                            <a14:sharpenSoften amount="50000"/>
                          </a14:imgEffect>
                        </a14:imgLayer>
                      </a14:imgProps>
                    </a:ext>
                  </a:extLst>
                </a:blip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6012" name="组合 6011"/>
            <p:cNvGrpSpPr/>
            <p:nvPr/>
          </p:nvGrpSpPr>
          <p:grpSpPr>
            <a:xfrm>
              <a:off x="3134359" y="2827554"/>
              <a:ext cx="1520414" cy="1520414"/>
              <a:chOff x="6289903" y="1763607"/>
              <a:chExt cx="1520414" cy="1520414"/>
            </a:xfrm>
          </p:grpSpPr>
          <p:sp>
            <p:nvSpPr>
              <p:cNvPr id="5992" name="矩形 5991"/>
              <p:cNvSpPr/>
              <p:nvPr/>
            </p:nvSpPr>
            <p:spPr>
              <a:xfrm>
                <a:off x="6289903" y="1763607"/>
                <a:ext cx="1520414" cy="152041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cxnSp>
            <p:nvCxnSpPr>
              <p:cNvPr id="5994" name="直接连接符 5993"/>
              <p:cNvCxnSpPr/>
              <p:nvPr/>
            </p:nvCxnSpPr>
            <p:spPr>
              <a:xfrm>
                <a:off x="6289903" y="1763607"/>
                <a:ext cx="1520414" cy="152041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995" name="直接连接符 5994"/>
              <p:cNvCxnSpPr/>
              <p:nvPr/>
            </p:nvCxnSpPr>
            <p:spPr>
              <a:xfrm flipH="1">
                <a:off x="6289903" y="1763607"/>
                <a:ext cx="1520414" cy="152041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999" name="直接连接符 5998"/>
              <p:cNvCxnSpPr>
                <a:stCxn id="5992" idx="3"/>
                <a:endCxn id="5992" idx="1"/>
              </p:cNvCxnSpPr>
              <p:nvPr/>
            </p:nvCxnSpPr>
            <p:spPr>
              <a:xfrm flipH="1">
                <a:off x="6289903" y="2523814"/>
                <a:ext cx="1520414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002" name="直接连接符 6001"/>
              <p:cNvCxnSpPr>
                <a:stCxn id="5992" idx="0"/>
                <a:endCxn id="5992" idx="2"/>
              </p:cNvCxnSpPr>
              <p:nvPr/>
            </p:nvCxnSpPr>
            <p:spPr>
              <a:xfrm>
                <a:off x="7050110" y="1763607"/>
                <a:ext cx="0" cy="152041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6013" name="组合 6012"/>
            <p:cNvGrpSpPr/>
            <p:nvPr/>
          </p:nvGrpSpPr>
          <p:grpSpPr>
            <a:xfrm>
              <a:off x="4770967" y="2827554"/>
              <a:ext cx="1520414" cy="1520414"/>
              <a:chOff x="6289903" y="3511246"/>
              <a:chExt cx="1520414" cy="1520414"/>
            </a:xfrm>
          </p:grpSpPr>
          <p:sp>
            <p:nvSpPr>
              <p:cNvPr id="6007" name="矩形 6006"/>
              <p:cNvSpPr/>
              <p:nvPr/>
            </p:nvSpPr>
            <p:spPr>
              <a:xfrm>
                <a:off x="6289903" y="3511246"/>
                <a:ext cx="1520414" cy="152041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cxnSp>
            <p:nvCxnSpPr>
              <p:cNvPr id="6008" name="直接连接符 6007"/>
              <p:cNvCxnSpPr/>
              <p:nvPr/>
            </p:nvCxnSpPr>
            <p:spPr>
              <a:xfrm>
                <a:off x="6289903" y="3511246"/>
                <a:ext cx="1520414" cy="152041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009" name="直接连接符 6008"/>
              <p:cNvCxnSpPr/>
              <p:nvPr/>
            </p:nvCxnSpPr>
            <p:spPr>
              <a:xfrm flipH="1">
                <a:off x="6289903" y="3511246"/>
                <a:ext cx="1520414" cy="152041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010" name="直接连接符 6009"/>
              <p:cNvCxnSpPr>
                <a:stCxn id="6007" idx="3"/>
                <a:endCxn id="6007" idx="1"/>
              </p:cNvCxnSpPr>
              <p:nvPr/>
            </p:nvCxnSpPr>
            <p:spPr>
              <a:xfrm flipH="1">
                <a:off x="6289903" y="4271453"/>
                <a:ext cx="1520414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011" name="直接连接符 6010"/>
              <p:cNvCxnSpPr>
                <a:stCxn id="6007" idx="0"/>
                <a:endCxn id="6007" idx="2"/>
              </p:cNvCxnSpPr>
              <p:nvPr/>
            </p:nvCxnSpPr>
            <p:spPr>
              <a:xfrm>
                <a:off x="7050110" y="3511246"/>
                <a:ext cx="0" cy="152041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69" name="组合 68"/>
            <p:cNvGrpSpPr/>
            <p:nvPr/>
          </p:nvGrpSpPr>
          <p:grpSpPr>
            <a:xfrm>
              <a:off x="6430433" y="2827554"/>
              <a:ext cx="1520414" cy="1520414"/>
              <a:chOff x="6289903" y="3511246"/>
              <a:chExt cx="1520414" cy="1520414"/>
            </a:xfrm>
          </p:grpSpPr>
          <p:sp>
            <p:nvSpPr>
              <p:cNvPr id="70" name="矩形 69"/>
              <p:cNvSpPr/>
              <p:nvPr/>
            </p:nvSpPr>
            <p:spPr>
              <a:xfrm>
                <a:off x="6289903" y="3511246"/>
                <a:ext cx="1520414" cy="152041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cxnSp>
            <p:nvCxnSpPr>
              <p:cNvPr id="71" name="直接连接符 70"/>
              <p:cNvCxnSpPr/>
              <p:nvPr/>
            </p:nvCxnSpPr>
            <p:spPr>
              <a:xfrm>
                <a:off x="6289903" y="3511246"/>
                <a:ext cx="1520414" cy="152041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 flipH="1">
                <a:off x="6289903" y="3511246"/>
                <a:ext cx="1520414" cy="152041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>
                <a:stCxn id="70" idx="3"/>
                <a:endCxn id="70" idx="1"/>
              </p:cNvCxnSpPr>
              <p:nvPr/>
            </p:nvCxnSpPr>
            <p:spPr>
              <a:xfrm flipH="1">
                <a:off x="6289903" y="4271453"/>
                <a:ext cx="1520414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>
                <a:stCxn id="70" idx="0"/>
                <a:endCxn id="70" idx="2"/>
              </p:cNvCxnSpPr>
              <p:nvPr/>
            </p:nvCxnSpPr>
            <p:spPr>
              <a:xfrm>
                <a:off x="7050110" y="3511246"/>
                <a:ext cx="0" cy="152041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75" name="组合 74"/>
            <p:cNvGrpSpPr/>
            <p:nvPr/>
          </p:nvGrpSpPr>
          <p:grpSpPr>
            <a:xfrm>
              <a:off x="8101188" y="2827554"/>
              <a:ext cx="1520414" cy="1520414"/>
              <a:chOff x="6289903" y="3511246"/>
              <a:chExt cx="1520414" cy="1520414"/>
            </a:xfrm>
          </p:grpSpPr>
          <p:sp>
            <p:nvSpPr>
              <p:cNvPr id="76" name="矩形 75"/>
              <p:cNvSpPr/>
              <p:nvPr/>
            </p:nvSpPr>
            <p:spPr>
              <a:xfrm>
                <a:off x="6289903" y="3511246"/>
                <a:ext cx="1520414" cy="152041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cxnSp>
            <p:nvCxnSpPr>
              <p:cNvPr id="77" name="直接连接符 76"/>
              <p:cNvCxnSpPr/>
              <p:nvPr/>
            </p:nvCxnSpPr>
            <p:spPr>
              <a:xfrm>
                <a:off x="6289903" y="3511246"/>
                <a:ext cx="1520414" cy="152041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 flipH="1">
                <a:off x="6289903" y="3511246"/>
                <a:ext cx="1520414" cy="152041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>
                <a:stCxn id="76" idx="3"/>
                <a:endCxn id="76" idx="1"/>
              </p:cNvCxnSpPr>
              <p:nvPr/>
            </p:nvCxnSpPr>
            <p:spPr>
              <a:xfrm flipH="1">
                <a:off x="6289903" y="4271453"/>
                <a:ext cx="1520414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>
                <a:stCxn id="76" idx="0"/>
                <a:endCxn id="76" idx="2"/>
              </p:cNvCxnSpPr>
              <p:nvPr/>
            </p:nvCxnSpPr>
            <p:spPr>
              <a:xfrm>
                <a:off x="7050110" y="3511246"/>
                <a:ext cx="0" cy="152041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sp>
        <p:nvSpPr>
          <p:cNvPr id="6015" name="文本框 6014"/>
          <p:cNvSpPr txBox="1"/>
          <p:nvPr/>
        </p:nvSpPr>
        <p:spPr>
          <a:xfrm>
            <a:off x="6384728" y="2942264"/>
            <a:ext cx="1661993" cy="15204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观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8010328" y="2942264"/>
            <a:ext cx="1661993" cy="15204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赏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4606154" y="2892568"/>
            <a:ext cx="1661993" cy="15204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谢</a:t>
            </a:r>
          </a:p>
        </p:txBody>
      </p:sp>
      <p:sp>
        <p:nvSpPr>
          <p:cNvPr id="6014" name="文本框 6013"/>
          <p:cNvSpPr txBox="1"/>
          <p:nvPr/>
        </p:nvSpPr>
        <p:spPr>
          <a:xfrm>
            <a:off x="2963813" y="2892568"/>
            <a:ext cx="1661993" cy="15204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谢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000"/>
                                        <p:tgtEl>
                                          <p:spTgt spid="6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6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5" grpId="0"/>
      <p:bldP spid="81" grpId="0"/>
      <p:bldP spid="82" grpId="0"/>
      <p:bldP spid="60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2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  <a14:imgEffect>
                      <a14:brightnessContrast bright="18000"/>
                    </a14:imgEffect>
                    <a14:imgEffect>
                      <a14:colorTemperature colorTemp="5591"/>
                    </a14:imgEffect>
                    <a14:imgEffect>
                      <a14:saturation sat="28000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0368" y="914718"/>
            <a:ext cx="208048" cy="869944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4778883" y="584777"/>
            <a:ext cx="1164716" cy="1164716"/>
            <a:chOff x="6289903" y="1763607"/>
            <a:chExt cx="1520414" cy="1520414"/>
          </a:xfrm>
        </p:grpSpPr>
        <p:sp>
          <p:nvSpPr>
            <p:cNvPr id="7" name="矩形 6"/>
            <p:cNvSpPr/>
            <p:nvPr/>
          </p:nvSpPr>
          <p:spPr>
            <a:xfrm>
              <a:off x="6289903" y="1763607"/>
              <a:ext cx="1520414" cy="1520414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289903" y="1763607"/>
              <a:ext cx="1520414" cy="1520414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6289903" y="1763607"/>
              <a:ext cx="1520414" cy="1520414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7" idx="3"/>
              <a:endCxn id="7" idx="1"/>
            </p:cNvCxnSpPr>
            <p:nvPr/>
          </p:nvCxnSpPr>
          <p:spPr>
            <a:xfrm flipH="1">
              <a:off x="6289903" y="2523814"/>
              <a:ext cx="1520414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7" idx="0"/>
              <a:endCxn id="7" idx="2"/>
            </p:cNvCxnSpPr>
            <p:nvPr/>
          </p:nvCxnSpPr>
          <p:spPr>
            <a:xfrm>
              <a:off x="7050110" y="1763607"/>
              <a:ext cx="0" cy="1520414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6185652" y="584777"/>
            <a:ext cx="1164716" cy="1164716"/>
            <a:chOff x="6289903" y="1763607"/>
            <a:chExt cx="1520414" cy="1520414"/>
          </a:xfrm>
        </p:grpSpPr>
        <p:sp>
          <p:nvSpPr>
            <p:cNvPr id="13" name="矩形 12"/>
            <p:cNvSpPr/>
            <p:nvPr/>
          </p:nvSpPr>
          <p:spPr>
            <a:xfrm>
              <a:off x="6289903" y="1763607"/>
              <a:ext cx="1520414" cy="1520414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6289903" y="1763607"/>
              <a:ext cx="1520414" cy="1520414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6289903" y="1763607"/>
              <a:ext cx="1520414" cy="1520414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3" idx="3"/>
              <a:endCxn id="13" idx="1"/>
            </p:cNvCxnSpPr>
            <p:nvPr/>
          </p:nvCxnSpPr>
          <p:spPr>
            <a:xfrm flipH="1">
              <a:off x="6289903" y="2523814"/>
              <a:ext cx="1520414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13" idx="0"/>
              <a:endCxn id="13" idx="2"/>
            </p:cNvCxnSpPr>
            <p:nvPr/>
          </p:nvCxnSpPr>
          <p:spPr>
            <a:xfrm>
              <a:off x="7050110" y="1763607"/>
              <a:ext cx="0" cy="1520414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8" name="文本框 17"/>
          <p:cNvSpPr txBox="1"/>
          <p:nvPr/>
        </p:nvSpPr>
        <p:spPr>
          <a:xfrm>
            <a:off x="4733588" y="514439"/>
            <a:ext cx="1302118" cy="144655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目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140357" y="514439"/>
            <a:ext cx="1302118" cy="144655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录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571412" y="914717"/>
            <a:ext cx="208048" cy="869944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5">
            <a:grayscl/>
          </a:blip>
          <a:srcRect l="756"/>
          <a:stretch>
            <a:fillRect/>
          </a:stretch>
        </p:blipFill>
        <p:spPr>
          <a:xfrm rot="11600511" flipH="1" flipV="1">
            <a:off x="-692512" y="419873"/>
            <a:ext cx="4933559" cy="6434701"/>
          </a:xfrm>
          <a:custGeom>
            <a:avLst/>
            <a:gdLst>
              <a:gd name="connsiteX0" fmla="*/ 0 w 4933559"/>
              <a:gd name="connsiteY0" fmla="*/ 556523 h 6434701"/>
              <a:gd name="connsiteX1" fmla="*/ 2346599 w 4933559"/>
              <a:gd name="connsiteY1" fmla="*/ 0 h 6434701"/>
              <a:gd name="connsiteX2" fmla="*/ 4779454 w 4933559"/>
              <a:gd name="connsiteY2" fmla="*/ 0 h 6434701"/>
              <a:gd name="connsiteX3" fmla="*/ 4933559 w 4933559"/>
              <a:gd name="connsiteY3" fmla="*/ 649788 h 6434701"/>
              <a:gd name="connsiteX4" fmla="*/ 4933559 w 4933559"/>
              <a:gd name="connsiteY4" fmla="*/ 6434701 h 6434701"/>
              <a:gd name="connsiteX5" fmla="*/ 1394077 w 4933559"/>
              <a:gd name="connsiteY5" fmla="*/ 6434701 h 6434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33559" h="6434701">
                <a:moveTo>
                  <a:pt x="0" y="556523"/>
                </a:moveTo>
                <a:lnTo>
                  <a:pt x="2346599" y="0"/>
                </a:lnTo>
                <a:lnTo>
                  <a:pt x="4779454" y="0"/>
                </a:lnTo>
                <a:lnTo>
                  <a:pt x="4933559" y="649788"/>
                </a:lnTo>
                <a:lnTo>
                  <a:pt x="4933559" y="6434701"/>
                </a:lnTo>
                <a:lnTo>
                  <a:pt x="1394077" y="6434701"/>
                </a:lnTo>
                <a:close/>
              </a:path>
            </a:pathLst>
          </a:custGeom>
          <a:effectLst>
            <a:softEdge rad="0"/>
          </a:effectLst>
        </p:spPr>
      </p:pic>
      <p:grpSp>
        <p:nvGrpSpPr>
          <p:cNvPr id="24" name="组合 23"/>
          <p:cNvGrpSpPr/>
          <p:nvPr/>
        </p:nvGrpSpPr>
        <p:grpSpPr>
          <a:xfrm>
            <a:off x="1154958" y="2194969"/>
            <a:ext cx="811790" cy="4158939"/>
            <a:chOff x="7210222" y="3140035"/>
            <a:chExt cx="1770664" cy="3272488"/>
          </a:xfrm>
        </p:grpSpPr>
        <p:sp>
          <p:nvSpPr>
            <p:cNvPr id="22" name="矩形 21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blipFill>
              <a:blip r:embed="rId6">
                <a:alphaModFix amt="26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Texturizer/>
                        </a14:imgEffect>
                        <a14:imgEffect>
                          <a14:brightnessContrast bright="18000"/>
                        </a14:imgEffect>
                        <a14:imgEffect>
                          <a14:colorTemperature colorTemp="5591"/>
                        </a14:imgEffect>
                        <a14:imgEffect>
                          <a14:saturation sat="28000"/>
                        </a14:imgEffect>
                        <a14:imgEffect>
                          <a14:sharpenSoften amount="50000"/>
                        </a14:imgEffect>
                      </a14:imgLayer>
                    </a14:imgProps>
                  </a:ext>
                </a:extLst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966818" y="2194969"/>
            <a:ext cx="811790" cy="4158939"/>
            <a:chOff x="7210222" y="3140035"/>
            <a:chExt cx="1770664" cy="3272488"/>
          </a:xfrm>
        </p:grpSpPr>
        <p:sp>
          <p:nvSpPr>
            <p:cNvPr id="39" name="矩形 38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blipFill>
              <a:blip r:embed="rId6">
                <a:alphaModFix amt="26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Texturizer/>
                        </a14:imgEffect>
                        <a14:imgEffect>
                          <a14:brightnessContrast bright="18000"/>
                        </a14:imgEffect>
                        <a14:imgEffect>
                          <a14:colorTemperature colorTemp="5591"/>
                        </a14:imgEffect>
                        <a14:imgEffect>
                          <a14:saturation sat="28000"/>
                        </a14:imgEffect>
                        <a14:imgEffect>
                          <a14:sharpenSoften amount="50000"/>
                        </a14:imgEffect>
                      </a14:imgLayer>
                    </a14:imgProps>
                  </a:ext>
                </a:extLst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740566" y="2167038"/>
            <a:ext cx="811790" cy="4158939"/>
            <a:chOff x="7210222" y="3140035"/>
            <a:chExt cx="1770664" cy="3272488"/>
          </a:xfrm>
        </p:grpSpPr>
        <p:sp>
          <p:nvSpPr>
            <p:cNvPr id="42" name="矩形 41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blipFill>
              <a:blip r:embed="rId6">
                <a:alphaModFix amt="26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Texturizer/>
                        </a14:imgEffect>
                        <a14:imgEffect>
                          <a14:brightnessContrast bright="18000"/>
                        </a14:imgEffect>
                        <a14:imgEffect>
                          <a14:colorTemperature colorTemp="5591"/>
                        </a14:imgEffect>
                        <a14:imgEffect>
                          <a14:saturation sat="28000"/>
                        </a14:imgEffect>
                        <a14:imgEffect>
                          <a14:sharpenSoften amount="50000"/>
                        </a14:imgEffect>
                      </a14:imgLayer>
                    </a14:imgProps>
                  </a:ext>
                </a:extLst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6475307" y="2194969"/>
            <a:ext cx="811790" cy="4158939"/>
            <a:chOff x="7210222" y="3140035"/>
            <a:chExt cx="1770664" cy="3272488"/>
          </a:xfrm>
        </p:grpSpPr>
        <p:sp>
          <p:nvSpPr>
            <p:cNvPr id="45" name="矩形 44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blipFill>
              <a:blip r:embed="rId6">
                <a:alphaModFix amt="26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Texturizer/>
                        </a14:imgEffect>
                        <a14:imgEffect>
                          <a14:brightnessContrast bright="18000"/>
                        </a14:imgEffect>
                        <a14:imgEffect>
                          <a14:colorTemperature colorTemp="5591"/>
                        </a14:imgEffect>
                        <a14:imgEffect>
                          <a14:saturation sat="28000"/>
                        </a14:imgEffect>
                        <a14:imgEffect>
                          <a14:sharpenSoften amount="50000"/>
                        </a14:imgEffect>
                      </a14:imgLayer>
                    </a14:imgProps>
                  </a:ext>
                </a:extLst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8175764" y="2194969"/>
            <a:ext cx="811790" cy="4158939"/>
            <a:chOff x="7210222" y="3140035"/>
            <a:chExt cx="1770664" cy="3272488"/>
          </a:xfrm>
        </p:grpSpPr>
        <p:sp>
          <p:nvSpPr>
            <p:cNvPr id="48" name="矩形 47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blipFill>
              <a:blip r:embed="rId6">
                <a:alphaModFix amt="26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Texturizer/>
                        </a14:imgEffect>
                        <a14:imgEffect>
                          <a14:brightnessContrast bright="18000"/>
                        </a14:imgEffect>
                        <a14:imgEffect>
                          <a14:colorTemperature colorTemp="5591"/>
                        </a14:imgEffect>
                        <a14:imgEffect>
                          <a14:saturation sat="28000"/>
                        </a14:imgEffect>
                        <a14:imgEffect>
                          <a14:sharpenSoften amount="50000"/>
                        </a14:imgEffect>
                      </a14:imgLayer>
                    </a14:imgProps>
                  </a:ext>
                </a:extLst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1233503" y="2640411"/>
            <a:ext cx="615553" cy="326805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项目</a:t>
            </a:r>
            <a:r>
              <a:rPr lang="zh-CN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简介与准备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035841" y="2640411"/>
            <a:ext cx="615553" cy="326805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项目框架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4814734" y="2640411"/>
            <a:ext cx="615553" cy="326805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docker</a:t>
            </a:r>
            <a:r>
              <a:rPr lang="zh-CN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接口</a:t>
            </a:r>
            <a:endParaRPr lang="en-US" altLang="zh-CN" sz="28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562479" y="2640411"/>
            <a:ext cx="615553" cy="326805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后台系统实现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8246243" y="2640411"/>
            <a:ext cx="615553" cy="326805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Docker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容器实现</a:t>
            </a:r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 flipV="1">
            <a:off x="10365406" y="4407772"/>
            <a:ext cx="1892923" cy="2450228"/>
          </a:xfrm>
          <a:prstGeom prst="rect">
            <a:avLst/>
          </a:prstGeom>
        </p:spPr>
      </p:pic>
      <p:sp>
        <p:nvSpPr>
          <p:cNvPr id="57" name="矩形 56"/>
          <p:cNvSpPr/>
          <p:nvPr/>
        </p:nvSpPr>
        <p:spPr>
          <a:xfrm>
            <a:off x="9435616" y="2441515"/>
            <a:ext cx="811790" cy="4158939"/>
          </a:xfrm>
          <a:prstGeom prst="rect">
            <a:avLst/>
          </a:prstGeom>
          <a:blipFill>
            <a:blip r:embed="rId6">
              <a:alphaModFix amt="26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Texturizer/>
                      </a14:imgEffect>
                      <a14:imgEffect>
                        <a14:brightnessContrast bright="18000"/>
                      </a14:imgEffect>
                      <a14:imgEffect>
                        <a14:colorTemperature colorTemp="5591"/>
                      </a14:imgEffect>
                      <a14:imgEffect>
                        <a14:saturation sat="28000"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9951428" y="2199325"/>
            <a:ext cx="811790" cy="4158939"/>
            <a:chOff x="7210222" y="3140035"/>
            <a:chExt cx="1770664" cy="3272488"/>
          </a:xfrm>
        </p:grpSpPr>
        <p:sp>
          <p:nvSpPr>
            <p:cNvPr id="59" name="矩形 58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blipFill>
              <a:blip r:embed="rId6">
                <a:alphaModFix amt="26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Texturizer/>
                        </a14:imgEffect>
                        <a14:imgEffect>
                          <a14:brightnessContrast bright="18000"/>
                        </a14:imgEffect>
                        <a14:imgEffect>
                          <a14:colorTemperature colorTemp="5591"/>
                        </a14:imgEffect>
                        <a14:imgEffect>
                          <a14:saturation sat="28000"/>
                        </a14:imgEffect>
                        <a14:imgEffect>
                          <a14:sharpenSoften amount="50000"/>
                        </a14:imgEffect>
                      </a14:imgLayer>
                    </a14:imgProps>
                  </a:ext>
                </a:extLst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61" name="文本框 60"/>
          <p:cNvSpPr txBox="1"/>
          <p:nvPr/>
        </p:nvSpPr>
        <p:spPr>
          <a:xfrm>
            <a:off x="10021907" y="2644767"/>
            <a:ext cx="615553" cy="326805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扩展实现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0"/>
                            </p:stCondLst>
                            <p:childTnLst>
                              <p:par>
                                <p:cTn id="5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50" grpId="0"/>
      <p:bldP spid="51" grpId="0"/>
      <p:bldP spid="52" grpId="0"/>
      <p:bldP spid="53" grpId="0"/>
      <p:bldP spid="54" grpId="0"/>
      <p:bldP spid="6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2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  <a14:imgEffect>
                      <a14:brightnessContrast bright="18000"/>
                    </a14:imgEffect>
                    <a14:imgEffect>
                      <a14:colorTemperature colorTemp="5894"/>
                    </a14:imgEffect>
                    <a14:imgEffect>
                      <a14:saturation sat="61000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1" name="图片 7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 flipV="1">
            <a:off x="442625" y="3408562"/>
            <a:ext cx="3006812" cy="3892062"/>
          </a:xfrm>
          <a:prstGeom prst="rect">
            <a:avLst/>
          </a:prstGeom>
        </p:spPr>
      </p:pic>
      <p:sp>
        <p:nvSpPr>
          <p:cNvPr id="18" name="自由: 形状 17"/>
          <p:cNvSpPr/>
          <p:nvPr/>
        </p:nvSpPr>
        <p:spPr>
          <a:xfrm>
            <a:off x="4383253" y="-1"/>
            <a:ext cx="7808747" cy="6858000"/>
          </a:xfrm>
          <a:custGeom>
            <a:avLst/>
            <a:gdLst>
              <a:gd name="connsiteX0" fmla="*/ 1358039 w 7808747"/>
              <a:gd name="connsiteY0" fmla="*/ 0 h 6858000"/>
              <a:gd name="connsiteX1" fmla="*/ 7808747 w 7808747"/>
              <a:gd name="connsiteY1" fmla="*/ 0 h 6858000"/>
              <a:gd name="connsiteX2" fmla="*/ 7808747 w 7808747"/>
              <a:gd name="connsiteY2" fmla="*/ 6858000 h 6858000"/>
              <a:gd name="connsiteX3" fmla="*/ 1427661 w 7808747"/>
              <a:gd name="connsiteY3" fmla="*/ 6858000 h 6858000"/>
              <a:gd name="connsiteX4" fmla="*/ 1278500 w 7808747"/>
              <a:gd name="connsiteY4" fmla="*/ 6701551 h 6858000"/>
              <a:gd name="connsiteX5" fmla="*/ 0 w 7808747"/>
              <a:gd name="connsiteY5" fmla="*/ 3392488 h 6858000"/>
              <a:gd name="connsiteX6" fmla="*/ 1278500 w 7808747"/>
              <a:gd name="connsiteY6" fmla="*/ 8342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08747" h="6858000">
                <a:moveTo>
                  <a:pt x="1358039" y="0"/>
                </a:moveTo>
                <a:lnTo>
                  <a:pt x="7808747" y="0"/>
                </a:lnTo>
                <a:lnTo>
                  <a:pt x="7808747" y="6858000"/>
                </a:lnTo>
                <a:lnTo>
                  <a:pt x="1427661" y="6858000"/>
                </a:lnTo>
                <a:lnTo>
                  <a:pt x="1278500" y="6701551"/>
                </a:lnTo>
                <a:cubicBezTo>
                  <a:pt x="484146" y="5827567"/>
                  <a:pt x="0" y="4666567"/>
                  <a:pt x="0" y="3392488"/>
                </a:cubicBezTo>
                <a:cubicBezTo>
                  <a:pt x="0" y="2118410"/>
                  <a:pt x="484146" y="957410"/>
                  <a:pt x="1278500" y="83426"/>
                </a:cubicBezTo>
                <a:close/>
              </a:path>
            </a:pathLst>
          </a:custGeom>
          <a:blipFill dpi="0"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Texturizer/>
                      </a14:imgEffect>
                      <a14:imgEffect>
                        <a14:brightnessContrast bright="18000"/>
                      </a14:imgEffect>
                      <a14:imgEffect>
                        <a14:colorTemperature colorTemp="5300"/>
                      </a14:imgEffect>
                      <a14:imgEffect>
                        <a14:saturation sat="0"/>
                      </a14:imgEffect>
                      <a14:imgEffect>
                        <a14:sharpenSoften amount="-100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>
            <a:noFill/>
          </a:ln>
          <a:effectLst>
            <a:outerShdw blurRad="3683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>
              <a:solidFill>
                <a:prstClr val="white"/>
              </a:solidFill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>
              <a:solidFill>
                <a:prstClr val="white"/>
              </a:solidFill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790782" y="593243"/>
            <a:ext cx="3868208" cy="1057116"/>
            <a:chOff x="6508540" y="870243"/>
            <a:chExt cx="3868208" cy="1057116"/>
          </a:xfrm>
        </p:grpSpPr>
        <p:sp>
          <p:nvSpPr>
            <p:cNvPr id="9" name="文本框 8"/>
            <p:cNvSpPr txBox="1"/>
            <p:nvPr/>
          </p:nvSpPr>
          <p:spPr>
            <a:xfrm>
              <a:off x="6508540" y="870243"/>
              <a:ext cx="2934088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背景</a:t>
              </a:r>
            </a:p>
          </p:txBody>
        </p:sp>
        <p:cxnSp>
          <p:nvCxnSpPr>
            <p:cNvPr id="10" name="直接连接符 9"/>
            <p:cNvCxnSpPr/>
            <p:nvPr/>
          </p:nvCxnSpPr>
          <p:spPr>
            <a:xfrm flipH="1">
              <a:off x="6508540" y="1444967"/>
              <a:ext cx="282696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6508540" y="1558027"/>
              <a:ext cx="3868208" cy="369332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5673012" y="1504399"/>
            <a:ext cx="6428792" cy="1754326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zh-CN" altLang="en-US" dirty="0"/>
              <a:t>       传统的云平台使用虚拟机作为基本调度单位</a:t>
            </a:r>
            <a:r>
              <a:rPr lang="en-US" altLang="zh-CN" dirty="0"/>
              <a:t>,</a:t>
            </a:r>
            <a:r>
              <a:rPr lang="zh-CN" altLang="en-US" dirty="0"/>
              <a:t>而基于</a:t>
            </a:r>
            <a:r>
              <a:rPr lang="en-US" altLang="zh-CN" dirty="0"/>
              <a:t>Docker</a:t>
            </a:r>
            <a:r>
              <a:rPr lang="zh-CN" altLang="en-US" dirty="0"/>
              <a:t>的</a:t>
            </a:r>
            <a:r>
              <a:rPr lang="en-US" altLang="zh-CN" dirty="0"/>
              <a:t>PaaS</a:t>
            </a:r>
            <a:r>
              <a:rPr lang="zh-CN" altLang="en-US" dirty="0"/>
              <a:t>平台使用</a:t>
            </a:r>
            <a:r>
              <a:rPr lang="en-US" altLang="zh-CN" dirty="0"/>
              <a:t>Docker</a:t>
            </a:r>
            <a:r>
              <a:rPr lang="zh-CN" altLang="en-US" dirty="0"/>
              <a:t>容器来代替虚拟机。</a:t>
            </a:r>
            <a:endParaRPr lang="en-US" altLang="zh-CN" dirty="0"/>
          </a:p>
          <a:p>
            <a:r>
              <a:rPr lang="en-US" altLang="zh-CN" dirty="0"/>
              <a:t>       Docker</a:t>
            </a:r>
            <a:r>
              <a:rPr lang="zh-CN" altLang="en-US" dirty="0"/>
              <a:t>是基于</a:t>
            </a:r>
            <a:r>
              <a:rPr lang="en-US" altLang="zh-CN" dirty="0"/>
              <a:t>LXC(Linux Container)</a:t>
            </a:r>
            <a:r>
              <a:rPr lang="zh-CN" altLang="en-US" dirty="0"/>
              <a:t>发展而来的容器技术</a:t>
            </a:r>
            <a:r>
              <a:rPr lang="en-US" altLang="zh-CN" dirty="0"/>
              <a:t>,</a:t>
            </a:r>
            <a:r>
              <a:rPr lang="zh-CN" altLang="en-US" dirty="0"/>
              <a:t>和虚拟机相比</a:t>
            </a:r>
            <a:r>
              <a:rPr lang="en-US" altLang="zh-CN" dirty="0"/>
              <a:t>,</a:t>
            </a:r>
            <a:r>
              <a:rPr lang="zh-CN" altLang="en-US" dirty="0"/>
              <a:t>从资源规模上来看</a:t>
            </a:r>
            <a:r>
              <a:rPr lang="en-US" altLang="zh-CN" dirty="0"/>
              <a:t>,</a:t>
            </a:r>
            <a:r>
              <a:rPr lang="zh-CN" altLang="en-US" dirty="0"/>
              <a:t>容器的粒度更小。从灵活性上来看</a:t>
            </a:r>
            <a:r>
              <a:rPr lang="en-US" altLang="zh-CN" dirty="0"/>
              <a:t>,</a:t>
            </a:r>
            <a:r>
              <a:rPr lang="zh-CN" altLang="en-US" dirty="0"/>
              <a:t>容器的部署时间更短</a:t>
            </a:r>
            <a:r>
              <a:rPr lang="en-US" altLang="zh-CN" dirty="0"/>
              <a:t>,</a:t>
            </a:r>
            <a:r>
              <a:rPr lang="zh-CN" altLang="en-US" dirty="0"/>
              <a:t>可移植性更强。因此</a:t>
            </a:r>
            <a:r>
              <a:rPr lang="en-US" altLang="zh-CN" dirty="0"/>
              <a:t>,</a:t>
            </a:r>
            <a:r>
              <a:rPr lang="zh-CN" altLang="en-US" dirty="0"/>
              <a:t>使用</a:t>
            </a:r>
            <a:r>
              <a:rPr lang="en-US" altLang="zh-CN" dirty="0"/>
              <a:t>Docker</a:t>
            </a:r>
            <a:r>
              <a:rPr lang="zh-CN" altLang="en-US" dirty="0"/>
              <a:t>来改造云平台更加的贴合未来的需求。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364975" y="4586993"/>
            <a:ext cx="5891146" cy="203132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1.Go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语言</a:t>
            </a:r>
            <a:endParaRPr lang="en-US" altLang="zh-CN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>
              <a:defRPr/>
            </a:pPr>
            <a:endParaRPr lang="en-US" altLang="zh-CN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>
              <a:defRPr/>
            </a:pP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2.goweb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搭建（胖中间件的三层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B/S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架构）</a:t>
            </a:r>
            <a:endParaRPr lang="en-US" altLang="zh-CN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>
              <a:defRPr/>
            </a:pPr>
            <a:endParaRPr lang="en-US" altLang="zh-CN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>
              <a:defRPr/>
            </a:pP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3.go—docker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的原生接口</a:t>
            </a:r>
            <a:endParaRPr lang="en-US" altLang="zh-CN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>
              <a:defRPr/>
            </a:pPr>
            <a:endParaRPr lang="en-US" altLang="zh-CN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>
              <a:defRPr/>
            </a:pP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4.Kubernetes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集群部署</a:t>
            </a:r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5790782" y="4411532"/>
            <a:ext cx="28269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790782" y="3866086"/>
            <a:ext cx="2934088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技术定位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590" y="5528601"/>
            <a:ext cx="799054" cy="452722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252" y="4577827"/>
            <a:ext cx="521986" cy="521986"/>
          </a:xfrm>
          <a:prstGeom prst="rect">
            <a:avLst/>
          </a:prstGeom>
        </p:spPr>
      </p:pic>
      <p:pic>
        <p:nvPicPr>
          <p:cNvPr id="736" name="图片 7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251" y="6134591"/>
            <a:ext cx="521987" cy="521987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40103" y="-68666"/>
            <a:ext cx="1892923" cy="2450228"/>
          </a:xfrm>
          <a:prstGeom prst="rect">
            <a:avLst/>
          </a:prstGeom>
        </p:spPr>
      </p:pic>
      <p:pic>
        <p:nvPicPr>
          <p:cNvPr id="738" name="图片 73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30" y="2833277"/>
            <a:ext cx="3774628" cy="5661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2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  <a14:imgEffect>
                      <a14:brightnessContrast bright="18000"/>
                    </a14:imgEffect>
                    <a14:imgEffect>
                      <a14:colorTemperature colorTemp="5894"/>
                    </a14:imgEffect>
                    <a14:imgEffect>
                      <a14:saturation sat="28000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 rot="11852788" flipH="1" flipV="1">
            <a:off x="3899268" y="-821296"/>
            <a:ext cx="6217748" cy="8048346"/>
          </a:xfrm>
          <a:prstGeom prst="rect">
            <a:avLst/>
          </a:prstGeom>
          <a:effectLst>
            <a:softEdge rad="0"/>
          </a:effectLst>
        </p:spPr>
      </p:pic>
      <p:grpSp>
        <p:nvGrpSpPr>
          <p:cNvPr id="5" name="组合 4"/>
          <p:cNvGrpSpPr/>
          <p:nvPr/>
        </p:nvGrpSpPr>
        <p:grpSpPr>
          <a:xfrm>
            <a:off x="574499" y="879230"/>
            <a:ext cx="3249895" cy="5357447"/>
            <a:chOff x="7210222" y="3140035"/>
            <a:chExt cx="1770664" cy="3272488"/>
          </a:xfrm>
        </p:grpSpPr>
        <p:sp>
          <p:nvSpPr>
            <p:cNvPr id="6" name="矩形 5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blipFill>
              <a:blip r:embed="rId5">
                <a:alphaModFix amt="26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8000"/>
                        </a14:imgEffect>
                        <a14:imgEffect>
                          <a14:colorTemperature colorTemp="5591"/>
                        </a14:imgEffect>
                        <a14:imgEffect>
                          <a14:saturation sat="28000"/>
                        </a14:imgEffect>
                        <a14:imgEffect>
                          <a14:sharpenSoften amount="50000"/>
                        </a14:imgEffect>
                      </a14:imgLayer>
                    </a14:imgProps>
                  </a:ext>
                </a:extLst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395078" y="879229"/>
            <a:ext cx="3249895" cy="5357447"/>
            <a:chOff x="7210222" y="3140035"/>
            <a:chExt cx="1770664" cy="3272488"/>
          </a:xfrm>
        </p:grpSpPr>
        <p:sp>
          <p:nvSpPr>
            <p:cNvPr id="9" name="矩形 8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blipFill>
              <a:blip r:embed="rId5">
                <a:alphaModFix amt="26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8000"/>
                        </a14:imgEffect>
                        <a14:imgEffect>
                          <a14:colorTemperature colorTemp="5591"/>
                        </a14:imgEffect>
                        <a14:imgEffect>
                          <a14:saturation sat="28000"/>
                        </a14:imgEffect>
                        <a14:imgEffect>
                          <a14:sharpenSoften amount="50000"/>
                        </a14:imgEffect>
                      </a14:imgLayer>
                    </a14:imgProps>
                  </a:ext>
                </a:extLst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241392" y="879230"/>
            <a:ext cx="3249895" cy="5357447"/>
            <a:chOff x="7210222" y="3140035"/>
            <a:chExt cx="1770664" cy="3272488"/>
          </a:xfrm>
        </p:grpSpPr>
        <p:sp>
          <p:nvSpPr>
            <p:cNvPr id="12" name="矩形 11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blipFill>
              <a:blip r:embed="rId5">
                <a:alphaModFix amt="26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8000"/>
                        </a14:imgEffect>
                        <a14:imgEffect>
                          <a14:colorTemperature colorTemp="5591"/>
                        </a14:imgEffect>
                        <a14:imgEffect>
                          <a14:saturation sat="28000"/>
                        </a14:imgEffect>
                        <a14:imgEffect>
                          <a14:sharpenSoften amount="50000"/>
                        </a14:imgEffect>
                      </a14:imgLayer>
                    </a14:imgProps>
                  </a:ext>
                </a:extLst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6"/>
          <a:srcRect l="-856" t="45442" r="73283" b="11830"/>
          <a:stretch>
            <a:fillRect/>
          </a:stretch>
        </p:blipFill>
        <p:spPr>
          <a:xfrm>
            <a:off x="1691454" y="1233400"/>
            <a:ext cx="1239315" cy="196947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6"/>
          <a:srcRect l="43742" t="13987" r="32523" b="39979"/>
          <a:stretch>
            <a:fillRect/>
          </a:stretch>
        </p:blipFill>
        <p:spPr>
          <a:xfrm>
            <a:off x="5547206" y="1157199"/>
            <a:ext cx="1066800" cy="212187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6"/>
          <a:srcRect l="43742" t="43053" r="-2121" b="32531"/>
          <a:stretch>
            <a:fillRect/>
          </a:stretch>
        </p:blipFill>
        <p:spPr>
          <a:xfrm rot="16200000">
            <a:off x="8602128" y="1906415"/>
            <a:ext cx="2623849" cy="1125416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334749" y="3452451"/>
            <a:ext cx="2934088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Docker</a:t>
            </a:r>
            <a:r>
              <a:rPr kumimoji="0" lang="en-US" altLang="zh-CN" sz="24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zh-CN" altLang="en-US" sz="24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基本</a:t>
            </a:r>
            <a:endParaRPr kumimoji="0" lang="en-US" altLang="zh-CN" sz="2400" b="0" i="0" u="none" strike="noStrike" kern="1200" cap="none" spc="0" normalizeH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操作命令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785964" y="4346510"/>
            <a:ext cx="28269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822227" y="4552930"/>
            <a:ext cx="2877711" cy="1477328"/>
          </a:xfrm>
          <a:prstGeom prst="rect">
            <a:avLst/>
          </a:prstGeom>
        </p:spPr>
        <p:txBody>
          <a:bodyPr vert="horz"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Docker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的创建</a:t>
            </a:r>
            <a:r>
              <a:rPr kumimoji="0" lang="zh-CN" altLang="en-US" sz="18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altLang="zh-CN" sz="18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docker run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Docker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的启动 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docker start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Docker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的关闭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docker stop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Docker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的删除 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docker rm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…..</a:t>
            </a:r>
          </a:p>
        </p:txBody>
      </p:sp>
      <p:sp>
        <p:nvSpPr>
          <p:cNvPr id="25" name="矩形 24"/>
          <p:cNvSpPr/>
          <p:nvPr/>
        </p:nvSpPr>
        <p:spPr>
          <a:xfrm>
            <a:off x="4839195" y="4630252"/>
            <a:ext cx="2480166" cy="1200329"/>
          </a:xfrm>
          <a:prstGeom prst="rect">
            <a:avLst/>
          </a:prstGeom>
        </p:spPr>
        <p:txBody>
          <a:bodyPr vert="horz"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noProof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对于</a:t>
            </a:r>
            <a:r>
              <a:rPr lang="en-US" altLang="zh-CN" noProof="0" dirty="0" err="1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dockerfile</a:t>
            </a:r>
            <a:r>
              <a:rPr lang="zh-CN" altLang="en-US" noProof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的实现</a:t>
            </a:r>
            <a:endParaRPr lang="en-US" altLang="zh-CN" noProof="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.</a:t>
            </a:r>
            <a:r>
              <a:rPr kumimoji="0" lang="en-US" altLang="zh-CN" sz="18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dcokerfile</a:t>
            </a:r>
            <a:r>
              <a:rPr kumimoji="0" lang="zh-CN" altLang="en-US" sz="18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编写</a:t>
            </a:r>
            <a:endParaRPr kumimoji="0" lang="en-US" altLang="zh-CN" sz="1800" b="0" i="0" u="none" strike="noStrike" kern="1200" cap="none" spc="0" normalizeH="0" baseline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2.</a:t>
            </a:r>
            <a:r>
              <a:rPr kumimoji="0" lang="zh-CN" altLang="en-US" sz="18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我们是通过</a:t>
            </a:r>
            <a:r>
              <a:rPr kumimoji="0" lang="en-US" altLang="zh-CN" sz="18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go</a:t>
            </a:r>
            <a:r>
              <a:rPr kumimoji="0" lang="zh-CN" altLang="en-US" sz="18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的接口</a:t>
            </a:r>
            <a:endParaRPr kumimoji="0" lang="en-US" altLang="zh-CN" sz="1800" b="0" i="0" u="none" strike="noStrike" kern="1200" cap="none" spc="0" normalizeH="0" baseline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来实现这个功能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663060" y="4922262"/>
            <a:ext cx="2569934" cy="369332"/>
          </a:xfrm>
          <a:prstGeom prst="rect">
            <a:avLst/>
          </a:prstGeom>
        </p:spPr>
        <p:txBody>
          <a:bodyPr vert="horz"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部署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Kubeneates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的集群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4628956" y="3762493"/>
            <a:ext cx="2934088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Dockerfile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文件实现</a:t>
            </a:r>
          </a:p>
        </p:txBody>
      </p:sp>
      <p:cxnSp>
        <p:nvCxnSpPr>
          <p:cNvPr id="28" name="直接连接符 27"/>
          <p:cNvCxnSpPr/>
          <p:nvPr/>
        </p:nvCxnSpPr>
        <p:spPr>
          <a:xfrm flipH="1">
            <a:off x="4526197" y="4346510"/>
            <a:ext cx="28269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8683413" y="3763264"/>
            <a:ext cx="2934088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lvl="0">
              <a:defRPr/>
            </a:pP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Kubernetes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集群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30" name="直接连接符 29"/>
          <p:cNvCxnSpPr/>
          <p:nvPr/>
        </p:nvCxnSpPr>
        <p:spPr>
          <a:xfrm flipH="1">
            <a:off x="8382518" y="4346510"/>
            <a:ext cx="28269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68015" y="251991"/>
            <a:ext cx="2646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Doker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前期学习与部属：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10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10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10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10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7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700"/>
                            </p:stCondLst>
                            <p:childTnLst>
                              <p:par>
                                <p:cTn id="57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9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0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2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700"/>
                            </p:stCondLst>
                            <p:childTnLst>
                              <p:par>
                                <p:cTn id="6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700"/>
                            </p:stCondLst>
                            <p:childTnLst>
                              <p:par>
                                <p:cTn id="7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3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8" dur="10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3" dur="10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8" dur="10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60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0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100"/>
                            </p:stCondLst>
                            <p:childTnLst>
                              <p:par>
                                <p:cTn id="97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9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0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1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2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100"/>
                            </p:stCondLst>
                            <p:childTnLst>
                              <p:par>
                                <p:cTn id="10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6100"/>
                            </p:stCondLst>
                            <p:childTnLst>
                              <p:par>
                                <p:cTn id="11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3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 uiExpand="1" build="p"/>
      <p:bldP spid="25" grpId="0" uiExpand="1" build="p"/>
      <p:bldP spid="26" grpId="0" uiExpand="1" build="p"/>
      <p:bldP spid="27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 rot="10800000">
            <a:off x="7776610" y="0"/>
            <a:ext cx="4415390" cy="60519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 flipV="1">
            <a:off x="0" y="3231289"/>
            <a:ext cx="2801815" cy="362671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17524" y="541671"/>
            <a:ext cx="44935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该</a:t>
            </a:r>
            <a:r>
              <a:rPr lang="en-US" altLang="zh-CN" dirty="0" err="1"/>
              <a:t>dockerfile</a:t>
            </a:r>
            <a:r>
              <a:rPr lang="zh-CN" altLang="en-US" dirty="0"/>
              <a:t>实现的是一个基于</a:t>
            </a:r>
            <a:r>
              <a:rPr lang="en-US" altLang="zh-CN" dirty="0"/>
              <a:t>ubuntu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带有</a:t>
            </a:r>
            <a:r>
              <a:rPr lang="en-US" altLang="zh-CN" dirty="0" err="1"/>
              <a:t>mysql</a:t>
            </a:r>
            <a:r>
              <a:rPr lang="zh-CN" altLang="en-US" dirty="0"/>
              <a:t>，</a:t>
            </a:r>
            <a:r>
              <a:rPr lang="en-US" altLang="zh-CN" dirty="0"/>
              <a:t>python</a:t>
            </a:r>
            <a:r>
              <a:rPr lang="zh-CN" altLang="en-US" dirty="0"/>
              <a:t>，</a:t>
            </a:r>
            <a:r>
              <a:rPr lang="en-US" altLang="zh-CN" dirty="0"/>
              <a:t>Apache2,java</a:t>
            </a:r>
            <a:r>
              <a:rPr lang="zh-CN" altLang="en-US" dirty="0"/>
              <a:t>的镜像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524" y="1511059"/>
            <a:ext cx="6110558" cy="218865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1139" y="4232915"/>
            <a:ext cx="7761905" cy="18190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2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  <a14:imgEffect>
                      <a14:brightnessContrast bright="18000"/>
                    </a14:imgEffect>
                    <a14:imgEffect>
                      <a14:colorTemperature colorTemp="5894"/>
                    </a14:imgEffect>
                    <a14:imgEffect>
                      <a14:saturation sat="28000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 rot="5810512">
            <a:off x="794857" y="-538815"/>
            <a:ext cx="4415390" cy="60519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 flipH="1" flipV="1">
            <a:off x="0" y="3408151"/>
            <a:ext cx="2801815" cy="362671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0179" y="102649"/>
            <a:ext cx="8355164" cy="665270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731494" y="654747"/>
            <a:ext cx="13388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项目结构：</a:t>
            </a: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419460" y="1024079"/>
            <a:ext cx="1701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875692" y="4128"/>
            <a:ext cx="8358555" cy="6894512"/>
            <a:chOff x="7210222" y="3140035"/>
            <a:chExt cx="1770664" cy="3289911"/>
          </a:xfrm>
        </p:grpSpPr>
        <p:sp>
          <p:nvSpPr>
            <p:cNvPr id="7" name="矩形 6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210222" y="3157458"/>
              <a:ext cx="1770664" cy="3272488"/>
            </a:xfrm>
            <a:prstGeom prst="rect">
              <a:avLst/>
            </a:prstGeom>
            <a:blipFill>
              <a:blip r:embed="rId2">
                <a:alphaModFix amt="26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8000"/>
                        </a14:imgEffect>
                        <a14:imgEffect>
                          <a14:colorTemperature colorTemp="5591"/>
                        </a14:imgEffect>
                        <a14:imgEffect>
                          <a14:saturation sat="28000"/>
                        </a14:imgEffect>
                        <a14:imgEffect>
                          <a14:sharpenSoften amount="50000"/>
                        </a14:imgEffect>
                      </a14:imgLayer>
                    </a14:imgProps>
                  </a:ext>
                </a:extLst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 rot="10800000" flipV="1">
            <a:off x="7834710" y="1217856"/>
            <a:ext cx="4357290" cy="564014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 flipV="1">
            <a:off x="0" y="3189688"/>
            <a:ext cx="1875692" cy="24279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047766" y="154813"/>
            <a:ext cx="4048234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Docker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的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remote </a:t>
            </a:r>
            <a:r>
              <a:rPr lang="en-US" altLang="zh-CN" sz="2400" dirty="0" err="1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api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 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配置：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2086592" y="742269"/>
            <a:ext cx="30053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2666" y="1743286"/>
            <a:ext cx="7866667" cy="168571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086592" y="1111239"/>
            <a:ext cx="4631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0" dirty="0">
                <a:latin typeface="宋体" panose="02010600030101010101" pitchFamily="2" charset="-122"/>
                <a:cs typeface="宋体" panose="02010600030101010101" pitchFamily="2" charset="-122"/>
              </a:rPr>
              <a:t>vim /lib/</a:t>
            </a:r>
            <a:r>
              <a:rPr lang="en-US" altLang="zh-CN" b="1" kern="0" dirty="0" err="1">
                <a:latin typeface="宋体" panose="02010600030101010101" pitchFamily="2" charset="-122"/>
                <a:cs typeface="宋体" panose="02010600030101010101" pitchFamily="2" charset="-122"/>
              </a:rPr>
              <a:t>systemd</a:t>
            </a:r>
            <a:r>
              <a:rPr lang="en-US" altLang="zh-CN" b="1" kern="0" dirty="0">
                <a:latin typeface="宋体" panose="02010600030101010101" pitchFamily="2" charset="-122"/>
                <a:cs typeface="宋体" panose="02010600030101010101" pitchFamily="2" charset="-122"/>
              </a:rPr>
              <a:t>/system/</a:t>
            </a:r>
            <a:r>
              <a:rPr lang="en-US" altLang="zh-CN" b="1" kern="0" dirty="0" err="1">
                <a:latin typeface="宋体" panose="02010600030101010101" pitchFamily="2" charset="-122"/>
                <a:cs typeface="宋体" panose="02010600030101010101" pitchFamily="2" charset="-122"/>
              </a:rPr>
              <a:t>docker.service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2047765" y="3854660"/>
            <a:ext cx="4048234" cy="286232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Docker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的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go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原生接口来实现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http-docker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的相关操作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dirty="0"/>
              <a:t>1.</a:t>
            </a:r>
            <a:r>
              <a:rPr lang="zh-CN" altLang="en-US" dirty="0"/>
              <a:t>容器的创建 </a:t>
            </a:r>
            <a:r>
              <a:rPr lang="en-US" altLang="zh-CN" dirty="0" err="1"/>
              <a:t>ContainerCreate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2.</a:t>
            </a:r>
            <a:r>
              <a:rPr lang="zh-CN" altLang="en-US" dirty="0"/>
              <a:t>容器的启动 </a:t>
            </a:r>
            <a:r>
              <a:rPr lang="en-US" altLang="zh-CN" dirty="0" err="1"/>
              <a:t>ContainerStart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3.</a:t>
            </a:r>
            <a:r>
              <a:rPr lang="zh-CN" altLang="en-US" dirty="0"/>
              <a:t>容器的关闭 </a:t>
            </a:r>
            <a:r>
              <a:rPr lang="en-US" altLang="zh-CN" dirty="0" err="1"/>
              <a:t>ContainerRemove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4.</a:t>
            </a:r>
            <a:r>
              <a:rPr lang="zh-CN" altLang="en-US" dirty="0"/>
              <a:t>容器的删除 </a:t>
            </a:r>
            <a:r>
              <a:rPr lang="en-US" altLang="zh-CN" dirty="0" err="1"/>
              <a:t>ContainerRemove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2162666" y="4675112"/>
            <a:ext cx="30053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 rot="10800000">
            <a:off x="7776610" y="0"/>
            <a:ext cx="4415390" cy="60519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 flipV="1">
            <a:off x="0" y="3231289"/>
            <a:ext cx="2801815" cy="362671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68" y="2159037"/>
            <a:ext cx="12015232" cy="4625864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753186" y="440174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后台管理</a:t>
            </a:r>
            <a:r>
              <a:rPr lang="en-US" altLang="zh-CN" dirty="0"/>
              <a:t>-</a:t>
            </a:r>
            <a:r>
              <a:rPr lang="zh-CN" altLang="en-US" dirty="0"/>
              <a:t>用户管理：</a:t>
            </a:r>
          </a:p>
        </p:txBody>
      </p:sp>
      <p:sp>
        <p:nvSpPr>
          <p:cNvPr id="14" name="矩形 13"/>
          <p:cNvSpPr/>
          <p:nvPr/>
        </p:nvSpPr>
        <p:spPr>
          <a:xfrm>
            <a:off x="791159" y="980198"/>
            <a:ext cx="82125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用户的增删改查   查找可以基于精确查找和模糊查找，分页显示（</a:t>
            </a:r>
            <a:r>
              <a:rPr lang="en-US" altLang="zh-CN" dirty="0"/>
              <a:t>17</a:t>
            </a:r>
            <a:r>
              <a:rPr lang="zh-CN" altLang="en-US" dirty="0"/>
              <a:t>条一页）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显示管理员的列表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 rot="10800000">
            <a:off x="7776610" y="0"/>
            <a:ext cx="4415390" cy="60519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 flipV="1">
            <a:off x="0" y="3231289"/>
            <a:ext cx="2801815" cy="362671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753186" y="440174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后台管理</a:t>
            </a:r>
            <a:r>
              <a:rPr lang="en-US" altLang="zh-CN" dirty="0"/>
              <a:t>-</a:t>
            </a:r>
            <a:r>
              <a:rPr lang="zh-CN" altLang="en-US" dirty="0"/>
              <a:t>镜像管理：</a:t>
            </a:r>
          </a:p>
        </p:txBody>
      </p:sp>
      <p:sp>
        <p:nvSpPr>
          <p:cNvPr id="14" name="矩形 13"/>
          <p:cNvSpPr/>
          <p:nvPr/>
        </p:nvSpPr>
        <p:spPr>
          <a:xfrm>
            <a:off x="753186" y="969265"/>
            <a:ext cx="825097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镜像的增删改查，查找可以基于精确查找和模糊查找，分页显示（</a:t>
            </a:r>
            <a:r>
              <a:rPr lang="en-US" altLang="zh-CN" dirty="0"/>
              <a:t>17</a:t>
            </a:r>
            <a:r>
              <a:rPr lang="zh-CN" altLang="en-US" dirty="0"/>
              <a:t>条一页）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支持管理员从远端下载所需镜像</a:t>
            </a:r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11490960" y="2214880"/>
            <a:ext cx="213360" cy="934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9816"/>
            <a:ext cx="12192000" cy="453282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414" y="4267848"/>
            <a:ext cx="2245404" cy="2606733"/>
          </a:xfrm>
          <a:prstGeom prst="rect">
            <a:avLst/>
          </a:prstGeom>
        </p:spPr>
      </p:pic>
      <p:cxnSp>
        <p:nvCxnSpPr>
          <p:cNvPr id="21" name="直接箭头连接符 20"/>
          <p:cNvCxnSpPr/>
          <p:nvPr/>
        </p:nvCxnSpPr>
        <p:spPr>
          <a:xfrm flipH="1">
            <a:off x="9984305" y="3025954"/>
            <a:ext cx="1679353" cy="1160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x1lrweft">
      <a:majorFont>
        <a:latin typeface="Arial"/>
        <a:ea typeface="方正行楷简体"/>
        <a:cs typeface=""/>
      </a:majorFont>
      <a:minorFont>
        <a:latin typeface="Arial"/>
        <a:ea typeface="方正行楷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x1lrweft">
      <a:majorFont>
        <a:latin typeface="Arial"/>
        <a:ea typeface="方正行楷简体"/>
        <a:cs typeface=""/>
      </a:majorFont>
      <a:minorFont>
        <a:latin typeface="Arial"/>
        <a:ea typeface="方正行楷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803</Words>
  <Application>Microsoft Office PowerPoint</Application>
  <PresentationFormat>宽屏</PresentationFormat>
  <Paragraphs>98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等线</vt:lpstr>
      <vt:lpstr>华文仿宋</vt:lpstr>
      <vt:lpstr>宋体</vt:lpstr>
      <vt:lpstr>Arial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https:/9ppt.taobao.com; 锐旗设计；https:/9ppt.taobao.com</cp:keywords>
  <cp:lastModifiedBy>chen lu</cp:lastModifiedBy>
  <cp:revision>57</cp:revision>
  <dcterms:created xsi:type="dcterms:W3CDTF">2017-08-30T08:26:00Z</dcterms:created>
  <dcterms:modified xsi:type="dcterms:W3CDTF">2019-07-12T00:36:52Z</dcterms:modified>
  <cp:category>锐旗设计；https://9ppt.taobao.com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