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Fjalla One"/>
      <p:regular r:id="rId20"/>
    </p:embeddedFont>
    <p:embeddedFont>
      <p:font typeface="Barlow Semi Condensed Medium"/>
      <p:regular r:id="rId21"/>
      <p:bold r:id="rId22"/>
      <p:italic r:id="rId23"/>
      <p:boldItalic r:id="rId24"/>
    </p:embeddedFont>
    <p:embeddedFont>
      <p:font typeface="Barlow Semi Condense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jallaOne-regular.fntdata"/><Relationship Id="rId22" Type="http://schemas.openxmlformats.org/officeDocument/2006/relationships/font" Target="fonts/BarlowSemiCondensedMedium-bold.fntdata"/><Relationship Id="rId21" Type="http://schemas.openxmlformats.org/officeDocument/2006/relationships/font" Target="fonts/BarlowSemiCondensedMedium-regular.fntdata"/><Relationship Id="rId24" Type="http://schemas.openxmlformats.org/officeDocument/2006/relationships/font" Target="fonts/BarlowSemiCondensedMedium-boldItalic.fntdata"/><Relationship Id="rId23" Type="http://schemas.openxmlformats.org/officeDocument/2006/relationships/font" Target="fonts/BarlowSemiCondensed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-bold.fntdata"/><Relationship Id="rId25" Type="http://schemas.openxmlformats.org/officeDocument/2006/relationships/font" Target="fonts/BarlowSemiCondensed-regular.fntdata"/><Relationship Id="rId28" Type="http://schemas.openxmlformats.org/officeDocument/2006/relationships/font" Target="fonts/BarlowSemiCondensed-boldItalic.fntdata"/><Relationship Id="rId27" Type="http://schemas.openxmlformats.org/officeDocument/2006/relationships/font" Target="fonts/BarlowSemi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1b60aacd8b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1b60aacd8b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1b60aacd8b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1b60aacd8b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1bc312eac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1bc312eac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1be565bce7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1be565bce7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1bb5b00b54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1bb5b00b54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1bb5b00b5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1bb5b00b5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1c19df5cb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1c19df5cb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1aef1a790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1aef1a790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1aef1a790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1aef1a790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1b52045e5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1b52045e5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b0dc56a4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b0dc56a4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2" name="Google Shape;1982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1ab6f7c729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1ab6f7c729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1b60aacd8b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1b60aacd8b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3"/>
          <p:cNvSpPr txBox="1"/>
          <p:nvPr>
            <p:ph type="ctrTitle"/>
          </p:nvPr>
        </p:nvSpPr>
        <p:spPr>
          <a:xfrm>
            <a:off x="4340450" y="1696375"/>
            <a:ext cx="4375200" cy="24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CONTOSO COMPANY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PRODUCT RETURN ANALYSIS</a:t>
            </a:r>
            <a:endParaRPr sz="4500"/>
          </a:p>
        </p:txBody>
      </p:sp>
      <p:grpSp>
        <p:nvGrpSpPr>
          <p:cNvPr id="1687" name="Google Shape;1687;p33"/>
          <p:cNvGrpSpPr/>
          <p:nvPr/>
        </p:nvGrpSpPr>
        <p:grpSpPr>
          <a:xfrm>
            <a:off x="-331007" y="1043827"/>
            <a:ext cx="4956769" cy="4099663"/>
            <a:chOff x="845850" y="467825"/>
            <a:chExt cx="5996575" cy="4908600"/>
          </a:xfrm>
        </p:grpSpPr>
        <p:sp>
          <p:nvSpPr>
            <p:cNvPr id="1688" name="Google Shape;1688;p33"/>
            <p:cNvSpPr/>
            <p:nvPr/>
          </p:nvSpPr>
          <p:spPr>
            <a:xfrm>
              <a:off x="845850" y="467825"/>
              <a:ext cx="5996575" cy="4814800"/>
            </a:xfrm>
            <a:custGeom>
              <a:rect b="b" l="l" r="r" t="t"/>
              <a:pathLst>
                <a:path extrusionOk="0" h="192592" w="239863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1128725" y="467950"/>
              <a:ext cx="5369750" cy="4814475"/>
            </a:xfrm>
            <a:custGeom>
              <a:rect b="b" l="l" r="r" t="t"/>
              <a:pathLst>
                <a:path extrusionOk="0" h="192579" w="21479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1895375" y="1994800"/>
              <a:ext cx="3780200" cy="1720575"/>
            </a:xfrm>
            <a:custGeom>
              <a:rect b="b" l="l" r="r" t="t"/>
              <a:pathLst>
                <a:path extrusionOk="0" h="68823" w="151208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2015100" y="3464625"/>
              <a:ext cx="3521450" cy="6450"/>
            </a:xfrm>
            <a:custGeom>
              <a:rect b="b" l="l" r="r" t="t"/>
              <a:pathLst>
                <a:path extrusionOk="0" h="258" w="1408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20119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21967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2382350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25680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27528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29384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31233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33089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34945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36794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38650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40498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42355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44211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46059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47915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49772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1620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53476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55325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2011900" y="2086425"/>
              <a:ext cx="6450" cy="1381425"/>
            </a:xfrm>
            <a:custGeom>
              <a:rect b="b" l="l" r="r" t="t"/>
              <a:pathLst>
                <a:path extrusionOk="0" h="55257" w="258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2015100" y="3464625"/>
              <a:ext cx="87625" cy="6450"/>
            </a:xfrm>
            <a:custGeom>
              <a:rect b="b" l="l" r="r" t="t"/>
              <a:pathLst>
                <a:path extrusionOk="0" h="258" w="3505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1917875" y="3188175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1917875" y="2911725"/>
              <a:ext cx="97250" cy="7275"/>
            </a:xfrm>
            <a:custGeom>
              <a:rect b="b" l="l" r="r" t="t"/>
              <a:pathLst>
                <a:path extrusionOk="0" h="291" w="389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1917875" y="26361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1917875" y="235965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1917875" y="20832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2093050" y="2349650"/>
              <a:ext cx="214600" cy="855725"/>
            </a:xfrm>
            <a:custGeom>
              <a:rect b="b" l="l" r="r" t="t"/>
              <a:pathLst>
                <a:path extrusionOk="0" h="34229" w="8584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2277900" y="2349575"/>
              <a:ext cx="215375" cy="496275"/>
            </a:xfrm>
            <a:custGeom>
              <a:rect b="b" l="l" r="r" t="t"/>
              <a:pathLst>
                <a:path extrusionOk="0" h="19851" w="8615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2463525" y="2625750"/>
              <a:ext cx="214600" cy="220300"/>
            </a:xfrm>
            <a:custGeom>
              <a:rect b="b" l="l" r="r" t="t"/>
              <a:pathLst>
                <a:path extrusionOk="0" h="8812" w="8584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2648350" y="2625650"/>
              <a:ext cx="215400" cy="523975"/>
            </a:xfrm>
            <a:custGeom>
              <a:rect b="b" l="l" r="r" t="t"/>
              <a:pathLst>
                <a:path extrusionOk="0" h="20959" w="8616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2834000" y="2349650"/>
              <a:ext cx="215375" cy="800275"/>
            </a:xfrm>
            <a:custGeom>
              <a:rect b="b" l="l" r="r" t="t"/>
              <a:pathLst>
                <a:path extrusionOk="0" h="32011" w="8615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3018825" y="2072975"/>
              <a:ext cx="216200" cy="303350"/>
            </a:xfrm>
            <a:custGeom>
              <a:rect b="b" l="l" r="r" t="t"/>
              <a:pathLst>
                <a:path extrusionOk="0" h="12134" w="8648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3205250" y="2073275"/>
              <a:ext cx="213800" cy="1270100"/>
            </a:xfrm>
            <a:custGeom>
              <a:rect b="b" l="l" r="r" t="t"/>
              <a:pathLst>
                <a:path extrusionOk="0" h="50804" w="8552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3390100" y="3233525"/>
              <a:ext cx="215375" cy="109425"/>
            </a:xfrm>
            <a:custGeom>
              <a:rect b="b" l="l" r="r" t="t"/>
              <a:pathLst>
                <a:path extrusionOk="0" h="4377" w="8615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3575725" y="3205775"/>
              <a:ext cx="214575" cy="54250"/>
            </a:xfrm>
            <a:custGeom>
              <a:rect b="b" l="l" r="r" t="t"/>
              <a:pathLst>
                <a:path extrusionOk="0" h="2170" w="8583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3760550" y="3122975"/>
              <a:ext cx="215400" cy="109875"/>
            </a:xfrm>
            <a:custGeom>
              <a:rect b="b" l="l" r="r" t="t"/>
              <a:pathLst>
                <a:path extrusionOk="0" h="4395" w="8616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3945375" y="3012600"/>
              <a:ext cx="216200" cy="137375"/>
            </a:xfrm>
            <a:custGeom>
              <a:rect b="b" l="l" r="r" t="t"/>
              <a:pathLst>
                <a:path extrusionOk="0" h="5495" w="8648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131025" y="3012275"/>
              <a:ext cx="215375" cy="82250"/>
            </a:xfrm>
            <a:custGeom>
              <a:rect b="b" l="l" r="r" t="t"/>
              <a:pathLst>
                <a:path extrusionOk="0" h="3290" w="8615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16650" y="3067625"/>
              <a:ext cx="215400" cy="137450"/>
            </a:xfrm>
            <a:custGeom>
              <a:rect b="b" l="l" r="r" t="t"/>
              <a:pathLst>
                <a:path extrusionOk="0" h="5498" w="8616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02275" y="2598425"/>
              <a:ext cx="215400" cy="606550"/>
            </a:xfrm>
            <a:custGeom>
              <a:rect b="b" l="l" r="r" t="t"/>
              <a:pathLst>
                <a:path extrusionOk="0" h="24262" w="8616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687125" y="2515100"/>
              <a:ext cx="215375" cy="109875"/>
            </a:xfrm>
            <a:custGeom>
              <a:rect b="b" l="l" r="r" t="t"/>
              <a:pathLst>
                <a:path extrusionOk="0" h="4395" w="861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871950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5057575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5243225" y="2515200"/>
              <a:ext cx="215375" cy="137350"/>
            </a:xfrm>
            <a:custGeom>
              <a:rect b="b" l="l" r="r" t="t"/>
              <a:pathLst>
                <a:path extrusionOk="0" h="5494" w="8615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2074575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2068150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2260200" y="232992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2253775" y="232347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2445850" y="2800025"/>
              <a:ext cx="65100" cy="65125"/>
            </a:xfrm>
            <a:custGeom>
              <a:rect b="b" l="l" r="r" t="t"/>
              <a:pathLst>
                <a:path extrusionOk="0" h="2605" w="2604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2438600" y="2792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2630675" y="2606350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26242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28163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28098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3001150" y="2329925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2994700" y="2323475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3186775" y="2054275"/>
              <a:ext cx="65925" cy="65125"/>
            </a:xfrm>
            <a:custGeom>
              <a:rect b="b" l="l" r="r" t="t"/>
              <a:pathLst>
                <a:path extrusionOk="0" h="2605" w="2637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3180350" y="20470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3372400" y="32966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3365175" y="32902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557250" y="3213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3550800" y="320745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42875" y="31865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736450" y="31801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39285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39212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113350" y="2992900"/>
              <a:ext cx="65900" cy="65925"/>
            </a:xfrm>
            <a:custGeom>
              <a:rect b="b" l="l" r="r" t="t"/>
              <a:pathLst>
                <a:path extrusionOk="0" h="2637" w="2636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4106900" y="2986475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298975" y="3048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292550" y="3041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483800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4477375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669450" y="25790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663000" y="2571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85507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847850" y="24890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5039900" y="238537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5033475" y="237892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522552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5219100" y="24890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5411175" y="2606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54039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5747875" y="1384075"/>
              <a:ext cx="105300" cy="3359925"/>
            </a:xfrm>
            <a:custGeom>
              <a:rect b="b" l="l" r="r" t="t"/>
              <a:pathLst>
                <a:path extrusionOk="0" h="134397" w="4212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5747875" y="1797925"/>
              <a:ext cx="105300" cy="856675"/>
            </a:xfrm>
            <a:custGeom>
              <a:rect b="b" l="l" r="r" t="t"/>
              <a:pathLst>
                <a:path extrusionOk="0" h="34267" w="4212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1797325" y="1384075"/>
              <a:ext cx="4055850" cy="205750"/>
            </a:xfrm>
            <a:custGeom>
              <a:rect b="b" l="l" r="r" t="t"/>
              <a:pathLst>
                <a:path extrusionOk="0" h="8230" w="162234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1797325" y="1652475"/>
              <a:ext cx="1042325" cy="164750"/>
            </a:xfrm>
            <a:custGeom>
              <a:rect b="b" l="l" r="r" t="t"/>
              <a:pathLst>
                <a:path extrusionOk="0" h="6590" w="41693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1927525" y="1675775"/>
              <a:ext cx="65900" cy="100475"/>
            </a:xfrm>
            <a:custGeom>
              <a:rect b="b" l="l" r="r" t="t"/>
              <a:pathLst>
                <a:path extrusionOk="0" h="4019" w="2636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2000650" y="1675775"/>
              <a:ext cx="55475" cy="100475"/>
            </a:xfrm>
            <a:custGeom>
              <a:rect b="b" l="l" r="r" t="t"/>
              <a:pathLst>
                <a:path extrusionOk="0" h="4019" w="22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2063325" y="1675775"/>
              <a:ext cx="49050" cy="100475"/>
            </a:xfrm>
            <a:custGeom>
              <a:rect b="b" l="l" r="r" t="t"/>
              <a:pathLst>
                <a:path extrusionOk="0" h="4019" w="1962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2119575" y="1674975"/>
              <a:ext cx="47450" cy="102075"/>
            </a:xfrm>
            <a:custGeom>
              <a:rect b="b" l="l" r="r" t="t"/>
              <a:pathLst>
                <a:path extrusionOk="0" h="4083" w="1898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2176625" y="1675775"/>
              <a:ext cx="49850" cy="100475"/>
            </a:xfrm>
            <a:custGeom>
              <a:rect b="b" l="l" r="r" t="t"/>
              <a:pathLst>
                <a:path extrusionOk="0" h="4019" w="1994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2064125" y="1418625"/>
              <a:ext cx="2607750" cy="116550"/>
            </a:xfrm>
            <a:custGeom>
              <a:rect b="b" l="l" r="r" t="t"/>
              <a:pathLst>
                <a:path extrusionOk="0" h="4662" w="10431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2016725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22023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238797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2573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27592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294487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3130525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33161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35018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3686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8722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40579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35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4291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6148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8004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49860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51717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53573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19026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22184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25342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28500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1666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48250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37983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1149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4307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7465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50632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53790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290450" y="2074375"/>
              <a:ext cx="512725" cy="198500"/>
            </a:xfrm>
            <a:custGeom>
              <a:rect b="b" l="l" r="r" t="t"/>
              <a:pathLst>
                <a:path extrusionOk="0" h="7940" w="20509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503400" y="2106500"/>
              <a:ext cx="60300" cy="131025"/>
            </a:xfrm>
            <a:custGeom>
              <a:rect b="b" l="l" r="r" t="t"/>
              <a:pathLst>
                <a:path extrusionOk="0" h="5241" w="2412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3575725" y="2106500"/>
              <a:ext cx="61100" cy="131025"/>
            </a:xfrm>
            <a:custGeom>
              <a:rect b="b" l="l" r="r" t="t"/>
              <a:pathLst>
                <a:path extrusionOk="0" h="5241" w="2444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3649650" y="2108125"/>
              <a:ext cx="66725" cy="128600"/>
            </a:xfrm>
            <a:custGeom>
              <a:rect b="b" l="l" r="r" t="t"/>
              <a:pathLst>
                <a:path extrusionOk="0" h="5144" w="2669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318075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2400050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2483625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2568800" y="3979725"/>
              <a:ext cx="76375" cy="147100"/>
            </a:xfrm>
            <a:custGeom>
              <a:rect b="b" l="l" r="r" t="t"/>
              <a:pathLst>
                <a:path extrusionOk="0" h="5884" w="3055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23100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3584550" y="3979725"/>
              <a:ext cx="69150" cy="148700"/>
            </a:xfrm>
            <a:custGeom>
              <a:rect b="b" l="l" r="r" t="t"/>
              <a:pathLst>
                <a:path extrusionOk="0" h="5948" w="2766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366652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3750100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3835300" y="3979725"/>
              <a:ext cx="76350" cy="147100"/>
            </a:xfrm>
            <a:custGeom>
              <a:rect b="b" l="l" r="r" t="t"/>
              <a:pathLst>
                <a:path extrusionOk="0" h="5884" w="305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35765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4959550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5042325" y="3978125"/>
              <a:ext cx="69925" cy="150300"/>
            </a:xfrm>
            <a:custGeom>
              <a:rect b="b" l="l" r="r" t="t"/>
              <a:pathLst>
                <a:path extrusionOk="0" h="6012" w="2797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512507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5210275" y="3979725"/>
              <a:ext cx="77175" cy="147100"/>
            </a:xfrm>
            <a:custGeom>
              <a:rect b="b" l="l" r="r" t="t"/>
              <a:pathLst>
                <a:path extrusionOk="0" h="5884" w="3087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4952300" y="4223225"/>
              <a:ext cx="336750" cy="12875"/>
            </a:xfrm>
            <a:custGeom>
              <a:rect b="b" l="l" r="r" t="t"/>
              <a:pathLst>
                <a:path extrusionOk="0" h="515" w="1347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24100" y="3854375"/>
              <a:ext cx="13675" cy="703175"/>
            </a:xfrm>
            <a:custGeom>
              <a:rect b="b" l="l" r="r" t="t"/>
              <a:pathLst>
                <a:path extrusionOk="0" h="28127" w="54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4502275" y="3854375"/>
              <a:ext cx="12900" cy="703175"/>
            </a:xfrm>
            <a:custGeom>
              <a:rect b="b" l="l" r="r" t="t"/>
              <a:pathLst>
                <a:path extrusionOk="0" h="28127" w="516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36147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407275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456300" y="3788475"/>
              <a:ext cx="40200" cy="84400"/>
            </a:xfrm>
            <a:custGeom>
              <a:rect b="b" l="l" r="r" t="t"/>
              <a:pathLst>
                <a:path extrusionOk="0" h="3376" w="1608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501300" y="3788475"/>
              <a:ext cx="46625" cy="84400"/>
            </a:xfrm>
            <a:custGeom>
              <a:rect b="b" l="l" r="r" t="t"/>
              <a:pathLst>
                <a:path extrusionOk="0" h="3376" w="1865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549500" y="3788475"/>
              <a:ext cx="47450" cy="84400"/>
            </a:xfrm>
            <a:custGeom>
              <a:rect b="b" l="l" r="r" t="t"/>
              <a:pathLst>
                <a:path extrusionOk="0" h="3376" w="1898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3644025" y="3788475"/>
              <a:ext cx="64325" cy="84400"/>
            </a:xfrm>
            <a:custGeom>
              <a:rect b="b" l="l" r="r" t="t"/>
              <a:pathLst>
                <a:path extrusionOk="0" h="3376" w="2573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37147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37589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3803150" y="3788475"/>
              <a:ext cx="44225" cy="84400"/>
            </a:xfrm>
            <a:custGeom>
              <a:rect b="b" l="l" r="r" t="t"/>
              <a:pathLst>
                <a:path extrusionOk="0" h="3376" w="1769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4995700" y="3788475"/>
              <a:ext cx="56275" cy="84400"/>
            </a:xfrm>
            <a:custGeom>
              <a:rect b="b" l="l" r="r" t="t"/>
              <a:pathLst>
                <a:path extrusionOk="0" h="3376" w="2251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5060000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5109025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515642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5203850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5501975" y="4781525"/>
              <a:ext cx="384950" cy="152150"/>
            </a:xfrm>
            <a:custGeom>
              <a:rect b="b" l="l" r="r" t="t"/>
              <a:pathLst>
                <a:path extrusionOk="0" h="6086" w="15398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5530100" y="4563375"/>
              <a:ext cx="360850" cy="175900"/>
            </a:xfrm>
            <a:custGeom>
              <a:rect b="b" l="l" r="r" t="t"/>
              <a:pathLst>
                <a:path extrusionOk="0" h="7036" w="14434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5963250" y="4563150"/>
              <a:ext cx="171200" cy="366975"/>
            </a:xfrm>
            <a:custGeom>
              <a:rect b="b" l="l" r="r" t="t"/>
              <a:pathLst>
                <a:path extrusionOk="0" h="14679" w="6848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6172200" y="4849250"/>
              <a:ext cx="349575" cy="202350"/>
            </a:xfrm>
            <a:custGeom>
              <a:rect b="b" l="l" r="r" t="t"/>
              <a:pathLst>
                <a:path extrusionOk="0" h="8094" w="13983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6055675" y="4428950"/>
              <a:ext cx="163950" cy="374500"/>
            </a:xfrm>
            <a:custGeom>
              <a:rect b="b" l="l" r="r" t="t"/>
              <a:pathLst>
                <a:path extrusionOk="0" h="14980" w="6558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6315225" y="4531000"/>
              <a:ext cx="371300" cy="201600"/>
            </a:xfrm>
            <a:custGeom>
              <a:rect b="b" l="l" r="r" t="t"/>
              <a:pathLst>
                <a:path extrusionOk="0" h="8064" w="14852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6243725" y="4308400"/>
              <a:ext cx="213775" cy="345150"/>
            </a:xfrm>
            <a:custGeom>
              <a:rect b="b" l="l" r="r" t="t"/>
              <a:pathLst>
                <a:path extrusionOk="0" h="13806" w="8551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5842700" y="4681450"/>
              <a:ext cx="240325" cy="567025"/>
            </a:xfrm>
            <a:custGeom>
              <a:rect b="b" l="l" r="r" t="t"/>
              <a:pathLst>
                <a:path extrusionOk="0" h="22681" w="9613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6091825" y="4613150"/>
              <a:ext cx="231475" cy="591025"/>
            </a:xfrm>
            <a:custGeom>
              <a:rect b="b" l="l" r="r" t="t"/>
              <a:pathLst>
                <a:path extrusionOk="0" h="23641" w="9259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6132000" y="4990325"/>
              <a:ext cx="118975" cy="73500"/>
            </a:xfrm>
            <a:custGeom>
              <a:rect b="b" l="l" r="r" t="t"/>
              <a:pathLst>
                <a:path extrusionOk="0" h="2940" w="4759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6144075" y="4717625"/>
              <a:ext cx="67525" cy="129850"/>
            </a:xfrm>
            <a:custGeom>
              <a:rect b="b" l="l" r="r" t="t"/>
              <a:pathLst>
                <a:path extrusionOk="0" h="5194" w="2701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6261400" y="4661375"/>
              <a:ext cx="142250" cy="70375"/>
            </a:xfrm>
            <a:custGeom>
              <a:rect b="b" l="l" r="r" t="t"/>
              <a:pathLst>
                <a:path extrusionOk="0" h="2815" w="569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5983350" y="4849900"/>
              <a:ext cx="59475" cy="189975"/>
            </a:xfrm>
            <a:custGeom>
              <a:rect b="b" l="l" r="r" t="t"/>
              <a:pathLst>
                <a:path extrusionOk="0" h="7599" w="237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5822625" y="4838000"/>
              <a:ext cx="117350" cy="67525"/>
            </a:xfrm>
            <a:custGeom>
              <a:rect b="b" l="l" r="r" t="t"/>
              <a:pathLst>
                <a:path extrusionOk="0" h="2701" w="4694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5951200" y="5157025"/>
              <a:ext cx="268425" cy="212975"/>
            </a:xfrm>
            <a:custGeom>
              <a:rect b="b" l="l" r="r" t="t"/>
              <a:pathLst>
                <a:path extrusionOk="0" h="8519" w="10737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5943975" y="5150600"/>
              <a:ext cx="282875" cy="225825"/>
            </a:xfrm>
            <a:custGeom>
              <a:rect b="b" l="l" r="r" t="t"/>
              <a:pathLst>
                <a:path extrusionOk="0" h="9033" w="11315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847350" y="4310825"/>
              <a:ext cx="341550" cy="994100"/>
            </a:xfrm>
            <a:custGeom>
              <a:rect b="b" l="l" r="r" t="t"/>
              <a:pathLst>
                <a:path extrusionOk="0" h="39764" w="13662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3840100" y="4304400"/>
              <a:ext cx="356025" cy="1007475"/>
            </a:xfrm>
            <a:custGeom>
              <a:rect b="b" l="l" r="r" t="t"/>
              <a:pathLst>
                <a:path extrusionOk="0" h="40299" w="14241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3691825" y="5009525"/>
              <a:ext cx="308225" cy="332350"/>
            </a:xfrm>
            <a:custGeom>
              <a:rect b="b" l="l" r="r" t="t"/>
              <a:pathLst>
                <a:path extrusionOk="0" h="13294" w="12329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3690650" y="5002725"/>
              <a:ext cx="303775" cy="345575"/>
            </a:xfrm>
            <a:custGeom>
              <a:rect b="b" l="l" r="r" t="t"/>
              <a:pathLst>
                <a:path extrusionOk="0" h="13823" w="12151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2765675" y="5136875"/>
              <a:ext cx="160425" cy="71975"/>
            </a:xfrm>
            <a:custGeom>
              <a:rect b="b" l="l" r="r" t="t"/>
              <a:pathLst>
                <a:path extrusionOk="0" h="2879" w="6417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2768900" y="5129700"/>
              <a:ext cx="150300" cy="86025"/>
            </a:xfrm>
            <a:custGeom>
              <a:rect b="b" l="l" r="r" t="t"/>
              <a:pathLst>
                <a:path extrusionOk="0" h="3441" w="6012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2849250" y="5096175"/>
              <a:ext cx="87625" cy="156775"/>
            </a:xfrm>
            <a:custGeom>
              <a:rect b="b" l="l" r="r" t="t"/>
              <a:pathLst>
                <a:path extrusionOk="0" h="6271" w="3505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2846050" y="5089525"/>
              <a:ext cx="98050" cy="170375"/>
            </a:xfrm>
            <a:custGeom>
              <a:rect b="b" l="l" r="r" t="t"/>
              <a:pathLst>
                <a:path extrusionOk="0" h="6815" w="3922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2864525" y="5089350"/>
              <a:ext cx="148700" cy="160125"/>
            </a:xfrm>
            <a:custGeom>
              <a:rect b="b" l="l" r="r" t="t"/>
              <a:pathLst>
                <a:path extrusionOk="0" h="6405" w="5948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2860500" y="5083100"/>
              <a:ext cx="159950" cy="173600"/>
            </a:xfrm>
            <a:custGeom>
              <a:rect b="b" l="l" r="r" t="t"/>
              <a:pathLst>
                <a:path extrusionOk="0" h="6944" w="6398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2874975" y="5075450"/>
              <a:ext cx="1043925" cy="240775"/>
            </a:xfrm>
            <a:custGeom>
              <a:rect b="b" l="l" r="r" t="t"/>
              <a:pathLst>
                <a:path extrusionOk="0" h="9631" w="41757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3"/>
            <p:cNvSpPr/>
            <p:nvPr/>
          </p:nvSpPr>
          <p:spPr>
            <a:xfrm>
              <a:off x="2867750" y="5068625"/>
              <a:ext cx="1040700" cy="253975"/>
            </a:xfrm>
            <a:custGeom>
              <a:rect b="b" l="l" r="r" t="t"/>
              <a:pathLst>
                <a:path extrusionOk="0" h="10159" w="41628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3"/>
            <p:cNvSpPr/>
            <p:nvPr/>
          </p:nvSpPr>
          <p:spPr>
            <a:xfrm>
              <a:off x="4233075" y="4101575"/>
              <a:ext cx="677475" cy="1267625"/>
            </a:xfrm>
            <a:custGeom>
              <a:rect b="b" l="l" r="r" t="t"/>
              <a:pathLst>
                <a:path extrusionOk="0" h="50705" w="27099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3"/>
            <p:cNvSpPr/>
            <p:nvPr/>
          </p:nvSpPr>
          <p:spPr>
            <a:xfrm>
              <a:off x="4226650" y="4094650"/>
              <a:ext cx="690325" cy="1280975"/>
            </a:xfrm>
            <a:custGeom>
              <a:rect b="b" l="l" r="r" t="t"/>
              <a:pathLst>
                <a:path extrusionOk="0" h="51239" w="27613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3"/>
            <p:cNvSpPr/>
            <p:nvPr/>
          </p:nvSpPr>
          <p:spPr>
            <a:xfrm>
              <a:off x="4030575" y="4125175"/>
              <a:ext cx="497450" cy="1244825"/>
            </a:xfrm>
            <a:custGeom>
              <a:rect b="b" l="l" r="r" t="t"/>
              <a:pathLst>
                <a:path extrusionOk="0" h="49793" w="19898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3"/>
            <p:cNvSpPr/>
            <p:nvPr/>
          </p:nvSpPr>
          <p:spPr>
            <a:xfrm>
              <a:off x="4023325" y="4118950"/>
              <a:ext cx="511125" cy="1257475"/>
            </a:xfrm>
            <a:custGeom>
              <a:rect b="b" l="l" r="r" t="t"/>
              <a:pathLst>
                <a:path extrusionOk="0" h="50299" w="20445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3"/>
            <p:cNvSpPr/>
            <p:nvPr/>
          </p:nvSpPr>
          <p:spPr>
            <a:xfrm>
              <a:off x="4349600" y="4100275"/>
              <a:ext cx="131025" cy="192900"/>
            </a:xfrm>
            <a:custGeom>
              <a:rect b="b" l="l" r="r" t="t"/>
              <a:pathLst>
                <a:path extrusionOk="0" h="7716" w="5241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3"/>
            <p:cNvSpPr/>
            <p:nvPr/>
          </p:nvSpPr>
          <p:spPr>
            <a:xfrm>
              <a:off x="4342375" y="4093050"/>
              <a:ext cx="145475" cy="206625"/>
            </a:xfrm>
            <a:custGeom>
              <a:rect b="b" l="l" r="r" t="t"/>
              <a:pathLst>
                <a:path extrusionOk="0" h="8265" w="5819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3"/>
            <p:cNvSpPr/>
            <p:nvPr/>
          </p:nvSpPr>
          <p:spPr>
            <a:xfrm>
              <a:off x="4418700" y="3834275"/>
              <a:ext cx="451675" cy="495050"/>
            </a:xfrm>
            <a:custGeom>
              <a:rect b="b" l="l" r="r" t="t"/>
              <a:pathLst>
                <a:path extrusionOk="0" h="19802" w="18067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3"/>
            <p:cNvSpPr/>
            <p:nvPr/>
          </p:nvSpPr>
          <p:spPr>
            <a:xfrm>
              <a:off x="4411475" y="3827525"/>
              <a:ext cx="465325" cy="508450"/>
            </a:xfrm>
            <a:custGeom>
              <a:rect b="b" l="l" r="r" t="t"/>
              <a:pathLst>
                <a:path extrusionOk="0" h="20338" w="18613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3"/>
            <p:cNvSpPr/>
            <p:nvPr/>
          </p:nvSpPr>
          <p:spPr>
            <a:xfrm>
              <a:off x="4254775" y="3175150"/>
              <a:ext cx="542450" cy="1180025"/>
            </a:xfrm>
            <a:custGeom>
              <a:rect b="b" l="l" r="r" t="t"/>
              <a:pathLst>
                <a:path extrusionOk="0" h="47201" w="21698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3"/>
            <p:cNvSpPr/>
            <p:nvPr/>
          </p:nvSpPr>
          <p:spPr>
            <a:xfrm>
              <a:off x="4333525" y="3175150"/>
              <a:ext cx="463700" cy="450850"/>
            </a:xfrm>
            <a:custGeom>
              <a:rect b="b" l="l" r="r" t="t"/>
              <a:pathLst>
                <a:path extrusionOk="0" h="18034" w="18548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3"/>
            <p:cNvSpPr/>
            <p:nvPr/>
          </p:nvSpPr>
          <p:spPr>
            <a:xfrm>
              <a:off x="4253975" y="3168075"/>
              <a:ext cx="549700" cy="1193400"/>
            </a:xfrm>
            <a:custGeom>
              <a:rect b="b" l="l" r="r" t="t"/>
              <a:pathLst>
                <a:path extrusionOk="0" h="47736" w="21988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3"/>
            <p:cNvSpPr/>
            <p:nvPr/>
          </p:nvSpPr>
          <p:spPr>
            <a:xfrm>
              <a:off x="4706400" y="3568950"/>
              <a:ext cx="116550" cy="215550"/>
            </a:xfrm>
            <a:custGeom>
              <a:rect b="b" l="l" r="r" t="t"/>
              <a:pathLst>
                <a:path extrusionOk="0" h="8622" w="466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3"/>
            <p:cNvSpPr/>
            <p:nvPr/>
          </p:nvSpPr>
          <p:spPr>
            <a:xfrm>
              <a:off x="4700775" y="3561850"/>
              <a:ext cx="118975" cy="229050"/>
            </a:xfrm>
            <a:custGeom>
              <a:rect b="b" l="l" r="r" t="t"/>
              <a:pathLst>
                <a:path extrusionOk="0" h="9162" w="4759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3"/>
            <p:cNvSpPr/>
            <p:nvPr/>
          </p:nvSpPr>
          <p:spPr>
            <a:xfrm>
              <a:off x="4340750" y="3605550"/>
              <a:ext cx="114950" cy="202225"/>
            </a:xfrm>
            <a:custGeom>
              <a:rect b="b" l="l" r="r" t="t"/>
              <a:pathLst>
                <a:path extrusionOk="0" h="8089" w="4598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3"/>
            <p:cNvSpPr/>
            <p:nvPr/>
          </p:nvSpPr>
          <p:spPr>
            <a:xfrm>
              <a:off x="4360050" y="3835075"/>
              <a:ext cx="135825" cy="28150"/>
            </a:xfrm>
            <a:custGeom>
              <a:rect b="b" l="l" r="r" t="t"/>
              <a:pathLst>
                <a:path extrusionOk="0" h="1126" w="5433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3"/>
            <p:cNvSpPr/>
            <p:nvPr/>
          </p:nvSpPr>
          <p:spPr>
            <a:xfrm>
              <a:off x="4480600" y="3605250"/>
              <a:ext cx="28950" cy="57875"/>
            </a:xfrm>
            <a:custGeom>
              <a:rect b="b" l="l" r="r" t="t"/>
              <a:pathLst>
                <a:path extrusionOk="0" h="2315" w="1158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3"/>
            <p:cNvSpPr/>
            <p:nvPr/>
          </p:nvSpPr>
          <p:spPr>
            <a:xfrm>
              <a:off x="4305400" y="3586775"/>
              <a:ext cx="29750" cy="57875"/>
            </a:xfrm>
            <a:custGeom>
              <a:rect b="b" l="l" r="r" t="t"/>
              <a:pathLst>
                <a:path extrusionOk="0" h="2315" w="119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3"/>
            <p:cNvSpPr/>
            <p:nvPr/>
          </p:nvSpPr>
          <p:spPr>
            <a:xfrm>
              <a:off x="4276475" y="3539350"/>
              <a:ext cx="94850" cy="24950"/>
            </a:xfrm>
            <a:custGeom>
              <a:rect b="b" l="l" r="r" t="t"/>
              <a:pathLst>
                <a:path extrusionOk="0" h="998" w="3794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3"/>
            <p:cNvSpPr/>
            <p:nvPr/>
          </p:nvSpPr>
          <p:spPr>
            <a:xfrm>
              <a:off x="4443625" y="3548200"/>
              <a:ext cx="135025" cy="38000"/>
            </a:xfrm>
            <a:custGeom>
              <a:rect b="b" l="l" r="r" t="t"/>
              <a:pathLst>
                <a:path extrusionOk="0" h="1520" w="5401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3"/>
            <p:cNvSpPr/>
            <p:nvPr/>
          </p:nvSpPr>
          <p:spPr>
            <a:xfrm>
              <a:off x="4481400" y="4034375"/>
              <a:ext cx="855050" cy="1335625"/>
            </a:xfrm>
            <a:custGeom>
              <a:rect b="b" l="l" r="r" t="t"/>
              <a:pathLst>
                <a:path extrusionOk="0" h="53425" w="34202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3"/>
            <p:cNvSpPr/>
            <p:nvPr/>
          </p:nvSpPr>
          <p:spPr>
            <a:xfrm>
              <a:off x="4474150" y="4027550"/>
              <a:ext cx="858300" cy="1348875"/>
            </a:xfrm>
            <a:custGeom>
              <a:rect b="b" l="l" r="r" t="t"/>
              <a:pathLst>
                <a:path extrusionOk="0" h="53955" w="34332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3"/>
            <p:cNvSpPr/>
            <p:nvPr/>
          </p:nvSpPr>
          <p:spPr>
            <a:xfrm>
              <a:off x="4637300" y="3848750"/>
              <a:ext cx="257975" cy="516750"/>
            </a:xfrm>
            <a:custGeom>
              <a:rect b="b" l="l" r="r" t="t"/>
              <a:pathLst>
                <a:path extrusionOk="0" h="20670" w="10319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3"/>
            <p:cNvSpPr/>
            <p:nvPr/>
          </p:nvSpPr>
          <p:spPr>
            <a:xfrm>
              <a:off x="4630050" y="3842025"/>
              <a:ext cx="272450" cy="530700"/>
            </a:xfrm>
            <a:custGeom>
              <a:rect b="b" l="l" r="r" t="t"/>
              <a:pathLst>
                <a:path extrusionOk="0" h="21228" w="1089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3"/>
            <p:cNvSpPr/>
            <p:nvPr/>
          </p:nvSpPr>
          <p:spPr>
            <a:xfrm>
              <a:off x="4855875" y="4281900"/>
              <a:ext cx="512725" cy="946675"/>
            </a:xfrm>
            <a:custGeom>
              <a:rect b="b" l="l" r="r" t="t"/>
              <a:pathLst>
                <a:path extrusionOk="0" h="37867" w="20509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3"/>
            <p:cNvSpPr/>
            <p:nvPr/>
          </p:nvSpPr>
          <p:spPr>
            <a:xfrm>
              <a:off x="4848650" y="4276275"/>
              <a:ext cx="511925" cy="959025"/>
            </a:xfrm>
            <a:custGeom>
              <a:rect b="b" l="l" r="r" t="t"/>
              <a:pathLst>
                <a:path extrusionOk="0" h="38361" w="20477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3"/>
            <p:cNvSpPr/>
            <p:nvPr/>
          </p:nvSpPr>
          <p:spPr>
            <a:xfrm>
              <a:off x="4716850" y="4919150"/>
              <a:ext cx="404250" cy="407825"/>
            </a:xfrm>
            <a:custGeom>
              <a:rect b="b" l="l" r="r" t="t"/>
              <a:pathLst>
                <a:path extrusionOk="0" h="16313" w="1617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3"/>
            <p:cNvSpPr/>
            <p:nvPr/>
          </p:nvSpPr>
          <p:spPr>
            <a:xfrm>
              <a:off x="4714450" y="4915950"/>
              <a:ext cx="413875" cy="417900"/>
            </a:xfrm>
            <a:custGeom>
              <a:rect b="b" l="l" r="r" t="t"/>
              <a:pathLst>
                <a:path extrusionOk="0" h="16716" w="16555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3"/>
            <p:cNvSpPr/>
            <p:nvPr/>
          </p:nvSpPr>
          <p:spPr>
            <a:xfrm>
              <a:off x="3529925" y="5101700"/>
              <a:ext cx="469550" cy="99550"/>
            </a:xfrm>
            <a:custGeom>
              <a:rect b="b" l="l" r="r" t="t"/>
              <a:pathLst>
                <a:path extrusionOk="0" h="3982" w="187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3"/>
            <p:cNvSpPr/>
            <p:nvPr/>
          </p:nvSpPr>
          <p:spPr>
            <a:xfrm>
              <a:off x="3533125" y="5095150"/>
              <a:ext cx="450050" cy="112525"/>
            </a:xfrm>
            <a:custGeom>
              <a:rect b="b" l="l" r="r" t="t"/>
              <a:pathLst>
                <a:path extrusionOk="0" h="4501" w="18002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3"/>
            <p:cNvSpPr/>
            <p:nvPr/>
          </p:nvSpPr>
          <p:spPr>
            <a:xfrm>
              <a:off x="3583025" y="5056825"/>
              <a:ext cx="166300" cy="176575"/>
            </a:xfrm>
            <a:custGeom>
              <a:rect b="b" l="l" r="r" t="t"/>
              <a:pathLst>
                <a:path extrusionOk="0" h="7063" w="6652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3"/>
            <p:cNvSpPr/>
            <p:nvPr/>
          </p:nvSpPr>
          <p:spPr>
            <a:xfrm>
              <a:off x="3576525" y="5050150"/>
              <a:ext cx="180025" cy="189675"/>
            </a:xfrm>
            <a:custGeom>
              <a:rect b="b" l="l" r="r" t="t"/>
              <a:pathLst>
                <a:path extrusionOk="0" h="7587" w="7201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3"/>
            <p:cNvSpPr/>
            <p:nvPr/>
          </p:nvSpPr>
          <p:spPr>
            <a:xfrm>
              <a:off x="3610275" y="5040500"/>
              <a:ext cx="192900" cy="215600"/>
            </a:xfrm>
            <a:custGeom>
              <a:rect b="b" l="l" r="r" t="t"/>
              <a:pathLst>
                <a:path extrusionOk="0" h="8624" w="7716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3"/>
            <p:cNvSpPr/>
            <p:nvPr/>
          </p:nvSpPr>
          <p:spPr>
            <a:xfrm>
              <a:off x="3603850" y="5033275"/>
              <a:ext cx="206550" cy="229050"/>
            </a:xfrm>
            <a:custGeom>
              <a:rect b="b" l="l" r="r" t="t"/>
              <a:pathLst>
                <a:path extrusionOk="0" h="9162" w="82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3"/>
            <p:cNvSpPr/>
            <p:nvPr/>
          </p:nvSpPr>
          <p:spPr>
            <a:xfrm>
              <a:off x="3636000" y="5039525"/>
              <a:ext cx="1332400" cy="269500"/>
            </a:xfrm>
            <a:custGeom>
              <a:rect b="b" l="l" r="r" t="t"/>
              <a:pathLst>
                <a:path extrusionOk="0" h="10780" w="53296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3"/>
            <p:cNvSpPr/>
            <p:nvPr/>
          </p:nvSpPr>
          <p:spPr>
            <a:xfrm>
              <a:off x="3628750" y="5032475"/>
              <a:ext cx="1339650" cy="282875"/>
            </a:xfrm>
            <a:custGeom>
              <a:rect b="b" l="l" r="r" t="t"/>
              <a:pathLst>
                <a:path extrusionOk="0" h="11315" w="53586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3"/>
            <p:cNvSpPr/>
            <p:nvPr/>
          </p:nvSpPr>
          <p:spPr>
            <a:xfrm>
              <a:off x="1274175" y="5363550"/>
              <a:ext cx="5102975" cy="12875"/>
            </a:xfrm>
            <a:custGeom>
              <a:rect b="b" l="l" r="r" t="t"/>
              <a:pathLst>
                <a:path extrusionOk="0" h="515" w="204119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3"/>
            <p:cNvSpPr/>
            <p:nvPr/>
          </p:nvSpPr>
          <p:spPr>
            <a:xfrm>
              <a:off x="2392800" y="5312125"/>
              <a:ext cx="1579925" cy="57875"/>
            </a:xfrm>
            <a:custGeom>
              <a:rect b="b" l="l" r="r" t="t"/>
              <a:pathLst>
                <a:path extrusionOk="0" h="2315" w="63197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3"/>
            <p:cNvSpPr/>
            <p:nvPr/>
          </p:nvSpPr>
          <p:spPr>
            <a:xfrm>
              <a:off x="2385575" y="5304900"/>
              <a:ext cx="1594400" cy="71525"/>
            </a:xfrm>
            <a:custGeom>
              <a:rect b="b" l="l" r="r" t="t"/>
              <a:pathLst>
                <a:path extrusionOk="0" h="2861" w="63776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3"/>
            <p:cNvSpPr/>
            <p:nvPr/>
          </p:nvSpPr>
          <p:spPr>
            <a:xfrm>
              <a:off x="3230175" y="5312125"/>
              <a:ext cx="742550" cy="57875"/>
            </a:xfrm>
            <a:custGeom>
              <a:rect b="b" l="l" r="r" t="t"/>
              <a:pathLst>
                <a:path extrusionOk="0" h="2315" w="29702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3"/>
            <p:cNvSpPr/>
            <p:nvPr/>
          </p:nvSpPr>
          <p:spPr>
            <a:xfrm>
              <a:off x="3223750" y="5304900"/>
              <a:ext cx="756225" cy="71525"/>
            </a:xfrm>
            <a:custGeom>
              <a:rect b="b" l="l" r="r" t="t"/>
              <a:pathLst>
                <a:path extrusionOk="0" h="2861" w="30249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3"/>
            <p:cNvSpPr/>
            <p:nvPr/>
          </p:nvSpPr>
          <p:spPr>
            <a:xfrm>
              <a:off x="206412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3"/>
            <p:cNvSpPr/>
            <p:nvPr/>
          </p:nvSpPr>
          <p:spPr>
            <a:xfrm>
              <a:off x="2056900" y="4572000"/>
              <a:ext cx="1217500" cy="746575"/>
            </a:xfrm>
            <a:custGeom>
              <a:rect b="b" l="l" r="r" t="t"/>
              <a:pathLst>
                <a:path extrusionOk="0" h="29863" w="4870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3"/>
            <p:cNvSpPr/>
            <p:nvPr/>
          </p:nvSpPr>
          <p:spPr>
            <a:xfrm>
              <a:off x="202717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3"/>
            <p:cNvSpPr/>
            <p:nvPr/>
          </p:nvSpPr>
          <p:spPr>
            <a:xfrm>
              <a:off x="2020725" y="4572000"/>
              <a:ext cx="1216700" cy="746575"/>
            </a:xfrm>
            <a:custGeom>
              <a:rect b="b" l="l" r="r" t="t"/>
              <a:pathLst>
                <a:path extrusionOk="0" h="29863" w="48668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5" name="Google Shape;1925;p33"/>
          <p:cNvSpPr txBox="1"/>
          <p:nvPr>
            <p:ph type="ctrTitle"/>
          </p:nvPr>
        </p:nvSpPr>
        <p:spPr>
          <a:xfrm>
            <a:off x="4340450" y="3923025"/>
            <a:ext cx="4375200" cy="6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Le Duc Nguyen - MDA K33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0" name="Google Shape;20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500" y="1557454"/>
            <a:ext cx="4102699" cy="202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1" name="Google Shape;2021;p42"/>
          <p:cNvSpPr txBox="1"/>
          <p:nvPr>
            <p:ph type="title"/>
          </p:nvPr>
        </p:nvSpPr>
        <p:spPr>
          <a:xfrm>
            <a:off x="560550" y="338325"/>
            <a:ext cx="63591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#5:</a:t>
            </a:r>
            <a:r>
              <a:rPr lang="en" sz="3000">
                <a:solidFill>
                  <a:schemeClr val="accent1"/>
                </a:solidFill>
              </a:rPr>
              <a:t> Returns Rate % </a:t>
            </a:r>
            <a:r>
              <a:rPr lang="en" sz="3000"/>
              <a:t>VS</a:t>
            </a:r>
            <a:r>
              <a:rPr lang="en" sz="3000"/>
              <a:t> </a:t>
            </a:r>
            <a:r>
              <a:rPr lang="en" sz="3000">
                <a:solidFill>
                  <a:schemeClr val="accent1"/>
                </a:solidFill>
              </a:rPr>
              <a:t>Profit</a:t>
            </a:r>
            <a:r>
              <a:rPr lang="en" sz="3000">
                <a:solidFill>
                  <a:schemeClr val="accent1"/>
                </a:solidFill>
              </a:rPr>
              <a:t> …</a:t>
            </a:r>
            <a:endParaRPr sz="3000"/>
          </a:p>
        </p:txBody>
      </p:sp>
      <p:sp>
        <p:nvSpPr>
          <p:cNvPr id="2022" name="Google Shape;2022;p42"/>
          <p:cNvSpPr txBox="1"/>
          <p:nvPr>
            <p:ph type="title"/>
          </p:nvPr>
        </p:nvSpPr>
        <p:spPr>
          <a:xfrm>
            <a:off x="994525" y="3950675"/>
            <a:ext cx="78822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Semi Condensed"/>
              <a:buChar char="●"/>
            </a:pP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Music, Movies and Audio Books &amp; Audio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have high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 % 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and generate the least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Profits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for the company, which are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$6.77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million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$5.79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million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respectively.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We should consider more about two product categories: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Music, Movies and Audio Books &amp; Audio 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if they still have potential for investment.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23" name="Google Shape;2023;p42"/>
          <p:cNvSpPr txBox="1"/>
          <p:nvPr>
            <p:ph type="title"/>
          </p:nvPr>
        </p:nvSpPr>
        <p:spPr>
          <a:xfrm>
            <a:off x="994525" y="3145925"/>
            <a:ext cx="29922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 %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and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Return Amount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of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all 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Product Categories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(Bubble chart)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024" name="Google Shape;202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50" y="971625"/>
            <a:ext cx="3592349" cy="217431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025" name="Google Shape;2025;p42"/>
          <p:cNvCxnSpPr/>
          <p:nvPr/>
        </p:nvCxnSpPr>
        <p:spPr>
          <a:xfrm>
            <a:off x="1120150" y="1447800"/>
            <a:ext cx="3670800" cy="212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26" name="Google Shape;2026;p42"/>
          <p:cNvCxnSpPr/>
          <p:nvPr/>
        </p:nvCxnSpPr>
        <p:spPr>
          <a:xfrm>
            <a:off x="1199025" y="1378663"/>
            <a:ext cx="3554100" cy="183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27" name="Google Shape;2027;p42"/>
          <p:cNvSpPr/>
          <p:nvPr/>
        </p:nvSpPr>
        <p:spPr>
          <a:xfrm>
            <a:off x="1120150" y="4539575"/>
            <a:ext cx="353400" cy="14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42"/>
          <p:cNvSpPr/>
          <p:nvPr/>
        </p:nvSpPr>
        <p:spPr>
          <a:xfrm>
            <a:off x="4782500" y="3076500"/>
            <a:ext cx="4142400" cy="561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42"/>
          <p:cNvSpPr txBox="1"/>
          <p:nvPr>
            <p:ph type="title"/>
          </p:nvPr>
        </p:nvSpPr>
        <p:spPr>
          <a:xfrm>
            <a:off x="656175" y="1447800"/>
            <a:ext cx="9333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Audio</a:t>
            </a:r>
            <a:endParaRPr b="1" sz="10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30" name="Google Shape;2030;p42"/>
          <p:cNvSpPr txBox="1"/>
          <p:nvPr>
            <p:ph type="title"/>
          </p:nvPr>
        </p:nvSpPr>
        <p:spPr>
          <a:xfrm>
            <a:off x="699775" y="895350"/>
            <a:ext cx="2142000" cy="2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Music, Movies and </a:t>
            </a:r>
            <a:r>
              <a:rPr b="1" lang="en" sz="10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Audiobooks</a:t>
            </a:r>
            <a:endParaRPr b="1" sz="10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31" name="Google Shape;2031;p42"/>
          <p:cNvSpPr txBox="1"/>
          <p:nvPr>
            <p:ph type="title"/>
          </p:nvPr>
        </p:nvSpPr>
        <p:spPr>
          <a:xfrm>
            <a:off x="4692125" y="1194300"/>
            <a:ext cx="41763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25D79"/>
                </a:solidFill>
              </a:rPr>
              <a:t>Profit = Sale amount - Return amount  - Discount amount</a:t>
            </a:r>
            <a:endParaRPr b="1" sz="1400">
              <a:solidFill>
                <a:srgbClr val="325D79"/>
              </a:solidFill>
            </a:endParaRPr>
          </a:p>
        </p:txBody>
      </p:sp>
      <p:sp>
        <p:nvSpPr>
          <p:cNvPr id="2032" name="Google Shape;2032;p42"/>
          <p:cNvSpPr/>
          <p:nvPr/>
        </p:nvSpPr>
        <p:spPr>
          <a:xfrm>
            <a:off x="827475" y="1171347"/>
            <a:ext cx="563100" cy="378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" name="Google Shape;20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925" y="1557454"/>
            <a:ext cx="4102699" cy="202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8" name="Google Shape;2038;p43"/>
          <p:cNvSpPr txBox="1"/>
          <p:nvPr>
            <p:ph type="title"/>
          </p:nvPr>
        </p:nvSpPr>
        <p:spPr>
          <a:xfrm>
            <a:off x="560550" y="338325"/>
            <a:ext cx="63591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#5:</a:t>
            </a:r>
            <a:r>
              <a:rPr lang="en" sz="3000">
                <a:solidFill>
                  <a:schemeClr val="accent1"/>
                </a:solidFill>
              </a:rPr>
              <a:t> Returns Rate % </a:t>
            </a:r>
            <a:r>
              <a:rPr lang="en" sz="3000"/>
              <a:t>VS</a:t>
            </a:r>
            <a:r>
              <a:rPr lang="en" sz="3000">
                <a:solidFill>
                  <a:schemeClr val="accent1"/>
                </a:solidFill>
              </a:rPr>
              <a:t> Profit …</a:t>
            </a:r>
            <a:endParaRPr sz="3000"/>
          </a:p>
        </p:txBody>
      </p:sp>
      <p:sp>
        <p:nvSpPr>
          <p:cNvPr id="2039" name="Google Shape;2039;p43"/>
          <p:cNvSpPr txBox="1"/>
          <p:nvPr>
            <p:ph type="title"/>
          </p:nvPr>
        </p:nvSpPr>
        <p:spPr>
          <a:xfrm>
            <a:off x="994525" y="3779225"/>
            <a:ext cx="7882200" cy="1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Semi Condensed"/>
              <a:buChar char="●"/>
            </a:pP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 addition to having the largest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Total Return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amount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~$15 million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)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the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Home Appliances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category also has the greatest Return volume per unit of sales compared to other categories - which indicating the highest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7.92%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)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Semi Condensed"/>
              <a:buChar char="●"/>
            </a:pP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Due to its continued ability to generate enormous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profits 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~$147 million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)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this category still offers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investment potential</a:t>
            </a:r>
            <a:endParaRPr b="1"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40" name="Google Shape;2040;p43"/>
          <p:cNvSpPr txBox="1"/>
          <p:nvPr>
            <p:ph type="title"/>
          </p:nvPr>
        </p:nvSpPr>
        <p:spPr>
          <a:xfrm>
            <a:off x="1062113" y="3233400"/>
            <a:ext cx="29922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 %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and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Return Amount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of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all 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Product Categories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(Bubble chart)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041" name="Google Shape;204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775" y="971625"/>
            <a:ext cx="3736875" cy="2261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2" name="Google Shape;2042;p43"/>
          <p:cNvSpPr txBox="1"/>
          <p:nvPr>
            <p:ph type="title"/>
          </p:nvPr>
        </p:nvSpPr>
        <p:spPr>
          <a:xfrm>
            <a:off x="3244050" y="1496700"/>
            <a:ext cx="13731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Home Appliance</a:t>
            </a:r>
            <a:endParaRPr b="1" sz="15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043" name="Google Shape;2043;p43"/>
          <p:cNvCxnSpPr/>
          <p:nvPr/>
        </p:nvCxnSpPr>
        <p:spPr>
          <a:xfrm>
            <a:off x="4147213" y="1417200"/>
            <a:ext cx="586800" cy="572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44" name="Google Shape;2044;p43"/>
          <p:cNvSpPr/>
          <p:nvPr/>
        </p:nvSpPr>
        <p:spPr>
          <a:xfrm>
            <a:off x="4728925" y="1871550"/>
            <a:ext cx="4139400" cy="2430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43"/>
          <p:cNvSpPr txBox="1"/>
          <p:nvPr>
            <p:ph type="title"/>
          </p:nvPr>
        </p:nvSpPr>
        <p:spPr>
          <a:xfrm>
            <a:off x="4692125" y="1194300"/>
            <a:ext cx="41763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25D79"/>
                </a:solidFill>
              </a:rPr>
              <a:t>Profit = Sale amount - Return amount  - Discount amount</a:t>
            </a:r>
            <a:endParaRPr b="1" sz="1400">
              <a:solidFill>
                <a:srgbClr val="325D79"/>
              </a:solidFill>
            </a:endParaRPr>
          </a:p>
        </p:txBody>
      </p:sp>
      <p:sp>
        <p:nvSpPr>
          <p:cNvPr id="2046" name="Google Shape;2046;p43"/>
          <p:cNvSpPr/>
          <p:nvPr/>
        </p:nvSpPr>
        <p:spPr>
          <a:xfrm>
            <a:off x="3743325" y="1026738"/>
            <a:ext cx="590700" cy="530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44"/>
          <p:cNvSpPr txBox="1"/>
          <p:nvPr>
            <p:ph type="title"/>
          </p:nvPr>
        </p:nvSpPr>
        <p:spPr>
          <a:xfrm>
            <a:off x="2619750" y="1829250"/>
            <a:ext cx="3904500" cy="14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PRODUCT DISCOUNTS AFFECT TO THE REDUCE OF RETURN RATE %</a:t>
            </a:r>
            <a:endParaRPr sz="3000"/>
          </a:p>
        </p:txBody>
      </p:sp>
      <p:sp>
        <p:nvSpPr>
          <p:cNvPr id="2052" name="Google Shape;2052;p44"/>
          <p:cNvSpPr txBox="1"/>
          <p:nvPr>
            <p:ph type="title"/>
          </p:nvPr>
        </p:nvSpPr>
        <p:spPr>
          <a:xfrm>
            <a:off x="2619753" y="329875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5"/>
                </a:solidFill>
              </a:rPr>
              <a:t>AHA MOMENT</a:t>
            </a:r>
            <a:endParaRPr sz="3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45"/>
          <p:cNvSpPr txBox="1"/>
          <p:nvPr>
            <p:ph type="title"/>
          </p:nvPr>
        </p:nvSpPr>
        <p:spPr>
          <a:xfrm>
            <a:off x="560550" y="338325"/>
            <a:ext cx="72351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#6:</a:t>
            </a:r>
            <a:r>
              <a:rPr lang="en" sz="3000">
                <a:solidFill>
                  <a:schemeClr val="accent1"/>
                </a:solidFill>
              </a:rPr>
              <a:t> </a:t>
            </a:r>
            <a:r>
              <a:rPr lang="en" sz="3000"/>
              <a:t>Decline of </a:t>
            </a:r>
            <a:r>
              <a:rPr lang="en" sz="3000">
                <a:solidFill>
                  <a:schemeClr val="accent1"/>
                </a:solidFill>
              </a:rPr>
              <a:t>Return Rate % </a:t>
            </a:r>
            <a:r>
              <a:rPr lang="en" sz="3000"/>
              <a:t>by</a:t>
            </a:r>
            <a:r>
              <a:rPr lang="en" sz="3000">
                <a:solidFill>
                  <a:schemeClr val="accent1"/>
                </a:solidFill>
              </a:rPr>
              <a:t> Discounts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58" name="Google Shape;2058;p45"/>
          <p:cNvSpPr txBox="1"/>
          <p:nvPr>
            <p:ph type="title"/>
          </p:nvPr>
        </p:nvSpPr>
        <p:spPr>
          <a:xfrm>
            <a:off x="717850" y="4171900"/>
            <a:ext cx="82989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Semi Condensed"/>
              <a:buChar char="●"/>
            </a:pP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When the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Discount quantity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is greater, the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Rate%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has reduced for each transaction.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Semi Condensed"/>
              <a:buChar char="●"/>
            </a:pP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Channels with lower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Average discounts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have highest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 %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especially </a:t>
            </a:r>
            <a:r>
              <a:rPr b="1" lang="en" sz="1500">
                <a:solidFill>
                  <a:srgbClr val="FF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Store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which has the highest Return rate 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7.38 %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the lowest Average discount of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$54.95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per transaction.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59" name="Google Shape;2059;p45"/>
          <p:cNvSpPr txBox="1"/>
          <p:nvPr>
            <p:ph type="title"/>
          </p:nvPr>
        </p:nvSpPr>
        <p:spPr>
          <a:xfrm>
            <a:off x="809863" y="3547575"/>
            <a:ext cx="3168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 %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and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Discount quantity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distribution per transaction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2060" name="Google Shape;20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52" y="1096150"/>
            <a:ext cx="3666633" cy="24514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1" name="Google Shape;206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925" y="1283275"/>
            <a:ext cx="4199576" cy="22642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2" name="Google Shape;2062;p45"/>
          <p:cNvSpPr txBox="1"/>
          <p:nvPr>
            <p:ph type="title"/>
          </p:nvPr>
        </p:nvSpPr>
        <p:spPr>
          <a:xfrm>
            <a:off x="4845764" y="3547575"/>
            <a:ext cx="3393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Average discount amount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and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Return rate %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per transaction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46"/>
          <p:cNvSpPr txBox="1"/>
          <p:nvPr>
            <p:ph idx="3" type="subTitle"/>
          </p:nvPr>
        </p:nvSpPr>
        <p:spPr>
          <a:xfrm>
            <a:off x="5468112" y="97278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HOOK &amp; SETTING</a:t>
            </a:r>
            <a:endParaRPr b="1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68" name="Google Shape;2068;p46"/>
          <p:cNvSpPr txBox="1"/>
          <p:nvPr>
            <p:ph idx="1" type="subTitle"/>
          </p:nvPr>
        </p:nvSpPr>
        <p:spPr>
          <a:xfrm>
            <a:off x="1323253" y="86868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AHA MOMENT</a:t>
            </a:r>
            <a:endParaRPr b="1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69" name="Google Shape;2069;p46"/>
          <p:cNvSpPr txBox="1"/>
          <p:nvPr>
            <p:ph type="title"/>
          </p:nvPr>
        </p:nvSpPr>
        <p:spPr>
          <a:xfrm>
            <a:off x="1568850" y="197975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STORY TEMPLATE</a:t>
            </a:r>
            <a:endParaRPr/>
          </a:p>
        </p:txBody>
      </p:sp>
      <p:sp>
        <p:nvSpPr>
          <p:cNvPr id="2070" name="Google Shape;2070;p46"/>
          <p:cNvSpPr txBox="1"/>
          <p:nvPr>
            <p:ph idx="2" type="subTitle"/>
          </p:nvPr>
        </p:nvSpPr>
        <p:spPr>
          <a:xfrm>
            <a:off x="1345950" y="1243675"/>
            <a:ext cx="29262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</a:t>
            </a:r>
            <a:r>
              <a:rPr b="1" lang="en"/>
              <a:t> discounts affect to the reduce of Return Rate %</a:t>
            </a:r>
            <a:endParaRPr b="1"/>
          </a:p>
        </p:txBody>
      </p:sp>
      <p:sp>
        <p:nvSpPr>
          <p:cNvPr id="2071" name="Google Shape;2071;p46"/>
          <p:cNvSpPr txBox="1"/>
          <p:nvPr>
            <p:ph idx="5" type="subTitle"/>
          </p:nvPr>
        </p:nvSpPr>
        <p:spPr>
          <a:xfrm>
            <a:off x="1323246" y="2402363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RISING INSIGHTS</a:t>
            </a:r>
            <a:endParaRPr b="1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72" name="Google Shape;2072;p46"/>
          <p:cNvSpPr txBox="1"/>
          <p:nvPr>
            <p:ph idx="7" type="subTitle"/>
          </p:nvPr>
        </p:nvSpPr>
        <p:spPr>
          <a:xfrm>
            <a:off x="5468101" y="2798863"/>
            <a:ext cx="3304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SOLUTION AND NEXT STEPS</a:t>
            </a:r>
            <a:endParaRPr b="1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73" name="Google Shape;2073;p46"/>
          <p:cNvSpPr txBox="1"/>
          <p:nvPr>
            <p:ph idx="1" type="subTitle"/>
          </p:nvPr>
        </p:nvSpPr>
        <p:spPr>
          <a:xfrm>
            <a:off x="313500" y="1168775"/>
            <a:ext cx="9507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01</a:t>
            </a:r>
            <a:endParaRPr b="1" sz="7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74" name="Google Shape;2074;p46"/>
          <p:cNvSpPr txBox="1"/>
          <p:nvPr>
            <p:ph idx="1" type="subTitle"/>
          </p:nvPr>
        </p:nvSpPr>
        <p:spPr>
          <a:xfrm>
            <a:off x="275750" y="2402375"/>
            <a:ext cx="1114200" cy="13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03</a:t>
            </a:r>
            <a:endParaRPr b="1" sz="7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75" name="Google Shape;2075;p46"/>
          <p:cNvSpPr txBox="1"/>
          <p:nvPr>
            <p:ph idx="1" type="subTitle"/>
          </p:nvPr>
        </p:nvSpPr>
        <p:spPr>
          <a:xfrm>
            <a:off x="4353900" y="1117925"/>
            <a:ext cx="1114200" cy="13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02</a:t>
            </a:r>
            <a:endParaRPr b="1" sz="7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76" name="Google Shape;2076;p46"/>
          <p:cNvSpPr txBox="1"/>
          <p:nvPr>
            <p:ph idx="1" type="subTitle"/>
          </p:nvPr>
        </p:nvSpPr>
        <p:spPr>
          <a:xfrm>
            <a:off x="4320000" y="2639675"/>
            <a:ext cx="11820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04</a:t>
            </a:r>
            <a:endParaRPr b="1" sz="7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77" name="Google Shape;2077;p46"/>
          <p:cNvSpPr txBox="1"/>
          <p:nvPr>
            <p:ph idx="2" type="subTitle"/>
          </p:nvPr>
        </p:nvSpPr>
        <p:spPr>
          <a:xfrm>
            <a:off x="1389950" y="2777375"/>
            <a:ext cx="3001500" cy="17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 Semi Condensed"/>
              <a:buAutoNum type="arabicParenBoth"/>
            </a:pPr>
            <a:r>
              <a:rPr b="1" lang="en"/>
              <a:t>Focus on Product with high increase of Returns: </a:t>
            </a:r>
            <a:r>
              <a:rPr lang="en"/>
              <a:t>Deluxe and Regular class in Asia market, especially in Computer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 Semi Condensed"/>
              <a:buAutoNum type="arabicParenBoth"/>
            </a:pPr>
            <a:r>
              <a:rPr b="1" lang="en"/>
              <a:t>Return Rate % vs Profit: </a:t>
            </a:r>
            <a:r>
              <a:rPr lang="en"/>
              <a:t>the </a:t>
            </a:r>
            <a:r>
              <a:rPr lang="en"/>
              <a:t>contrast</a:t>
            </a:r>
            <a:r>
              <a:rPr lang="en"/>
              <a:t> of Return Rate % and generated profit helps us to consider which product type and Brand to potentially invest in the future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 Semi Condensed Medium"/>
              <a:buAutoNum type="arabicParenBoth"/>
            </a:pPr>
            <a:r>
              <a:rPr b="1" lang="en"/>
              <a:t>Return Rate % vs Discounts: </a:t>
            </a:r>
            <a:r>
              <a:rPr lang="en"/>
              <a:t>Discounts is a factor to help decline the Return Rate %</a:t>
            </a:r>
            <a:endParaRPr/>
          </a:p>
        </p:txBody>
      </p:sp>
      <p:sp>
        <p:nvSpPr>
          <p:cNvPr id="2078" name="Google Shape;2078;p46"/>
          <p:cNvSpPr txBox="1"/>
          <p:nvPr>
            <p:ph idx="2" type="subTitle"/>
          </p:nvPr>
        </p:nvSpPr>
        <p:spPr>
          <a:xfrm>
            <a:off x="5535900" y="1376975"/>
            <a:ext cx="3236400" cy="12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decrease of </a:t>
            </a:r>
            <a:r>
              <a:rPr b="1" lang="en"/>
              <a:t>Return Rate %</a:t>
            </a:r>
            <a:r>
              <a:rPr lang="en"/>
              <a:t> because of the decline in Return Quantity and increase in Sales quantity. </a:t>
            </a:r>
            <a:r>
              <a:rPr b="1" lang="en"/>
              <a:t>(Setting)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Discounts</a:t>
            </a:r>
            <a:r>
              <a:rPr lang="en"/>
              <a:t> is one of the factor that can make the </a:t>
            </a:r>
            <a:r>
              <a:rPr b="1" lang="en"/>
              <a:t>Return Rate %</a:t>
            </a:r>
            <a:r>
              <a:rPr lang="en"/>
              <a:t> decline, which is what the company target to (Hook)</a:t>
            </a:r>
            <a:endParaRPr/>
          </a:p>
        </p:txBody>
      </p:sp>
      <p:sp>
        <p:nvSpPr>
          <p:cNvPr id="2079" name="Google Shape;2079;p46"/>
          <p:cNvSpPr txBox="1"/>
          <p:nvPr>
            <p:ph idx="2" type="subTitle"/>
          </p:nvPr>
        </p:nvSpPr>
        <p:spPr>
          <a:xfrm>
            <a:off x="5535900" y="3222875"/>
            <a:ext cx="3236400" cy="17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 Semi Condensed Medium"/>
              <a:buAutoNum type="arabicParenBoth"/>
            </a:pPr>
            <a:r>
              <a:rPr lang="en"/>
              <a:t>Consider about the reason why specific Product types have high </a:t>
            </a:r>
            <a:r>
              <a:rPr b="1" lang="en"/>
              <a:t>Return amount </a:t>
            </a:r>
            <a:r>
              <a:rPr lang="en"/>
              <a:t>like</a:t>
            </a:r>
            <a:r>
              <a:rPr b="1" lang="en"/>
              <a:t> Computer category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 Semi Condensed"/>
              <a:buAutoNum type="arabicParenBoth"/>
            </a:pPr>
            <a:r>
              <a:rPr lang="en"/>
              <a:t>Consider about the investment of Brands and Product Category with least generated profit but high Return rate % like </a:t>
            </a:r>
            <a:r>
              <a:rPr b="1" lang="en"/>
              <a:t>Music, Movies and Audiobooks </a:t>
            </a:r>
            <a:r>
              <a:rPr lang="en"/>
              <a:t>and</a:t>
            </a:r>
            <a:r>
              <a:rPr b="1" lang="en"/>
              <a:t> Audio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 Semi Condensed"/>
              <a:buAutoNum type="arabicParenBoth"/>
            </a:pPr>
            <a:r>
              <a:rPr lang="en"/>
              <a:t>Supply </a:t>
            </a:r>
            <a:r>
              <a:rPr b="1" lang="en"/>
              <a:t>Discounts</a:t>
            </a:r>
            <a:r>
              <a:rPr lang="en"/>
              <a:t> to Customer to reduce </a:t>
            </a:r>
            <a:r>
              <a:rPr b="1" lang="en"/>
              <a:t>Return Rate %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47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34"/>
          <p:cNvSpPr txBox="1"/>
          <p:nvPr>
            <p:ph type="title"/>
          </p:nvPr>
        </p:nvSpPr>
        <p:spPr>
          <a:xfrm>
            <a:off x="2619750" y="1694400"/>
            <a:ext cx="3904500" cy="17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IS THE PRODUCT TYPE THAT RETURNS FOCUS ON?</a:t>
            </a:r>
            <a:endParaRPr sz="3500"/>
          </a:p>
        </p:txBody>
      </p:sp>
      <p:sp>
        <p:nvSpPr>
          <p:cNvPr id="1931" name="Google Shape;1931;p34"/>
          <p:cNvSpPr txBox="1"/>
          <p:nvPr>
            <p:ph type="title"/>
          </p:nvPr>
        </p:nvSpPr>
        <p:spPr>
          <a:xfrm>
            <a:off x="2619753" y="329875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5"/>
                </a:solidFill>
              </a:rPr>
              <a:t>PROBLEM STATEMENT</a:t>
            </a:r>
            <a:endParaRPr sz="3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6" name="Google Shape;19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75" y="1524300"/>
            <a:ext cx="4163551" cy="209490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7" name="Google Shape;1937;p35"/>
          <p:cNvSpPr txBox="1"/>
          <p:nvPr>
            <p:ph type="title"/>
          </p:nvPr>
        </p:nvSpPr>
        <p:spPr>
          <a:xfrm>
            <a:off x="612675" y="347850"/>
            <a:ext cx="56205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#1:</a:t>
            </a:r>
            <a:r>
              <a:rPr lang="en" sz="3000">
                <a:solidFill>
                  <a:schemeClr val="accent1"/>
                </a:solidFill>
              </a:rPr>
              <a:t> Product Returns </a:t>
            </a:r>
            <a:r>
              <a:rPr lang="en" sz="3000"/>
              <a:t>increases at </a:t>
            </a:r>
            <a:r>
              <a:rPr lang="en" sz="3000">
                <a:solidFill>
                  <a:schemeClr val="accent1"/>
                </a:solidFill>
              </a:rPr>
              <a:t>Asia</a:t>
            </a:r>
            <a:r>
              <a:rPr lang="en" sz="3000"/>
              <a:t> market</a:t>
            </a:r>
            <a:endParaRPr sz="3000"/>
          </a:p>
        </p:txBody>
      </p:sp>
      <p:sp>
        <p:nvSpPr>
          <p:cNvPr id="1938" name="Google Shape;1938;p35"/>
          <p:cNvSpPr txBox="1"/>
          <p:nvPr>
            <p:ph type="title"/>
          </p:nvPr>
        </p:nvSpPr>
        <p:spPr>
          <a:xfrm>
            <a:off x="638550" y="3648532"/>
            <a:ext cx="4111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Quantity YoY%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distribution by 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Continents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39" name="Google Shape;1939;p35"/>
          <p:cNvSpPr txBox="1"/>
          <p:nvPr>
            <p:ph type="title"/>
          </p:nvPr>
        </p:nvSpPr>
        <p:spPr>
          <a:xfrm>
            <a:off x="1005775" y="4027875"/>
            <a:ext cx="78822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Only the </a:t>
            </a:r>
            <a:r>
              <a:rPr b="1"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Asia market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has a </a:t>
            </a:r>
            <a:r>
              <a:rPr b="1"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7.48%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rise in Return quantity in 2009, costing </a:t>
            </a:r>
            <a:r>
              <a:rPr b="1"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$3.32 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million (Total return amount is ~$12 million). </a:t>
            </a:r>
            <a:endParaRPr sz="1500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We should pay more attention to figure out how Product Returns increase only in this market.</a:t>
            </a:r>
            <a:endParaRPr sz="1500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40" name="Google Shape;1940;p35"/>
          <p:cNvSpPr/>
          <p:nvPr/>
        </p:nvSpPr>
        <p:spPr>
          <a:xfrm>
            <a:off x="2746175" y="1568750"/>
            <a:ext cx="671700" cy="474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1" name="Google Shape;19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468" y="1525113"/>
            <a:ext cx="4163555" cy="20932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2" name="Google Shape;1942;p35"/>
          <p:cNvSpPr txBox="1"/>
          <p:nvPr>
            <p:ph type="title"/>
          </p:nvPr>
        </p:nvSpPr>
        <p:spPr>
          <a:xfrm>
            <a:off x="4865350" y="3648520"/>
            <a:ext cx="4111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Amount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distribution by 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Continents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in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2009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43" name="Google Shape;1943;p35"/>
          <p:cNvSpPr/>
          <p:nvPr/>
        </p:nvSpPr>
        <p:spPr>
          <a:xfrm>
            <a:off x="1101525" y="4623625"/>
            <a:ext cx="353400" cy="14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36"/>
          <p:cNvSpPr txBox="1"/>
          <p:nvPr>
            <p:ph type="title"/>
          </p:nvPr>
        </p:nvSpPr>
        <p:spPr>
          <a:xfrm>
            <a:off x="560550" y="338325"/>
            <a:ext cx="59070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#2:</a:t>
            </a:r>
            <a:r>
              <a:rPr lang="en" sz="3000">
                <a:solidFill>
                  <a:schemeClr val="accent1"/>
                </a:solidFill>
              </a:rPr>
              <a:t> Product Returns </a:t>
            </a:r>
            <a:r>
              <a:rPr lang="en" sz="3000"/>
              <a:t>increases in </a:t>
            </a:r>
            <a:r>
              <a:rPr lang="en" sz="3000">
                <a:solidFill>
                  <a:schemeClr val="accent1"/>
                </a:solidFill>
              </a:rPr>
              <a:t>Deluxe &amp; Regular</a:t>
            </a:r>
            <a:r>
              <a:rPr lang="en" sz="3000"/>
              <a:t> class at </a:t>
            </a:r>
            <a:r>
              <a:rPr lang="en" sz="3000">
                <a:solidFill>
                  <a:schemeClr val="accent1"/>
                </a:solidFill>
              </a:rPr>
              <a:t>Asia</a:t>
            </a:r>
            <a:r>
              <a:rPr lang="en" sz="3000"/>
              <a:t> market</a:t>
            </a:r>
            <a:endParaRPr sz="3000"/>
          </a:p>
        </p:txBody>
      </p:sp>
      <p:sp>
        <p:nvSpPr>
          <p:cNvPr id="1949" name="Google Shape;1949;p36"/>
          <p:cNvSpPr txBox="1"/>
          <p:nvPr>
            <p:ph type="title"/>
          </p:nvPr>
        </p:nvSpPr>
        <p:spPr>
          <a:xfrm>
            <a:off x="1123800" y="3750313"/>
            <a:ext cx="30633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Amount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by 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Product Class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at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Asia market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over time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50" name="Google Shape;1950;p36"/>
          <p:cNvSpPr txBox="1"/>
          <p:nvPr>
            <p:ph type="title"/>
          </p:nvPr>
        </p:nvSpPr>
        <p:spPr>
          <a:xfrm>
            <a:off x="1005775" y="4304100"/>
            <a:ext cx="78822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 Asia market,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Deluxe &amp; Regular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class 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product shows an increase over time. In 2009, it accounts for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~90%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of total Return amount. 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51" name="Google Shape;19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550" y="1655425"/>
            <a:ext cx="4189800" cy="209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2" name="Google Shape;1952;p36"/>
          <p:cNvSpPr txBox="1"/>
          <p:nvPr>
            <p:ph type="title"/>
          </p:nvPr>
        </p:nvSpPr>
        <p:spPr>
          <a:xfrm>
            <a:off x="5256550" y="3750325"/>
            <a:ext cx="33294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Amount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distribution by 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Product Class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at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Asia market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in 2009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1953" name="Google Shape;195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350" y="1645838"/>
            <a:ext cx="4189800" cy="21140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7"/>
          <p:cNvSpPr txBox="1"/>
          <p:nvPr>
            <p:ph type="title"/>
          </p:nvPr>
        </p:nvSpPr>
        <p:spPr>
          <a:xfrm>
            <a:off x="560550" y="338325"/>
            <a:ext cx="59070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#3:</a:t>
            </a:r>
            <a:r>
              <a:rPr lang="en" sz="3000">
                <a:solidFill>
                  <a:schemeClr val="accent1"/>
                </a:solidFill>
              </a:rPr>
              <a:t> Product Returns </a:t>
            </a:r>
            <a:r>
              <a:rPr lang="en" sz="3000"/>
              <a:t>increases in </a:t>
            </a:r>
            <a:r>
              <a:rPr lang="en" sz="3000">
                <a:solidFill>
                  <a:schemeClr val="accent1"/>
                </a:solidFill>
              </a:rPr>
              <a:t>Deluxe class </a:t>
            </a:r>
            <a:r>
              <a:rPr lang="en" sz="3000"/>
              <a:t>at</a:t>
            </a:r>
            <a:r>
              <a:rPr lang="en" sz="3000">
                <a:solidFill>
                  <a:schemeClr val="accent1"/>
                </a:solidFill>
              </a:rPr>
              <a:t> Asia </a:t>
            </a:r>
            <a:r>
              <a:rPr lang="en" sz="3000"/>
              <a:t>market focus on …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59" name="Google Shape;1959;p37"/>
          <p:cNvSpPr txBox="1"/>
          <p:nvPr>
            <p:ph type="title"/>
          </p:nvPr>
        </p:nvSpPr>
        <p:spPr>
          <a:xfrm>
            <a:off x="971538" y="3571375"/>
            <a:ext cx="30633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Amount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by Product Category 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(Deluxe class, Asia market)</a:t>
            </a:r>
            <a:endParaRPr b="1" sz="15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60" name="Google Shape;1960;p37"/>
          <p:cNvSpPr txBox="1"/>
          <p:nvPr>
            <p:ph type="title"/>
          </p:nvPr>
        </p:nvSpPr>
        <p:spPr>
          <a:xfrm>
            <a:off x="971550" y="4129675"/>
            <a:ext cx="78822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Deluxe product class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concentrates on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electrical products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in the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Asian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market, which include three categories: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Home appliances, Computers, and Cameras &amp; camcorders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The majority of the returned items are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Monochrome 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 color (White, Silver, Silver Grey and Black).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61" name="Google Shape;19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63" y="1457325"/>
            <a:ext cx="3885267" cy="21140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2" name="Google Shape;19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350" y="1457325"/>
            <a:ext cx="3503501" cy="2114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63" name="Google Shape;1963;p37"/>
          <p:cNvSpPr txBox="1"/>
          <p:nvPr>
            <p:ph type="title"/>
          </p:nvPr>
        </p:nvSpPr>
        <p:spPr>
          <a:xfrm>
            <a:off x="5056438" y="3571375"/>
            <a:ext cx="30633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Amount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distribution by Color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(Deluxe class, Asia market)</a:t>
            </a:r>
            <a:endParaRPr b="1" sz="15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38"/>
          <p:cNvSpPr txBox="1"/>
          <p:nvPr>
            <p:ph type="title"/>
          </p:nvPr>
        </p:nvSpPr>
        <p:spPr>
          <a:xfrm>
            <a:off x="560550" y="338325"/>
            <a:ext cx="63591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#4:</a:t>
            </a:r>
            <a:r>
              <a:rPr lang="en" sz="3000">
                <a:solidFill>
                  <a:schemeClr val="accent1"/>
                </a:solidFill>
              </a:rPr>
              <a:t> </a:t>
            </a:r>
            <a:r>
              <a:rPr lang="en" sz="3000"/>
              <a:t>Increase trend in </a:t>
            </a:r>
            <a:r>
              <a:rPr lang="en" sz="3000">
                <a:solidFill>
                  <a:schemeClr val="accent1"/>
                </a:solidFill>
              </a:rPr>
              <a:t>Computer category</a:t>
            </a:r>
            <a:r>
              <a:rPr lang="en" sz="3000"/>
              <a:t> across all markets for </a:t>
            </a:r>
            <a:r>
              <a:rPr lang="en" sz="3000">
                <a:solidFill>
                  <a:schemeClr val="accent1"/>
                </a:solidFill>
              </a:rPr>
              <a:t>Returns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969" name="Google Shape;1969;p38"/>
          <p:cNvSpPr txBox="1"/>
          <p:nvPr>
            <p:ph type="title"/>
          </p:nvPr>
        </p:nvSpPr>
        <p:spPr>
          <a:xfrm>
            <a:off x="994525" y="3938300"/>
            <a:ext cx="7882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From 2008 to 2009, the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Computer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sector increased returns across the board. In 2009, it accounted for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28.77%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of the overall Return amount.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Laptops &amp; Projectors and Screens 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contribute up to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73.48%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of total distribution.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70" name="Google Shape;19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50" y="1566473"/>
            <a:ext cx="3426049" cy="171845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1" name="Google Shape;1971;p38"/>
          <p:cNvSpPr txBox="1"/>
          <p:nvPr>
            <p:ph type="title"/>
          </p:nvPr>
        </p:nvSpPr>
        <p:spPr>
          <a:xfrm>
            <a:off x="560575" y="3287325"/>
            <a:ext cx="3426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Amount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of 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Computer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in all markets</a:t>
            </a:r>
            <a:endParaRPr b="1" sz="15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72" name="Google Shape;197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039325" y="1564076"/>
            <a:ext cx="1792600" cy="17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3" name="Google Shape;1973;p38"/>
          <p:cNvPicPr preferRelativeResize="0"/>
          <p:nvPr/>
        </p:nvPicPr>
        <p:blipFill rotWithShape="1">
          <a:blip r:embed="rId4">
            <a:alphaModFix/>
          </a:blip>
          <a:srcRect b="39645" l="36169" r="37901" t="38396"/>
          <a:stretch/>
        </p:blipFill>
        <p:spPr>
          <a:xfrm>
            <a:off x="4592713" y="2127812"/>
            <a:ext cx="685800" cy="558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4" name="Google Shape;1974;p38"/>
          <p:cNvCxnSpPr>
            <a:endCxn id="1972" idx="2"/>
          </p:cNvCxnSpPr>
          <p:nvPr/>
        </p:nvCxnSpPr>
        <p:spPr>
          <a:xfrm flipH="1" rot="10800000">
            <a:off x="3458125" y="1564076"/>
            <a:ext cx="1477500" cy="830400"/>
          </a:xfrm>
          <a:prstGeom prst="curvedConnector4">
            <a:avLst>
              <a:gd fmla="val 19668" name="adj1"/>
              <a:gd fmla="val 12867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975" name="Google Shape;197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4650" y="1566467"/>
            <a:ext cx="2897924" cy="154730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6" name="Google Shape;1976;p38"/>
          <p:cNvSpPr txBox="1"/>
          <p:nvPr>
            <p:ph type="title"/>
          </p:nvPr>
        </p:nvSpPr>
        <p:spPr>
          <a:xfrm>
            <a:off x="5884650" y="3113775"/>
            <a:ext cx="28980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Amount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distribution in 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Computer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Category</a:t>
            </a:r>
            <a:endParaRPr b="1" sz="15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77" name="Google Shape;1977;p38"/>
          <p:cNvSpPr/>
          <p:nvPr/>
        </p:nvSpPr>
        <p:spPr>
          <a:xfrm>
            <a:off x="5831925" y="1469700"/>
            <a:ext cx="1035600" cy="1718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38"/>
          <p:cNvSpPr txBox="1"/>
          <p:nvPr>
            <p:ph type="title"/>
          </p:nvPr>
        </p:nvSpPr>
        <p:spPr>
          <a:xfrm>
            <a:off x="6349825" y="1053125"/>
            <a:ext cx="10356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73.48%</a:t>
            </a:r>
            <a:endParaRPr sz="1800">
              <a:solidFill>
                <a:schemeClr val="accent1"/>
              </a:solidFill>
            </a:endParaRPr>
          </a:p>
        </p:txBody>
      </p:sp>
      <p:cxnSp>
        <p:nvCxnSpPr>
          <p:cNvPr id="1979" name="Google Shape;1979;p38"/>
          <p:cNvCxnSpPr>
            <a:stCxn id="1972" idx="2"/>
            <a:endCxn id="1977" idx="0"/>
          </p:cNvCxnSpPr>
          <p:nvPr/>
        </p:nvCxnSpPr>
        <p:spPr>
          <a:xfrm rot="-5400000">
            <a:off x="5595475" y="809726"/>
            <a:ext cx="94500" cy="1414200"/>
          </a:xfrm>
          <a:prstGeom prst="curvedConnector3">
            <a:avLst>
              <a:gd fmla="val 3518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39"/>
          <p:cNvSpPr txBox="1"/>
          <p:nvPr>
            <p:ph idx="4294967295" type="title"/>
          </p:nvPr>
        </p:nvSpPr>
        <p:spPr>
          <a:xfrm>
            <a:off x="566025" y="122025"/>
            <a:ext cx="662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Return Rate % by different Channels</a:t>
            </a:r>
            <a:endParaRPr sz="3500"/>
          </a:p>
        </p:txBody>
      </p:sp>
      <p:sp>
        <p:nvSpPr>
          <p:cNvPr id="1985" name="Google Shape;1985;p39"/>
          <p:cNvSpPr txBox="1"/>
          <p:nvPr>
            <p:ph idx="4294967295" type="title"/>
          </p:nvPr>
        </p:nvSpPr>
        <p:spPr>
          <a:xfrm>
            <a:off x="566025" y="677475"/>
            <a:ext cx="58728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Return Rate %  = (Return quantity / Sales quantity) %</a:t>
            </a:r>
            <a:endParaRPr b="1" sz="1800">
              <a:solidFill>
                <a:schemeClr val="accent1"/>
              </a:solidFill>
            </a:endParaRPr>
          </a:p>
        </p:txBody>
      </p:sp>
      <p:pic>
        <p:nvPicPr>
          <p:cNvPr id="1986" name="Google Shape;1986;p39"/>
          <p:cNvPicPr preferRelativeResize="0"/>
          <p:nvPr/>
        </p:nvPicPr>
        <p:blipFill rotWithShape="1">
          <a:blip r:embed="rId3">
            <a:alphaModFix/>
          </a:blip>
          <a:srcRect b="0" l="-2830" r="2830" t="0"/>
          <a:stretch/>
        </p:blipFill>
        <p:spPr>
          <a:xfrm>
            <a:off x="609625" y="1288800"/>
            <a:ext cx="3032175" cy="24678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7" name="Google Shape;1987;p39"/>
          <p:cNvSpPr txBox="1"/>
          <p:nvPr>
            <p:ph idx="4294967295" type="title"/>
          </p:nvPr>
        </p:nvSpPr>
        <p:spPr>
          <a:xfrm>
            <a:off x="363525" y="3756650"/>
            <a:ext cx="35244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Contribution of </a:t>
            </a:r>
            <a:r>
              <a:rPr b="1" lang="en" sz="13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Store</a:t>
            </a:r>
            <a:r>
              <a:rPr lang="en" sz="1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in Product Returns quantity</a:t>
            </a:r>
            <a:endParaRPr sz="13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88" name="Google Shape;1988;p39"/>
          <p:cNvSpPr txBox="1"/>
          <p:nvPr>
            <p:ph idx="4294967295" type="title"/>
          </p:nvPr>
        </p:nvSpPr>
        <p:spPr>
          <a:xfrm>
            <a:off x="3794200" y="3756650"/>
            <a:ext cx="48930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 %</a:t>
            </a:r>
            <a:r>
              <a:rPr lang="en" sz="1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over time by different </a:t>
            </a:r>
            <a:r>
              <a:rPr b="1" lang="en" sz="13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Channels</a:t>
            </a:r>
            <a:endParaRPr b="1" sz="13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89" name="Google Shape;1989;p39"/>
          <p:cNvSpPr txBox="1"/>
          <p:nvPr>
            <p:ph idx="4294967295" type="title"/>
          </p:nvPr>
        </p:nvSpPr>
        <p:spPr>
          <a:xfrm>
            <a:off x="1594000" y="4139375"/>
            <a:ext cx="70932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Store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is one of the channels that provides about ~56% of </a:t>
            </a:r>
            <a:r>
              <a:rPr b="1"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Product Returns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Except for a little gain from the </a:t>
            </a:r>
            <a:r>
              <a:rPr b="1"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Catalog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channel between 2007 and 2008 (</a:t>
            </a:r>
            <a:r>
              <a:rPr b="1"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0.03%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), the majority of </a:t>
            </a:r>
            <a:r>
              <a:rPr b="1"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 %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across all Channels </a:t>
            </a:r>
            <a:r>
              <a:rPr b="1"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decrease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with time.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90" name="Google Shape;19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4200" y="1279275"/>
            <a:ext cx="4893001" cy="24933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1" name="Google Shape;1991;p39"/>
          <p:cNvSpPr/>
          <p:nvPr/>
        </p:nvSpPr>
        <p:spPr>
          <a:xfrm>
            <a:off x="4260825" y="1383475"/>
            <a:ext cx="512100" cy="4494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40"/>
          <p:cNvSpPr txBox="1"/>
          <p:nvPr>
            <p:ph idx="4294967295" type="title"/>
          </p:nvPr>
        </p:nvSpPr>
        <p:spPr>
          <a:xfrm>
            <a:off x="1259250" y="274425"/>
            <a:ext cx="6625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</a:rPr>
              <a:t>Return rate % </a:t>
            </a:r>
            <a:r>
              <a:rPr lang="en" sz="3300"/>
              <a:t>decreased because of …</a:t>
            </a:r>
            <a:endParaRPr sz="3300"/>
          </a:p>
        </p:txBody>
      </p:sp>
      <p:sp>
        <p:nvSpPr>
          <p:cNvPr id="1997" name="Google Shape;1997;p40"/>
          <p:cNvSpPr txBox="1"/>
          <p:nvPr>
            <p:ph idx="4294967295" type="title"/>
          </p:nvPr>
        </p:nvSpPr>
        <p:spPr>
          <a:xfrm>
            <a:off x="2033850" y="3758900"/>
            <a:ext cx="50763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Total 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Sales quantity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and Total 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quantity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over time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98" name="Google Shape;1998;p40"/>
          <p:cNvSpPr txBox="1"/>
          <p:nvPr>
            <p:ph idx="4294967295" type="title"/>
          </p:nvPr>
        </p:nvSpPr>
        <p:spPr>
          <a:xfrm>
            <a:off x="1296363" y="4239500"/>
            <a:ext cx="6464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Due to a decline in </a:t>
            </a:r>
            <a:r>
              <a:rPr b="1"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Returns quantity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a rise in </a:t>
            </a:r>
            <a:r>
              <a:rPr b="1"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Sales quantity 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of 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selling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products, the </a:t>
            </a:r>
            <a:r>
              <a:rPr b="1"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 %</a:t>
            </a:r>
            <a:r>
              <a:rPr lang="en" sz="1500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has decreased.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99" name="Google Shape;1999;p40"/>
          <p:cNvSpPr txBox="1"/>
          <p:nvPr>
            <p:ph idx="4294967295" type="title"/>
          </p:nvPr>
        </p:nvSpPr>
        <p:spPr>
          <a:xfrm>
            <a:off x="2650725" y="930425"/>
            <a:ext cx="37554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25D79"/>
                </a:solidFill>
              </a:rPr>
              <a:t>Return Rate %  = (Return quantity / Sales quantity) %</a:t>
            </a:r>
            <a:endParaRPr b="1" sz="1300">
              <a:solidFill>
                <a:srgbClr val="325D79"/>
              </a:solidFill>
            </a:endParaRPr>
          </a:p>
        </p:txBody>
      </p:sp>
      <p:pic>
        <p:nvPicPr>
          <p:cNvPr id="2000" name="Google Shape;20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125" y="1298863"/>
            <a:ext cx="4824609" cy="24600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41"/>
          <p:cNvSpPr txBox="1"/>
          <p:nvPr>
            <p:ph type="title"/>
          </p:nvPr>
        </p:nvSpPr>
        <p:spPr>
          <a:xfrm>
            <a:off x="560550" y="338325"/>
            <a:ext cx="63591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#5:</a:t>
            </a:r>
            <a:r>
              <a:rPr lang="en" sz="3000">
                <a:solidFill>
                  <a:schemeClr val="accent1"/>
                </a:solidFill>
              </a:rPr>
              <a:t> Returns Rate % </a:t>
            </a:r>
            <a:r>
              <a:rPr lang="en" sz="3000"/>
              <a:t>VS</a:t>
            </a:r>
            <a:r>
              <a:rPr lang="en" sz="3000">
                <a:solidFill>
                  <a:schemeClr val="accent1"/>
                </a:solidFill>
              </a:rPr>
              <a:t> Profit …</a:t>
            </a:r>
            <a:endParaRPr sz="3000"/>
          </a:p>
        </p:txBody>
      </p:sp>
      <p:sp>
        <p:nvSpPr>
          <p:cNvPr id="2006" name="Google Shape;2006;p41"/>
          <p:cNvSpPr txBox="1"/>
          <p:nvPr>
            <p:ph type="title"/>
          </p:nvPr>
        </p:nvSpPr>
        <p:spPr>
          <a:xfrm>
            <a:off x="686525" y="3908975"/>
            <a:ext cx="82383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Semi Condensed"/>
              <a:buChar char="●"/>
            </a:pP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Northwind Traders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brand has a significant Return rate of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11.93%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in the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Home Appliances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sector (usually is about 6% to 8%), and the brand generates very little profit from its items.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Given that this brand makes little revenue and has a high return rate, we should consider importing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Northwind Traders’ s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products for Home appliances sales, </a:t>
            </a:r>
            <a:r>
              <a:rPr b="1" lang="en" sz="1500">
                <a:solidFill>
                  <a:srgbClr val="CC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 is not a potential investment</a:t>
            </a:r>
            <a:endParaRPr b="1" sz="1500">
              <a:solidFill>
                <a:srgbClr val="CC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07" name="Google Shape;2007;p41"/>
          <p:cNvSpPr txBox="1"/>
          <p:nvPr>
            <p:ph type="title"/>
          </p:nvPr>
        </p:nvSpPr>
        <p:spPr>
          <a:xfrm>
            <a:off x="5203775" y="3278525"/>
            <a:ext cx="35211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Return Rate %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and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Profit distribution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by 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Brand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(in </a:t>
            </a:r>
            <a:r>
              <a:rPr b="1" lang="en" sz="15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Home Appliances </a:t>
            </a:r>
            <a:r>
              <a:rPr lang="en" sz="15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category)</a:t>
            </a:r>
            <a:endParaRPr sz="15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008" name="Google Shape;20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363" y="1255401"/>
            <a:ext cx="3983925" cy="1998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9" name="Google Shape;2009;p41"/>
          <p:cNvSpPr/>
          <p:nvPr/>
        </p:nvSpPr>
        <p:spPr>
          <a:xfrm>
            <a:off x="802775" y="4501475"/>
            <a:ext cx="353400" cy="14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0" name="Google Shape;201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25" y="1280262"/>
            <a:ext cx="4006011" cy="19982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1" name="Google Shape;2011;p41"/>
          <p:cNvSpPr/>
          <p:nvPr/>
        </p:nvSpPr>
        <p:spPr>
          <a:xfrm>
            <a:off x="1752600" y="1371563"/>
            <a:ext cx="590700" cy="530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2" name="Google Shape;2012;p41"/>
          <p:cNvCxnSpPr>
            <a:stCxn id="2011" idx="3"/>
          </p:cNvCxnSpPr>
          <p:nvPr/>
        </p:nvCxnSpPr>
        <p:spPr>
          <a:xfrm>
            <a:off x="2343300" y="1636913"/>
            <a:ext cx="2895600" cy="105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13" name="Google Shape;2013;p41"/>
          <p:cNvSpPr/>
          <p:nvPr/>
        </p:nvSpPr>
        <p:spPr>
          <a:xfrm>
            <a:off x="5110500" y="1255375"/>
            <a:ext cx="590700" cy="1998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41"/>
          <p:cNvSpPr txBox="1"/>
          <p:nvPr>
            <p:ph type="title"/>
          </p:nvPr>
        </p:nvSpPr>
        <p:spPr>
          <a:xfrm>
            <a:off x="1361400" y="1940325"/>
            <a:ext cx="13731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Northwind Traders</a:t>
            </a:r>
            <a:endParaRPr b="1" sz="15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15" name="Google Shape;2015;p41"/>
          <p:cNvSpPr txBox="1"/>
          <p:nvPr>
            <p:ph type="title"/>
          </p:nvPr>
        </p:nvSpPr>
        <p:spPr>
          <a:xfrm>
            <a:off x="280350" y="884100"/>
            <a:ext cx="52062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Return Rate %  = (Return quantity / Sales quantity) %</a:t>
            </a:r>
            <a:endParaRPr b="1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