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71" r:id="rId7"/>
    <p:sldId id="292" r:id="rId8"/>
    <p:sldId id="295" r:id="rId9"/>
    <p:sldId id="287" r:id="rId10"/>
    <p:sldId id="288" r:id="rId11"/>
    <p:sldId id="290" r:id="rId12"/>
    <p:sldId id="29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ics" id="{E75E278A-FF0E-49A4-B170-79828D63BBAD}">
          <p14:sldIdLst>
            <p14:sldId id="256"/>
            <p14:sldId id="283"/>
            <p14:sldId id="271"/>
            <p14:sldId id="292"/>
            <p14:sldId id="295"/>
            <p14:sldId id="287"/>
            <p14:sldId id="288"/>
            <p14:sldId id="290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58" y="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nodejs.org/en/docs/guides/event-loop-timers-and-nextti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odejs.org/api/cli.html#uv_threadpool_sizesize" TargetMode="External"/><Relationship Id="rId5" Type="http://schemas.openxmlformats.org/officeDocument/2006/relationships/hyperlink" Target="https://github.com/goldbergyoni/nodebestpractices" TargetMode="External"/><Relationship Id="rId4" Type="http://schemas.openxmlformats.org/officeDocument/2006/relationships/hyperlink" Target="https://nodejs.dev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</a:t>
            </a:r>
            <a:r>
              <a:rPr lang="vi-VN" sz="4800" dirty="0">
                <a:solidFill>
                  <a:schemeClr val="bg1"/>
                </a:solidFill>
              </a:rPr>
              <a:t>ode.js cơ bản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3875" y="5630333"/>
            <a:ext cx="9582736" cy="8901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+mj-lt"/>
              </a:rPr>
              <a:t>Hà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Quang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1400" dirty="0">
                <a:solidFill>
                  <a:schemeClr val="bg1"/>
                </a:solidFill>
                <a:latin typeface="+mj-lt"/>
              </a:rPr>
              <a:t>21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-0</a:t>
            </a:r>
            <a:r>
              <a:rPr lang="vi-VN" sz="1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-202</a:t>
            </a:r>
            <a:r>
              <a:rPr lang="vi-VN" sz="1400" dirty="0">
                <a:solidFill>
                  <a:schemeClr val="bg1"/>
                </a:solidFill>
                <a:latin typeface="+mj-lt"/>
              </a:rPr>
              <a:t>3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61" y="3275060"/>
            <a:ext cx="2139950" cy="213995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1008020" y="3085505"/>
            <a:ext cx="4561507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chemeClr val="bg1"/>
                </a:solidFill>
                <a:latin typeface="+mj-lt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1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4358" y="2991557"/>
            <a:ext cx="46397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00" b="1" dirty="0">
                <a:solidFill>
                  <a:schemeClr val="accent6"/>
                </a:solidFill>
              </a:rPr>
              <a:t>Thank you!</a:t>
            </a:r>
          </a:p>
        </p:txBody>
      </p:sp>
      <p:pic>
        <p:nvPicPr>
          <p:cNvPr id="5" name="Picture 20" descr="File:Redux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185" y="6314799"/>
            <a:ext cx="771510" cy="2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4946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5348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vi-VN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Giới thiệu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20033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240524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Node.js Server Architecture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58004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86165"/>
            <a:ext cx="5399056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Road map và hệ sinh thái nodejs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20515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24534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18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hực</a:t>
            </a: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hành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 descr="Small circle with number 2 inside  indicating step 2"/>
          <p:cNvGrpSpPr/>
          <p:nvPr/>
        </p:nvGrpSpPr>
        <p:grpSpPr bwMode="blackWhite">
          <a:xfrm>
            <a:off x="515916" y="2958367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1" name="Content Placeholder 17"/>
          <p:cNvSpPr txBox="1">
            <a:spLocks/>
          </p:cNvSpPr>
          <p:nvPr/>
        </p:nvSpPr>
        <p:spPr>
          <a:xfrm>
            <a:off x="1040877" y="2998560"/>
            <a:ext cx="537121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Ưu</a:t>
            </a: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nhược</a:t>
            </a:r>
            <a:r>
              <a:rPr lang="en-US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 descr="Small circle with number 3 inside  indicating step 3"/>
          <p:cNvGrpSpPr/>
          <p:nvPr/>
        </p:nvGrpSpPr>
        <p:grpSpPr bwMode="blackWhite">
          <a:xfrm>
            <a:off x="537208" y="4446788"/>
            <a:ext cx="558179" cy="409838"/>
            <a:chOff x="6953426" y="711274"/>
            <a:chExt cx="558179" cy="409838"/>
          </a:xfrm>
        </p:grpSpPr>
        <p:sp>
          <p:nvSpPr>
            <p:cNvPr id="51" name="Oval 5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53" name="Content Placeholder 17"/>
          <p:cNvSpPr txBox="1">
            <a:spLocks/>
          </p:cNvSpPr>
          <p:nvPr/>
        </p:nvSpPr>
        <p:spPr>
          <a:xfrm>
            <a:off x="1062169" y="4474949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vi-VN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Tài liệu tham khảo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16" y="1860405"/>
            <a:ext cx="3577038" cy="35770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4627290" cy="4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vi-VN" dirty="0"/>
              <a:t>Nodejs được xây dựng và phát triển từ năm 2009</a:t>
            </a:r>
            <a:endParaRPr lang="en-US" dirty="0"/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Nodejs là một nền tảng (Platform) phát triển độc lập được xây dựng ở trên Javascript Runtime của Chrome mà chúng ta có thể xây dựng được các ứng dụng mạng một cách nhanh chóng và dễ dàng mở rộng.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Back-end JavaScript runtime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9" y="2713917"/>
            <a:ext cx="5858230" cy="2929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BB1AD-67DD-860E-76D0-1B9BF9E693D0}"/>
              </a:ext>
            </a:extLst>
          </p:cNvPr>
          <p:cNvSpPr txBox="1"/>
          <p:nvPr/>
        </p:nvSpPr>
        <p:spPr>
          <a:xfrm>
            <a:off x="786064" y="5458366"/>
            <a:ext cx="74355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Source code node.js </a:t>
            </a:r>
            <a:r>
              <a:rPr lang="en-US" sz="1300" dirty="0" err="1">
                <a:solidFill>
                  <a:srgbClr val="FF0000"/>
                </a:solidFill>
              </a:rPr>
              <a:t>có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chạy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được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trên</a:t>
            </a:r>
            <a:r>
              <a:rPr lang="en-US" sz="1300" dirty="0">
                <a:solidFill>
                  <a:srgbClr val="FF0000"/>
                </a:solidFill>
              </a:rPr>
              <a:t> browser </a:t>
            </a:r>
            <a:r>
              <a:rPr lang="en-US" sz="1300" dirty="0" err="1">
                <a:solidFill>
                  <a:srgbClr val="FF0000"/>
                </a:solidFill>
              </a:rPr>
              <a:t>không</a:t>
            </a:r>
            <a:r>
              <a:rPr lang="en-US" sz="13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Node.js Server Architecture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Threaded Event Loop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  <p:pic>
        <p:nvPicPr>
          <p:cNvPr id="1026" name="Picture 2" descr="node-js-archi">
            <a:extLst>
              <a:ext uri="{FF2B5EF4-FFF2-40B4-BE49-F238E27FC236}">
                <a16:creationId xmlns:a16="http://schemas.microsoft.com/office/drawing/2014/main" id="{6572C479-8CA0-1059-3D15-8E65BEBA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66" y="2252439"/>
            <a:ext cx="5786073" cy="299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7FA531A3-4025-CFB1-2FA4-97B35B34C216}"/>
              </a:ext>
            </a:extLst>
          </p:cNvPr>
          <p:cNvSpPr txBox="1">
            <a:spLocks/>
          </p:cNvSpPr>
          <p:nvPr/>
        </p:nvSpPr>
        <p:spPr>
          <a:xfrm>
            <a:off x="541610" y="1926640"/>
            <a:ext cx="5554390" cy="408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vi-VN" dirty="0"/>
              <a:t>Clients gửi yêu cầu tới Web Server</a:t>
            </a:r>
            <a:endParaRPr lang="en-US" dirty="0"/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Node JS Web Server duy trì một Limited Thread Pool để lắng nghe các request từ phía clients.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Node JS Web Server nhận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requests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đó và đưa chúng vào hàng đợi Event Queue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Event Loop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Single Thread,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lặp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Event Queue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request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client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request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0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Event Loop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80208"/>
          </a:xfrm>
          <a:prstGeom prst="rect">
            <a:avLst/>
          </a:prstGeom>
        </p:spPr>
        <p:txBody>
          <a:bodyPr vert="horz" lIns="91440" tIns="4572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Event Loop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là một vùng nhớ đặc biệt trên con chip máy tính phục vụ cho quá trình thực thi các dòng lệnh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vi-VN" b="1" dirty="0">
                <a:latin typeface="Segoe UI" panose="020B0502040204020203" pitchFamily="34" charset="0"/>
                <a:cs typeface="Segoe UI" panose="020B0502040204020203" pitchFamily="34" charset="0"/>
              </a:rPr>
              <a:t>Heap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là vùng nhớ được dùng để chứa kết quả tạm phục vụ cho việc thực thi các hàm trong stack.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Đọc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stack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Event Queue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Stack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rỗng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nhặt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Event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Event Queue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Handler (callback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listener)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gắn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event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đẩy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Stack.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372BB-D765-3B55-1A21-4027F7F3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40" y="1340401"/>
            <a:ext cx="4955751" cy="46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nên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628961" y="1373736"/>
            <a:ext cx="4269005" cy="37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Ưu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ontent Placeholder 17"/>
          <p:cNvSpPr txBox="1">
            <a:spLocks/>
          </p:cNvSpPr>
          <p:nvPr/>
        </p:nvSpPr>
        <p:spPr>
          <a:xfrm>
            <a:off x="628961" y="1842423"/>
            <a:ext cx="5170706" cy="439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non-blocking (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single-thread (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vi-VN" dirty="0"/>
              <a:t>sử dụng ít lượng RAM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thấp</a:t>
            </a:r>
            <a:r>
              <a:rPr lang="en-US" dirty="0"/>
              <a:t>,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.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start up.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chat app, social app.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0E17503D-1684-D451-C84E-4D119E02DA49}"/>
              </a:ext>
            </a:extLst>
          </p:cNvPr>
          <p:cNvSpPr txBox="1">
            <a:spLocks/>
          </p:cNvSpPr>
          <p:nvPr/>
        </p:nvSpPr>
        <p:spPr>
          <a:xfrm>
            <a:off x="6508409" y="1445926"/>
            <a:ext cx="4269005" cy="37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Nhược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điểm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phù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hợp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05E757FE-D986-6316-CE43-B9619A164F6E}"/>
              </a:ext>
            </a:extLst>
          </p:cNvPr>
          <p:cNvSpPr txBox="1">
            <a:spLocks/>
          </p:cNvSpPr>
          <p:nvPr/>
        </p:nvSpPr>
        <p:spPr>
          <a:xfrm>
            <a:off x="6508409" y="1914613"/>
            <a:ext cx="5170706" cy="439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Lý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Nặng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Server.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AF7B1-F267-2306-7670-5F558A85B55A}"/>
              </a:ext>
            </a:extLst>
          </p:cNvPr>
          <p:cNvCxnSpPr>
            <a:cxnSpLocks/>
          </p:cNvCxnSpPr>
          <p:nvPr/>
        </p:nvCxnSpPr>
        <p:spPr>
          <a:xfrm>
            <a:off x="5683592" y="1564105"/>
            <a:ext cx="0" cy="448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781362" y="5137975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43874B1-EC22-82AC-DDF8-C08B2A622CA1}"/>
              </a:ext>
            </a:extLst>
          </p:cNvPr>
          <p:cNvSpPr txBox="1">
            <a:spLocks/>
          </p:cNvSpPr>
          <p:nvPr/>
        </p:nvSpPr>
        <p:spPr>
          <a:xfrm>
            <a:off x="541610" y="1524707"/>
            <a:ext cx="4627290" cy="4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Road map BE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Road map Node.js</a:t>
            </a:r>
          </a:p>
        </p:txBody>
      </p:sp>
      <p:pic>
        <p:nvPicPr>
          <p:cNvPr id="1026" name="Picture 2" descr="rest - Node.js as gateway - Stack Overflow">
            <a:extLst>
              <a:ext uri="{FF2B5EF4-FFF2-40B4-BE49-F238E27FC236}">
                <a16:creationId xmlns:a16="http://schemas.microsoft.com/office/drawing/2014/main" id="{02FEF145-49FE-E187-452F-5F87E0D9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16" y="2364706"/>
            <a:ext cx="4586145" cy="248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hành</a:t>
            </a:r>
            <a:r>
              <a:rPr lang="en-US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trên</a:t>
            </a:r>
            <a:r>
              <a:rPr lang="en-US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code</a:t>
            </a:r>
          </a:p>
        </p:txBody>
      </p:sp>
      <p:pic>
        <p:nvPicPr>
          <p:cNvPr id="5" name="Picture 20" descr="File:Redux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185" y="6314799"/>
            <a:ext cx="771510" cy="2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99FDECDA-E2FB-E54E-27F1-F43333E9946A}"/>
              </a:ext>
            </a:extLst>
          </p:cNvPr>
          <p:cNvSpPr txBox="1">
            <a:spLocks/>
          </p:cNvSpPr>
          <p:nvPr/>
        </p:nvSpPr>
        <p:spPr>
          <a:xfrm>
            <a:off x="901700" y="1515979"/>
            <a:ext cx="6697133" cy="4698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Cài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Nodejs</a:t>
            </a:r>
            <a:endParaRPr lang="vi-V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phiên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Node.js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debug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 Node.js</a:t>
            </a:r>
          </a:p>
        </p:txBody>
      </p:sp>
    </p:spTree>
    <p:extLst>
      <p:ext uri="{BB962C8B-B14F-4D97-AF65-F5344CB8AC3E}">
        <p14:creationId xmlns:p14="http://schemas.microsoft.com/office/powerpoint/2010/main" val="6712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Learn more…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571751"/>
            <a:ext cx="9442648" cy="402095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https://nodejs.org/en/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https://nodejs.dev/en/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https://github.com/goldbergyoni/nodebestpractices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https://nodejs.org/api/cli.html#uv_threadpool_sizesize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https://nodejs.org/en/docs/guides/event-loop-timers-and-nexttick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099" y="6235699"/>
            <a:ext cx="651934" cy="3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5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528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WelcomeDoc</vt:lpstr>
      <vt:lpstr>Node.js cơ bản</vt:lpstr>
      <vt:lpstr>PowerPoint Presentation</vt:lpstr>
      <vt:lpstr>Giới thiệu</vt:lpstr>
      <vt:lpstr>Node.js Server Architecture</vt:lpstr>
      <vt:lpstr>Event Loop</vt:lpstr>
      <vt:lpstr>Nên và không nên</vt:lpstr>
      <vt:lpstr>Road map và hệ sinh thái nodejs</vt:lpstr>
      <vt:lpstr>Thực hành trên VS code</vt:lpstr>
      <vt:lpstr>Learn more…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2021-09-15T13:26:23Z</dcterms:created>
  <dcterms:modified xsi:type="dcterms:W3CDTF">2023-04-28T07:19:48Z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