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nva Sans" panose="020B0604020202020204" charset="0"/>
      <p:regular r:id="rId11"/>
    </p:embeddedFont>
    <p:embeddedFont>
      <p:font typeface="Montserrat" panose="00000500000000000000" pitchFamily="2" charset="-93"/>
      <p:regular r:id="rId12"/>
    </p:embeddedFont>
    <p:embeddedFont>
      <p:font typeface="Montserrat Bold" panose="00000800000000000000" charset="-93"/>
      <p:regular r:id="rId13"/>
    </p:embeddedFont>
    <p:embeddedFont>
      <p:font typeface="Montserrat Medium" panose="00000600000000000000" pitchFamily="2" charset="-93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46" y="11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20849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346772" y="-1017267"/>
            <a:ext cx="9225749" cy="12321535"/>
          </a:xfrm>
          <a:custGeom>
            <a:avLst/>
            <a:gdLst/>
            <a:ahLst/>
            <a:cxnLst/>
            <a:rect l="l" t="t" r="r" b="b"/>
            <a:pathLst>
              <a:path w="9225749" h="12321535">
                <a:moveTo>
                  <a:pt x="0" y="0"/>
                </a:moveTo>
                <a:lnTo>
                  <a:pt x="9225749" y="0"/>
                </a:lnTo>
                <a:lnTo>
                  <a:pt x="9225749" y="12321534"/>
                </a:lnTo>
                <a:lnTo>
                  <a:pt x="0" y="123215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367" y="7080231"/>
            <a:ext cx="11595226" cy="1448726"/>
            <a:chOff x="0" y="0"/>
            <a:chExt cx="3053887" cy="38155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053887" cy="381557"/>
            </a:xfrm>
            <a:custGeom>
              <a:avLst/>
              <a:gdLst/>
              <a:ahLst/>
              <a:cxnLst/>
              <a:rect l="l" t="t" r="r" b="b"/>
              <a:pathLst>
                <a:path w="3053887" h="381557">
                  <a:moveTo>
                    <a:pt x="0" y="0"/>
                  </a:moveTo>
                  <a:lnTo>
                    <a:pt x="3053887" y="0"/>
                  </a:lnTo>
                  <a:lnTo>
                    <a:pt x="3053887" y="381557"/>
                  </a:lnTo>
                  <a:lnTo>
                    <a:pt x="0" y="381557"/>
                  </a:lnTo>
                  <a:close/>
                </a:path>
              </a:pathLst>
            </a:custGeom>
            <a:gradFill rotWithShape="1">
              <a:gsLst>
                <a:gs pos="0">
                  <a:srgbClr val="2A1D36">
                    <a:alpha val="100000"/>
                  </a:srgbClr>
                </a:gs>
                <a:gs pos="50000">
                  <a:srgbClr val="007DFF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3053887" cy="4387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76"/>
                </a:lnSpc>
              </a:pPr>
              <a:r>
                <a:rPr lang="en-US" sz="3054" b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Giáo viên hướng dẫn: thầy Lê Minh Tự</a:t>
              </a:r>
            </a:p>
            <a:p>
              <a:pPr algn="ctr">
                <a:lnSpc>
                  <a:spcPts val="4276"/>
                </a:lnSpc>
              </a:pPr>
              <a:r>
                <a:rPr lang="en-US" sz="3054" b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Người thực hiện: Lê khánh Duy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9907439" y="-3905516"/>
            <a:ext cx="10398629" cy="10552114"/>
          </a:xfrm>
          <a:custGeom>
            <a:avLst/>
            <a:gdLst/>
            <a:ahLst/>
            <a:cxnLst/>
            <a:rect l="l" t="t" r="r" b="b"/>
            <a:pathLst>
              <a:path w="10398629" h="10552114">
                <a:moveTo>
                  <a:pt x="0" y="0"/>
                </a:moveTo>
                <a:lnTo>
                  <a:pt x="10398629" y="0"/>
                </a:lnTo>
                <a:lnTo>
                  <a:pt x="10398629" y="10552114"/>
                </a:lnTo>
                <a:lnTo>
                  <a:pt x="0" y="105521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5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292873" y="3129074"/>
            <a:ext cx="15702253" cy="2923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6999" b="1" spc="489" dirty="0">
                <a:solidFill>
                  <a:srgbClr val="FFFFFF"/>
                </a:solidFill>
                <a:latin typeface="Times New Roman" panose="02020603050405020304" pitchFamily="18" charset="0"/>
                <a:ea typeface="Montserrat Bold"/>
                <a:cs typeface="Times New Roman" panose="02020603050405020304" pitchFamily="18" charset="0"/>
                <a:sym typeface="Montserrat Bold"/>
              </a:rPr>
              <a:t>ỨNG DỤNG CÂY NHỊ PHÂN TÌM KIẾM ĐỂ QUẢN LÝ THÔNG TIN NHÂN VIÊN 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408173" y="1167461"/>
            <a:ext cx="1608430" cy="368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049"/>
              </a:lnSpc>
              <a:spcBef>
                <a:spcPct val="0"/>
              </a:spcBef>
            </a:pPr>
            <a:r>
              <a:rPr lang="en-US" sz="2178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Home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598593" y="1169602"/>
            <a:ext cx="1845002" cy="363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49"/>
              </a:lnSpc>
              <a:spcBef>
                <a:spcPct val="0"/>
              </a:spcBef>
            </a:pPr>
            <a:r>
              <a:rPr lang="en-US" sz="2178" b="1">
                <a:solidFill>
                  <a:srgbClr val="FFFFFF">
                    <a:alpha val="49804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Content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000235" y="1146210"/>
            <a:ext cx="1537458" cy="363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49"/>
              </a:lnSpc>
              <a:spcBef>
                <a:spcPct val="0"/>
              </a:spcBef>
            </a:pPr>
            <a:r>
              <a:rPr lang="en-US" sz="2178" b="1">
                <a:solidFill>
                  <a:srgbClr val="FFFFFF">
                    <a:alpha val="49804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Contact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106754" y="1167461"/>
            <a:ext cx="2152546" cy="368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049"/>
              </a:lnSpc>
              <a:spcBef>
                <a:spcPct val="0"/>
              </a:spcBef>
            </a:pPr>
            <a:r>
              <a:rPr lang="en-US" sz="2178" b="1">
                <a:solidFill>
                  <a:srgbClr val="FFFFFF">
                    <a:alpha val="49804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Others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20849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3937" y="232008"/>
            <a:ext cx="4000500" cy="1301371"/>
            <a:chOff x="0" y="-47625"/>
            <a:chExt cx="1245638" cy="365720"/>
          </a:xfrm>
        </p:grpSpPr>
        <p:sp>
          <p:nvSpPr>
            <p:cNvPr id="3" name="Freeform 3"/>
            <p:cNvSpPr/>
            <p:nvPr/>
          </p:nvSpPr>
          <p:spPr>
            <a:xfrm>
              <a:off x="0" y="-23813"/>
              <a:ext cx="1245638" cy="318095"/>
            </a:xfrm>
            <a:custGeom>
              <a:avLst/>
              <a:gdLst/>
              <a:ahLst/>
              <a:cxnLst/>
              <a:rect l="l" t="t" r="r" b="b"/>
              <a:pathLst>
                <a:path w="1245638" h="318095">
                  <a:moveTo>
                    <a:pt x="119927" y="0"/>
                  </a:moveTo>
                  <a:lnTo>
                    <a:pt x="1125711" y="0"/>
                  </a:lnTo>
                  <a:cubicBezTo>
                    <a:pt x="1191945" y="0"/>
                    <a:pt x="1245638" y="53693"/>
                    <a:pt x="1245638" y="119927"/>
                  </a:cubicBezTo>
                  <a:lnTo>
                    <a:pt x="1245638" y="198168"/>
                  </a:lnTo>
                  <a:cubicBezTo>
                    <a:pt x="1245638" y="229975"/>
                    <a:pt x="1233003" y="260479"/>
                    <a:pt x="1210512" y="282970"/>
                  </a:cubicBezTo>
                  <a:cubicBezTo>
                    <a:pt x="1188022" y="305460"/>
                    <a:pt x="1157518" y="318095"/>
                    <a:pt x="1125711" y="318095"/>
                  </a:cubicBezTo>
                  <a:lnTo>
                    <a:pt x="119927" y="318095"/>
                  </a:lnTo>
                  <a:cubicBezTo>
                    <a:pt x="88120" y="318095"/>
                    <a:pt x="57616" y="305460"/>
                    <a:pt x="35126" y="282970"/>
                  </a:cubicBezTo>
                  <a:cubicBezTo>
                    <a:pt x="12635" y="260479"/>
                    <a:pt x="0" y="229975"/>
                    <a:pt x="0" y="198168"/>
                  </a:cubicBezTo>
                  <a:lnTo>
                    <a:pt x="0" y="119927"/>
                  </a:lnTo>
                  <a:cubicBezTo>
                    <a:pt x="0" y="88120"/>
                    <a:pt x="12635" y="57616"/>
                    <a:pt x="35126" y="35126"/>
                  </a:cubicBezTo>
                  <a:cubicBezTo>
                    <a:pt x="57616" y="12635"/>
                    <a:pt x="88120" y="0"/>
                    <a:pt x="11992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419C">
                    <a:alpha val="100000"/>
                  </a:srgbClr>
                </a:gs>
                <a:gs pos="100000">
                  <a:srgbClr val="3184FF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vi-VN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245638" cy="3657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4000" dirty="0" err="1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Giới</a:t>
              </a:r>
              <a:r>
                <a:rPr lang="en-US" sz="4000" dirty="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</a:t>
              </a:r>
              <a:r>
                <a:rPr lang="en-US" sz="4000" dirty="0" err="1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thiệu</a:t>
              </a:r>
              <a:endParaRPr lang="en-US" sz="40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408173" y="1167461"/>
            <a:ext cx="1608430" cy="368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049"/>
              </a:lnSpc>
              <a:spcBef>
                <a:spcPct val="0"/>
              </a:spcBef>
            </a:pPr>
            <a:r>
              <a:rPr lang="en-US" sz="2178" b="1">
                <a:solidFill>
                  <a:srgbClr val="FFFFFF">
                    <a:alpha val="49804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Home</a:t>
            </a:r>
          </a:p>
        </p:txBody>
      </p:sp>
      <p:sp>
        <p:nvSpPr>
          <p:cNvPr id="6" name="Freeform 6"/>
          <p:cNvSpPr/>
          <p:nvPr/>
        </p:nvSpPr>
        <p:spPr>
          <a:xfrm>
            <a:off x="13167275" y="-3905516"/>
            <a:ext cx="7138793" cy="7244163"/>
          </a:xfrm>
          <a:custGeom>
            <a:avLst/>
            <a:gdLst/>
            <a:ahLst/>
            <a:cxnLst/>
            <a:rect l="l" t="t" r="r" b="b"/>
            <a:pathLst>
              <a:path w="7138793" h="7244163">
                <a:moveTo>
                  <a:pt x="0" y="0"/>
                </a:moveTo>
                <a:lnTo>
                  <a:pt x="7138793" y="0"/>
                </a:lnTo>
                <a:lnTo>
                  <a:pt x="7138793" y="7244163"/>
                </a:lnTo>
                <a:lnTo>
                  <a:pt x="0" y="72441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1598593" y="1169602"/>
            <a:ext cx="1845002" cy="363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49"/>
              </a:lnSpc>
              <a:spcBef>
                <a:spcPct val="0"/>
              </a:spcBef>
            </a:pPr>
            <a:r>
              <a:rPr lang="en-US" sz="2178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Content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000235" y="1146210"/>
            <a:ext cx="1537458" cy="363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49"/>
              </a:lnSpc>
              <a:spcBef>
                <a:spcPct val="0"/>
              </a:spcBef>
            </a:pPr>
            <a:r>
              <a:rPr lang="en-US" sz="2178" b="1">
                <a:solidFill>
                  <a:srgbClr val="FFFFFF">
                    <a:alpha val="49804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Contact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106754" y="1167461"/>
            <a:ext cx="2152546" cy="368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049"/>
              </a:lnSpc>
              <a:spcBef>
                <a:spcPct val="0"/>
              </a:spcBef>
            </a:pPr>
            <a:r>
              <a:rPr lang="en-US" sz="2178" b="1">
                <a:solidFill>
                  <a:srgbClr val="FFFFFF">
                    <a:alpha val="49804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Others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448926" y="1810374"/>
            <a:ext cx="11011775" cy="81774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02396" lvl="1">
              <a:lnSpc>
                <a:spcPts val="4201"/>
              </a:lnSpc>
            </a:pPr>
            <a:r>
              <a:rPr lang="en-US" sz="4000" b="1" i="1" spc="28" dirty="0" err="1">
                <a:solidFill>
                  <a:schemeClr val="bg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Bối</a:t>
            </a:r>
            <a:r>
              <a:rPr lang="en-US" sz="4000" b="1" i="1" spc="28" dirty="0">
                <a:solidFill>
                  <a:schemeClr val="bg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4000" b="1" i="1" spc="28" dirty="0" err="1">
                <a:solidFill>
                  <a:schemeClr val="bg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cảnh</a:t>
            </a:r>
            <a:r>
              <a:rPr lang="en-US" sz="4000" b="1" i="1" spc="28" dirty="0">
                <a:solidFill>
                  <a:schemeClr val="bg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4000" b="1" i="1" spc="28" dirty="0" err="1">
                <a:solidFill>
                  <a:schemeClr val="bg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và</a:t>
            </a:r>
            <a:r>
              <a:rPr lang="en-US" sz="4000" b="1" i="1" spc="28" dirty="0">
                <a:solidFill>
                  <a:schemeClr val="bg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4000" b="1" i="1" spc="28" dirty="0" err="1">
                <a:solidFill>
                  <a:schemeClr val="bg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vấn</a:t>
            </a:r>
            <a:r>
              <a:rPr lang="en-US" sz="4000" b="1" i="1" spc="28" dirty="0">
                <a:solidFill>
                  <a:schemeClr val="bg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4000" b="1" i="1" spc="28" dirty="0" err="1">
                <a:solidFill>
                  <a:schemeClr val="bg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đề</a:t>
            </a:r>
            <a:r>
              <a:rPr lang="en-US" sz="4000" b="1" i="1" spc="28" dirty="0">
                <a:solidFill>
                  <a:schemeClr val="bg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:</a:t>
            </a:r>
          </a:p>
          <a:p>
            <a:pPr marL="302396" lvl="1" algn="l">
              <a:lnSpc>
                <a:spcPts val="4201"/>
              </a:lnSpc>
            </a:pP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- 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Quản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lý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thông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tin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nhân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viên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là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một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công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việc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phức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tạp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trong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các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tổ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chức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,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doanh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nghiệp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.</a:t>
            </a:r>
          </a:p>
          <a:p>
            <a:pPr marL="302396" lvl="1" algn="l">
              <a:lnSpc>
                <a:spcPts val="4201"/>
              </a:lnSpc>
            </a:pP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- Khi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số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lượng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nhân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viên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tăng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,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dữ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liệu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cần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được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lưu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trữ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một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cách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khoa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học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,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dễ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dàng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truy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xuất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,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chỉnh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sửa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và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thêm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mới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.</a:t>
            </a:r>
          </a:p>
          <a:p>
            <a:pPr marL="302396" lvl="1" algn="l">
              <a:lnSpc>
                <a:spcPts val="4201"/>
              </a:lnSpc>
            </a:pPr>
            <a:r>
              <a:rPr lang="en-US" sz="4000" b="1" i="1" spc="28" dirty="0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Lý do </a:t>
            </a:r>
            <a:r>
              <a:rPr lang="en-US" sz="4000" b="1" i="1" spc="28" dirty="0" err="1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chọn</a:t>
            </a:r>
            <a:r>
              <a:rPr lang="en-US" sz="4000" b="1" i="1" spc="28" dirty="0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4000" b="1" i="1" spc="28" dirty="0" err="1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đề</a:t>
            </a:r>
            <a:r>
              <a:rPr lang="en-US" sz="4000" b="1" i="1" spc="28" dirty="0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4000" b="1" i="1" spc="28" dirty="0" err="1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tài</a:t>
            </a:r>
            <a:r>
              <a:rPr lang="en-US" sz="4000" b="1" i="1" spc="28" dirty="0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:</a:t>
            </a:r>
          </a:p>
          <a:p>
            <a:pPr marL="302396" lvl="1" algn="l">
              <a:lnSpc>
                <a:spcPts val="4201"/>
              </a:lnSpc>
            </a:pP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-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Cấu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trúc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cây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nhị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phân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tìm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kiếm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(BST)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cung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cấp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cách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sắp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xếp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dữ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liệu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tối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ưu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,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giúp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cải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thiện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hiệu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suất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thao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tác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như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tìm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kiếm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,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thêm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,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xóa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.</a:t>
            </a:r>
          </a:p>
          <a:p>
            <a:pPr marL="302396" lvl="1" algn="l">
              <a:lnSpc>
                <a:spcPts val="4201"/>
              </a:lnSpc>
            </a:pP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- BST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phù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hợp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để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áp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dụng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trong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quản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lý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dữ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liệu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nhỏ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và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vừa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.</a:t>
            </a:r>
          </a:p>
          <a:p>
            <a:pPr marL="302396" lvl="1" algn="l">
              <a:lnSpc>
                <a:spcPts val="4201"/>
              </a:lnSpc>
            </a:pPr>
            <a:r>
              <a:rPr lang="en-US" sz="4000" b="1" i="1" spc="28" dirty="0" err="1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Giải</a:t>
            </a:r>
            <a:r>
              <a:rPr lang="en-US" sz="4000" b="1" i="1" spc="28" dirty="0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4000" b="1" i="1" spc="28" dirty="0" err="1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pháp</a:t>
            </a:r>
            <a:r>
              <a:rPr lang="en-US" sz="4000" b="1" i="1" spc="28" dirty="0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:</a:t>
            </a:r>
          </a:p>
          <a:p>
            <a:pPr marL="302396" lvl="1" algn="l">
              <a:lnSpc>
                <a:spcPts val="4201"/>
              </a:lnSpc>
            </a:pP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-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Xây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dựng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hệ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thống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quản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lý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nhân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viên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dựa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trên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BST,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thực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hiện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các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thao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tác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cơ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bản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như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thêm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,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xóa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,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tìm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1" spc="28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kiếm</a:t>
            </a:r>
            <a:r>
              <a:rPr lang="en-US" sz="2801" spc="28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.</a:t>
            </a:r>
          </a:p>
          <a:p>
            <a:pPr algn="l">
              <a:lnSpc>
                <a:spcPts val="89"/>
              </a:lnSpc>
            </a:pPr>
            <a:endParaRPr lang="en-US" sz="2801" spc="28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20849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" y="1645276"/>
            <a:ext cx="9846977" cy="794908"/>
            <a:chOff x="0" y="0"/>
            <a:chExt cx="3053887" cy="2093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53887" cy="209359"/>
            </a:xfrm>
            <a:custGeom>
              <a:avLst/>
              <a:gdLst/>
              <a:ahLst/>
              <a:cxnLst/>
              <a:rect l="l" t="t" r="r" b="b"/>
              <a:pathLst>
                <a:path w="3053887" h="209359">
                  <a:moveTo>
                    <a:pt x="0" y="0"/>
                  </a:moveTo>
                  <a:lnTo>
                    <a:pt x="3053887" y="0"/>
                  </a:lnTo>
                  <a:lnTo>
                    <a:pt x="3053887" y="209359"/>
                  </a:lnTo>
                  <a:lnTo>
                    <a:pt x="0" y="209359"/>
                  </a:lnTo>
                  <a:close/>
                </a:path>
              </a:pathLst>
            </a:custGeom>
            <a:gradFill rotWithShape="1">
              <a:gsLst>
                <a:gs pos="0">
                  <a:srgbClr val="2A1D36">
                    <a:alpha val="100000"/>
                  </a:srgbClr>
                </a:gs>
                <a:gs pos="50000">
                  <a:srgbClr val="007DFF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053887" cy="2474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6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846977" y="2822699"/>
            <a:ext cx="8441023" cy="6539812"/>
          </a:xfrm>
          <a:custGeom>
            <a:avLst/>
            <a:gdLst/>
            <a:ahLst/>
            <a:cxnLst/>
            <a:rect l="l" t="t" r="r" b="b"/>
            <a:pathLst>
              <a:path w="8441023" h="6539812">
                <a:moveTo>
                  <a:pt x="0" y="0"/>
                </a:moveTo>
                <a:lnTo>
                  <a:pt x="8441023" y="0"/>
                </a:lnTo>
                <a:lnTo>
                  <a:pt x="8441023" y="6539812"/>
                </a:lnTo>
                <a:lnTo>
                  <a:pt x="0" y="65398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034" r="-8034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9408173" y="1167461"/>
            <a:ext cx="1608430" cy="368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049"/>
              </a:lnSpc>
              <a:spcBef>
                <a:spcPct val="0"/>
              </a:spcBef>
            </a:pPr>
            <a:r>
              <a:rPr lang="en-US" sz="2178" b="1">
                <a:solidFill>
                  <a:srgbClr val="FFFFFF">
                    <a:alpha val="49804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Home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598593" y="1169602"/>
            <a:ext cx="1845002" cy="363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49"/>
              </a:lnSpc>
              <a:spcBef>
                <a:spcPct val="0"/>
              </a:spcBef>
            </a:pPr>
            <a:r>
              <a:rPr lang="en-US" sz="2178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Content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000235" y="1146210"/>
            <a:ext cx="1537458" cy="363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49"/>
              </a:lnSpc>
              <a:spcBef>
                <a:spcPct val="0"/>
              </a:spcBef>
            </a:pPr>
            <a:r>
              <a:rPr lang="en-US" sz="2178" b="1">
                <a:solidFill>
                  <a:srgbClr val="FFFFFF">
                    <a:alpha val="49804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Contact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106754" y="1167461"/>
            <a:ext cx="2152546" cy="368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049"/>
              </a:lnSpc>
              <a:spcBef>
                <a:spcPct val="0"/>
              </a:spcBef>
            </a:pPr>
            <a:r>
              <a:rPr lang="en-US" sz="2178" b="1">
                <a:solidFill>
                  <a:srgbClr val="FFFFFF">
                    <a:alpha val="49804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Others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8844" y="474659"/>
            <a:ext cx="9189329" cy="872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0"/>
              </a:lnSpc>
            </a:pPr>
            <a:r>
              <a:rPr lang="en-US" sz="5500" b="1" spc="49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5500" b="1" spc="49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Mục</a:t>
            </a:r>
            <a:r>
              <a:rPr lang="en-US" sz="5500" b="1" spc="49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5500" b="1" spc="49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tiêu</a:t>
            </a:r>
            <a:r>
              <a:rPr lang="en-US" sz="5500" b="1" spc="49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5500" b="1" spc="49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và</a:t>
            </a:r>
            <a:r>
              <a:rPr lang="en-US" sz="5500" b="1" spc="49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ý </a:t>
            </a:r>
            <a:r>
              <a:rPr lang="en-US" sz="5500" b="1" spc="49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nghĩa</a:t>
            </a:r>
            <a:endParaRPr lang="en-US" sz="5500" b="1" spc="49" dirty="0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18844" y="2549940"/>
            <a:ext cx="9189329" cy="7970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2260" lvl="1" algn="just">
              <a:lnSpc>
                <a:spcPts val="4200"/>
              </a:lnSpc>
            </a:pPr>
            <a:r>
              <a:rPr lang="en-US" sz="4000" b="1" i="1" spc="28" dirty="0" err="1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Mục</a:t>
            </a:r>
            <a:r>
              <a:rPr lang="en-US" sz="4000" b="1" i="1" spc="28" dirty="0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4000" b="1" i="1" spc="28" dirty="0" err="1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tiêu</a:t>
            </a:r>
            <a:r>
              <a:rPr lang="en-US" sz="4000" b="1" i="1" spc="28" dirty="0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4000" b="1" i="1" spc="28" dirty="0" err="1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của</a:t>
            </a:r>
            <a:r>
              <a:rPr lang="en-US" sz="4000" b="1" i="1" spc="28" dirty="0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4000" b="1" i="1" spc="28" dirty="0" err="1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đề</a:t>
            </a:r>
            <a:r>
              <a:rPr lang="en-US" sz="4000" b="1" i="1" spc="28" dirty="0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4000" b="1" i="1" spc="28" dirty="0" err="1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tài</a:t>
            </a:r>
            <a:r>
              <a:rPr lang="en-US" sz="4000" b="1" i="1" spc="28" dirty="0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:</a:t>
            </a:r>
          </a:p>
          <a:p>
            <a:pPr marL="604521" lvl="1" indent="-302261" algn="just">
              <a:lnSpc>
                <a:spcPts val="4200"/>
              </a:lnSpc>
              <a:buFont typeface="Arial"/>
              <a:buChar char="•"/>
            </a:pP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Xây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dựng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hệ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thống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quản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lý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nhân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viên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với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các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chức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năng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chính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thêm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mới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xóa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và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tìm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kiếm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dữ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liệu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nhân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viên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604521" lvl="1" indent="-302261" algn="just">
              <a:lnSpc>
                <a:spcPts val="4200"/>
              </a:lnSpc>
              <a:buFont typeface="Arial"/>
              <a:buChar char="•"/>
            </a:pP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Đánh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giá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hiệu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suất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của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BST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trong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xử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lý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dữ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liệu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604521" lvl="1" indent="-302261" algn="just">
              <a:lnSpc>
                <a:spcPts val="4200"/>
              </a:lnSpc>
              <a:buFont typeface="Arial"/>
              <a:buChar char="•"/>
            </a:pP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Đề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xuất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giải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pháp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cải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thiện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hiệu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suất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khi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BST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gặp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các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hạn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chế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như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mất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cân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bằng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302260" lvl="1" algn="just">
              <a:lnSpc>
                <a:spcPts val="4200"/>
              </a:lnSpc>
            </a:pPr>
            <a:r>
              <a:rPr lang="en-US" sz="4000" b="1" i="1" spc="28" dirty="0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Ý </a:t>
            </a:r>
            <a:r>
              <a:rPr lang="en-US" sz="4000" b="1" i="1" spc="28" dirty="0" err="1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nghĩa</a:t>
            </a:r>
            <a:r>
              <a:rPr lang="en-US" sz="4000" b="1" i="1" spc="28" dirty="0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4000" b="1" i="1" spc="28" dirty="0" err="1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thực</a:t>
            </a:r>
            <a:r>
              <a:rPr lang="en-US" sz="4000" b="1" i="1" spc="28" dirty="0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4000" b="1" i="1" spc="28" dirty="0" err="1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tiễn</a:t>
            </a:r>
            <a:r>
              <a:rPr lang="en-US" sz="4000" b="1" i="1" spc="28" dirty="0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:</a:t>
            </a:r>
          </a:p>
          <a:p>
            <a:pPr marL="604521" lvl="1" indent="-302261" algn="just">
              <a:lnSpc>
                <a:spcPts val="4200"/>
              </a:lnSpc>
              <a:buFont typeface="Arial"/>
              <a:buChar char="•"/>
            </a:pP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Tối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ưu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hóa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thao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tác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quản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lý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thông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tin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nhân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viên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giảm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thời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gian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xử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lý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dữ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liệu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604521" lvl="1" indent="-302261" algn="just">
              <a:lnSpc>
                <a:spcPts val="4200"/>
              </a:lnSpc>
              <a:buFont typeface="Arial"/>
              <a:buChar char="•"/>
            </a:pP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Hỗ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trợ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các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tổ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chức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doanh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nghiệp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lưu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trữ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và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quản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lý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nhân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sự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hiệu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quả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hơn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604521" lvl="1" indent="-302261" algn="just">
              <a:lnSpc>
                <a:spcPts val="4200"/>
              </a:lnSpc>
              <a:buFont typeface="Arial"/>
              <a:buChar char="•"/>
            </a:pP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Góp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phần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ứng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dụng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kiến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thức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lý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thuyết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vào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thực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spc="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tế</a:t>
            </a:r>
            <a:r>
              <a:rPr lang="en-US" sz="2800" spc="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algn="just">
              <a:lnSpc>
                <a:spcPts val="4200"/>
              </a:lnSpc>
            </a:pPr>
            <a:endParaRPr lang="en-US" sz="2800" spc="28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20849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13164" y="1535521"/>
            <a:ext cx="7797361" cy="5236184"/>
          </a:xfrm>
          <a:custGeom>
            <a:avLst/>
            <a:gdLst/>
            <a:ahLst/>
            <a:cxnLst/>
            <a:rect l="l" t="t" r="r" b="b"/>
            <a:pathLst>
              <a:path w="7797361" h="5236184">
                <a:moveTo>
                  <a:pt x="0" y="0"/>
                </a:moveTo>
                <a:lnTo>
                  <a:pt x="7797360" y="0"/>
                </a:lnTo>
                <a:lnTo>
                  <a:pt x="7797360" y="5236184"/>
                </a:lnTo>
                <a:lnTo>
                  <a:pt x="0" y="52361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408173" y="1167461"/>
            <a:ext cx="1608430" cy="368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049"/>
              </a:lnSpc>
              <a:spcBef>
                <a:spcPct val="0"/>
              </a:spcBef>
            </a:pPr>
            <a:r>
              <a:rPr lang="en-US" sz="2178" b="1">
                <a:solidFill>
                  <a:srgbClr val="FFFFFF">
                    <a:alpha val="49804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Home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598593" y="1169602"/>
            <a:ext cx="1845002" cy="363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49"/>
              </a:lnSpc>
              <a:spcBef>
                <a:spcPct val="0"/>
              </a:spcBef>
            </a:pPr>
            <a:r>
              <a:rPr lang="en-US" sz="2178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Content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000235" y="1146210"/>
            <a:ext cx="1537458" cy="363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49"/>
              </a:lnSpc>
              <a:spcBef>
                <a:spcPct val="0"/>
              </a:spcBef>
            </a:pPr>
            <a:r>
              <a:rPr lang="en-US" sz="2178" b="1">
                <a:solidFill>
                  <a:srgbClr val="FFFFFF">
                    <a:alpha val="49804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Contact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106754" y="1167461"/>
            <a:ext cx="2152546" cy="368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049"/>
              </a:lnSpc>
              <a:spcBef>
                <a:spcPct val="0"/>
              </a:spcBef>
            </a:pPr>
            <a:r>
              <a:rPr lang="en-US" sz="2178" b="1">
                <a:solidFill>
                  <a:srgbClr val="FFFFFF">
                    <a:alpha val="49804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Others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848930" y="1693389"/>
            <a:ext cx="9189329" cy="717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96"/>
              </a:lnSpc>
            </a:pPr>
            <a:r>
              <a:rPr lang="en-US" sz="4600" b="1" spc="41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Phương</a:t>
            </a:r>
            <a:r>
              <a:rPr lang="en-US" sz="4600" b="1" spc="4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4600" b="1" spc="41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pháp</a:t>
            </a:r>
            <a:r>
              <a:rPr lang="en-US" sz="4600" b="1" spc="4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4600" b="1" spc="41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nghiên</a:t>
            </a:r>
            <a:r>
              <a:rPr lang="en-US" sz="4600" b="1" spc="4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4600" b="1" spc="41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cứu</a:t>
            </a:r>
            <a:endParaRPr lang="en-US" sz="4600" b="1" spc="41" dirty="0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596715" y="2478405"/>
            <a:ext cx="9269606" cy="53145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0671" lvl="1" algn="just">
              <a:lnSpc>
                <a:spcPts val="3900"/>
              </a:lnSpc>
            </a:pPr>
            <a:r>
              <a:rPr lang="en-US" sz="2600" b="1" i="1" spc="26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1.Tìm </a:t>
            </a:r>
            <a:r>
              <a:rPr lang="en-US" sz="2600" b="1" i="1" spc="26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hiểu</a:t>
            </a:r>
            <a:r>
              <a:rPr lang="en-US" sz="2600" b="1" i="1" spc="26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600" b="1" i="1" spc="26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lý</a:t>
            </a:r>
            <a:r>
              <a:rPr lang="en-US" sz="2600" b="1" i="1" spc="26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600" b="1" i="1" spc="26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thuyết</a:t>
            </a:r>
            <a:r>
              <a:rPr lang="en-US" sz="2600" b="1" i="1" spc="26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600" b="1" i="1" spc="26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cơ</a:t>
            </a:r>
            <a:r>
              <a:rPr lang="en-US" sz="2600" b="1" i="1" spc="26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600" b="1" i="1" spc="26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bản</a:t>
            </a:r>
            <a:r>
              <a:rPr lang="en-US" sz="2600" b="1" i="1" spc="26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600" b="1" i="1" spc="26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về</a:t>
            </a:r>
            <a:r>
              <a:rPr lang="en-US" sz="2600" b="1" i="1" spc="26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600" b="1" i="1" spc="26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cây</a:t>
            </a:r>
            <a:r>
              <a:rPr lang="en-US" sz="2600" b="1" i="1" spc="26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600" b="1" i="1" spc="26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nhị</a:t>
            </a:r>
            <a:r>
              <a:rPr lang="en-US" sz="2600" b="1" i="1" spc="26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600" b="1" i="1" spc="26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phân</a:t>
            </a:r>
            <a:r>
              <a:rPr lang="en-US" sz="2600" b="1" i="1" spc="26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600" b="1" i="1" spc="26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tìm</a:t>
            </a:r>
            <a:r>
              <a:rPr lang="en-US" sz="2600" b="1" i="1" spc="26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600" b="1" i="1" spc="26" dirty="0" err="1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kiếm</a:t>
            </a:r>
            <a:r>
              <a:rPr lang="en-US" sz="2600" b="1" i="1" spc="26" dirty="0">
                <a:solidFill>
                  <a:srgbClr val="FFFFFF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 (BST):</a:t>
            </a:r>
          </a:p>
          <a:p>
            <a:pPr marL="561342" lvl="1" indent="-280671" algn="just">
              <a:lnSpc>
                <a:spcPts val="3900"/>
              </a:lnSpc>
              <a:buFont typeface="Arial"/>
              <a:buChar char="•"/>
            </a:pPr>
            <a:r>
              <a:rPr lang="en-US" sz="2600" spc="2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Đặc</a:t>
            </a:r>
            <a:r>
              <a:rPr lang="en-US" sz="2600" spc="2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spc="2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điểm</a:t>
            </a:r>
            <a:r>
              <a:rPr lang="en-US" sz="2600" spc="2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spc="2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và</a:t>
            </a:r>
            <a:r>
              <a:rPr lang="en-US" sz="2600" spc="2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spc="2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tính</a:t>
            </a:r>
            <a:r>
              <a:rPr lang="en-US" sz="2600" spc="2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spc="2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chất</a:t>
            </a:r>
            <a:r>
              <a:rPr lang="en-US" sz="2600" spc="2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spc="2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của</a:t>
            </a:r>
            <a:r>
              <a:rPr lang="en-US" sz="2600" spc="2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BST.</a:t>
            </a:r>
          </a:p>
          <a:p>
            <a:pPr marL="561342" lvl="1" indent="-280671" algn="just">
              <a:lnSpc>
                <a:spcPts val="3900"/>
              </a:lnSpc>
              <a:buFont typeface="Arial"/>
              <a:buChar char="•"/>
            </a:pPr>
            <a:r>
              <a:rPr lang="en-US" sz="2600" spc="2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Ưu</a:t>
            </a:r>
            <a:r>
              <a:rPr lang="en-US" sz="2600" spc="2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spc="2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và</a:t>
            </a:r>
            <a:r>
              <a:rPr lang="en-US" sz="2600" spc="2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spc="2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nhược</a:t>
            </a:r>
            <a:r>
              <a:rPr lang="en-US" sz="2600" spc="2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spc="2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điểm</a:t>
            </a:r>
            <a:r>
              <a:rPr lang="en-US" sz="2600" spc="2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spc="2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khi</a:t>
            </a:r>
            <a:r>
              <a:rPr lang="en-US" sz="2600" spc="2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spc="2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áp</a:t>
            </a:r>
            <a:r>
              <a:rPr lang="en-US" sz="2600" spc="2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spc="2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dụng</a:t>
            </a:r>
            <a:r>
              <a:rPr lang="en-US" sz="2600" spc="2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BST </a:t>
            </a:r>
            <a:r>
              <a:rPr lang="en-US" sz="2600" spc="2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vào</a:t>
            </a:r>
            <a:r>
              <a:rPr lang="en-US" sz="2600" spc="2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spc="2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quản</a:t>
            </a:r>
            <a:r>
              <a:rPr lang="en-US" sz="2600" spc="2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spc="2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lý</a:t>
            </a:r>
            <a:r>
              <a:rPr lang="en-US" sz="2600" spc="2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spc="2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dữ</a:t>
            </a:r>
            <a:r>
              <a:rPr lang="en-US" sz="2600" spc="2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spc="2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liệu</a:t>
            </a:r>
            <a:r>
              <a:rPr lang="en-US" sz="2600" spc="2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280671" lvl="1" algn="just">
              <a:lnSpc>
                <a:spcPts val="3900"/>
              </a:lnSpc>
            </a:pPr>
            <a:r>
              <a:rPr lang="en-US" sz="2600" b="1" i="1" spc="2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2.Phân </a:t>
            </a:r>
            <a:r>
              <a:rPr lang="en-US" sz="2600" b="1" i="1" spc="2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tích</a:t>
            </a:r>
            <a:r>
              <a:rPr lang="en-US" sz="2600" b="1" i="1" spc="2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b="1" i="1" spc="2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yêu</a:t>
            </a:r>
            <a:r>
              <a:rPr lang="en-US" sz="2600" b="1" i="1" spc="2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b="1" i="1" spc="2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cầu</a:t>
            </a:r>
            <a:r>
              <a:rPr lang="en-US" sz="2600" b="1" i="1" spc="2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marL="561342" lvl="1" indent="-280671" algn="just">
              <a:lnSpc>
                <a:spcPts val="3900"/>
              </a:lnSpc>
              <a:buFont typeface="Arial"/>
              <a:buChar char="•"/>
            </a:pPr>
            <a:r>
              <a:rPr lang="en-US" sz="2600" spc="2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Xác</a:t>
            </a:r>
            <a:r>
              <a:rPr lang="en-US" sz="2600" spc="2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spc="2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định</a:t>
            </a:r>
            <a:r>
              <a:rPr lang="en-US" sz="2600" spc="2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spc="2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các</a:t>
            </a:r>
            <a:r>
              <a:rPr lang="en-US" sz="2600" spc="2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spc="2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chức</a:t>
            </a:r>
            <a:r>
              <a:rPr lang="en-US" sz="2600" spc="2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spc="2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năng</a:t>
            </a:r>
            <a:r>
              <a:rPr lang="en-US" sz="2600" spc="2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spc="2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cần</a:t>
            </a:r>
            <a:r>
              <a:rPr lang="en-US" sz="2600" spc="2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spc="2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thiết</a:t>
            </a:r>
            <a:r>
              <a:rPr lang="en-US" sz="2600" spc="2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US" sz="2600" spc="2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thêm</a:t>
            </a:r>
            <a:r>
              <a:rPr lang="en-US" sz="2600" spc="2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2600" spc="2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xóa</a:t>
            </a:r>
            <a:r>
              <a:rPr lang="en-US" sz="2600" spc="2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2600" spc="2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tìm</a:t>
            </a:r>
            <a:r>
              <a:rPr lang="en-US" sz="2600" spc="2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spc="2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kiếm</a:t>
            </a:r>
            <a:r>
              <a:rPr lang="en-US" sz="2600" spc="2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spc="2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thông</a:t>
            </a:r>
            <a:r>
              <a:rPr lang="en-US" sz="2600" spc="2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tin </a:t>
            </a:r>
            <a:r>
              <a:rPr lang="en-US" sz="2600" spc="2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nhân</a:t>
            </a:r>
            <a:r>
              <a:rPr lang="en-US" sz="2600" spc="2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spc="2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viên</a:t>
            </a:r>
            <a:r>
              <a:rPr lang="en-US" sz="2600" spc="2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561342" lvl="1" indent="-280671" algn="just">
              <a:lnSpc>
                <a:spcPts val="3900"/>
              </a:lnSpc>
              <a:buFont typeface="Arial"/>
              <a:buChar char="•"/>
            </a:pPr>
            <a:r>
              <a:rPr lang="en-US" sz="2600" spc="2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Thiết</a:t>
            </a:r>
            <a:r>
              <a:rPr lang="en-US" sz="2600" spc="2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spc="2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kế</a:t>
            </a:r>
            <a:r>
              <a:rPr lang="en-US" sz="2600" spc="2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spc="2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cấu</a:t>
            </a:r>
            <a:r>
              <a:rPr lang="en-US" sz="2600" spc="2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spc="2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trúc</a:t>
            </a:r>
            <a:r>
              <a:rPr lang="en-US" sz="2600" spc="2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spc="2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dữ</a:t>
            </a:r>
            <a:r>
              <a:rPr lang="en-US" sz="2600" spc="2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spc="2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liệu</a:t>
            </a:r>
            <a:r>
              <a:rPr lang="en-US" sz="2600" spc="2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spc="2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phù</a:t>
            </a:r>
            <a:r>
              <a:rPr lang="en-US" sz="2600" spc="2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spc="2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hợp</a:t>
            </a:r>
            <a:r>
              <a:rPr lang="en-US" sz="2600" spc="2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spc="2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với</a:t>
            </a:r>
            <a:r>
              <a:rPr lang="en-US" sz="2600" spc="2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BST (Node </a:t>
            </a:r>
            <a:r>
              <a:rPr lang="en-US" sz="2600" spc="2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lưu</a:t>
            </a:r>
            <a:r>
              <a:rPr lang="en-US" sz="2600" spc="2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spc="2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trữ</a:t>
            </a:r>
            <a:r>
              <a:rPr lang="en-US" sz="2600" spc="2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spc="2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thông</a:t>
            </a:r>
            <a:r>
              <a:rPr lang="en-US" sz="2600" spc="2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tin </a:t>
            </a:r>
            <a:r>
              <a:rPr lang="en-US" sz="2600" spc="2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như</a:t>
            </a:r>
            <a:r>
              <a:rPr lang="en-US" sz="2600" spc="2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spc="2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mã</a:t>
            </a:r>
            <a:r>
              <a:rPr lang="en-US" sz="2600" spc="2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2600" spc="2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tên</a:t>
            </a:r>
            <a:r>
              <a:rPr lang="en-US" sz="2600" spc="2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2600" spc="2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ngày</a:t>
            </a:r>
            <a:r>
              <a:rPr lang="en-US" sz="2600" spc="2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spc="26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sinh</a:t>
            </a:r>
            <a:r>
              <a:rPr lang="en-US" sz="2600" spc="2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</a:p>
          <a:p>
            <a:pPr algn="just">
              <a:lnSpc>
                <a:spcPts val="2400"/>
              </a:lnSpc>
            </a:pPr>
            <a:endParaRPr lang="en-US" sz="2600" spc="26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1679" y="7105015"/>
            <a:ext cx="16854503" cy="3181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0671" lvl="1" algn="l">
              <a:lnSpc>
                <a:spcPts val="3640"/>
              </a:lnSpc>
            </a:pPr>
            <a:r>
              <a:rPr lang="en-US" sz="2600" b="1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3.Xây </a:t>
            </a:r>
            <a:r>
              <a:rPr lang="en-US" sz="2600" b="1" i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dựng</a:t>
            </a:r>
            <a:r>
              <a:rPr lang="en-US" sz="2600" b="1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b="1" i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thuật</a:t>
            </a:r>
            <a:r>
              <a:rPr lang="en-US" sz="2600" b="1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b="1" i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toán</a:t>
            </a:r>
            <a:r>
              <a:rPr lang="en-US" sz="2600" b="1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marL="561341" lvl="1" indent="-280670" algn="l">
              <a:lnSpc>
                <a:spcPts val="3640"/>
              </a:lnSpc>
              <a:buFont typeface="Arial"/>
              <a:buChar char="•"/>
            </a:pPr>
            <a:r>
              <a:rPr lang="en-US" sz="26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Thiết</a:t>
            </a:r>
            <a:r>
              <a:rPr lang="en-US" sz="26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kế</a:t>
            </a:r>
            <a:r>
              <a:rPr lang="en-US" sz="26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và</a:t>
            </a:r>
            <a:r>
              <a:rPr lang="en-US" sz="26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lập</a:t>
            </a:r>
            <a:r>
              <a:rPr lang="en-US" sz="26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trình</a:t>
            </a:r>
            <a:r>
              <a:rPr lang="en-US" sz="26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các</a:t>
            </a:r>
            <a:r>
              <a:rPr lang="en-US" sz="26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thuật</a:t>
            </a:r>
            <a:r>
              <a:rPr lang="en-US" sz="26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toán</a:t>
            </a:r>
            <a:r>
              <a:rPr lang="en-US" sz="26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cơ</a:t>
            </a:r>
            <a:r>
              <a:rPr lang="en-US" sz="26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bản</a:t>
            </a:r>
            <a:r>
              <a:rPr lang="en-US" sz="26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trên</a:t>
            </a:r>
            <a:r>
              <a:rPr lang="en-US" sz="26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BST.</a:t>
            </a:r>
          </a:p>
          <a:p>
            <a:pPr marL="280671" lvl="1" algn="l">
              <a:lnSpc>
                <a:spcPts val="3640"/>
              </a:lnSpc>
            </a:pPr>
            <a:r>
              <a:rPr lang="en-US" sz="2600" b="1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4.Kiểm </a:t>
            </a:r>
            <a:r>
              <a:rPr lang="en-US" sz="2600" b="1" i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thử</a:t>
            </a:r>
            <a:r>
              <a:rPr lang="en-US" sz="2600" b="1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b="1" i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và</a:t>
            </a:r>
            <a:r>
              <a:rPr lang="en-US" sz="2600" b="1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b="1" i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đánh</a:t>
            </a:r>
            <a:r>
              <a:rPr lang="en-US" sz="2600" b="1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b="1" i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giá</a:t>
            </a:r>
            <a:r>
              <a:rPr lang="en-US" sz="2600" b="1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marL="561341" lvl="1" indent="-280670" algn="l">
              <a:lnSpc>
                <a:spcPts val="3640"/>
              </a:lnSpc>
              <a:buFont typeface="Arial"/>
              <a:buChar char="•"/>
            </a:pPr>
            <a:r>
              <a:rPr lang="en-US" sz="26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Thực</a:t>
            </a:r>
            <a:r>
              <a:rPr lang="en-US" sz="26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nghiệm</a:t>
            </a:r>
            <a:r>
              <a:rPr lang="en-US" sz="26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trên</a:t>
            </a:r>
            <a:r>
              <a:rPr lang="en-US" sz="26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các</a:t>
            </a:r>
            <a:r>
              <a:rPr lang="en-US" sz="26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bộ</a:t>
            </a:r>
            <a:r>
              <a:rPr lang="en-US" sz="26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dữ</a:t>
            </a:r>
            <a:r>
              <a:rPr lang="en-US" sz="26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liệu</a:t>
            </a:r>
            <a:r>
              <a:rPr lang="en-US" sz="26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mẫu</a:t>
            </a:r>
            <a:r>
              <a:rPr lang="en-US" sz="26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để</a:t>
            </a:r>
            <a:r>
              <a:rPr lang="en-US" sz="26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đánh</a:t>
            </a:r>
            <a:r>
              <a:rPr lang="en-US" sz="26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giá</a:t>
            </a:r>
            <a:r>
              <a:rPr lang="en-US" sz="26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hiệu</a:t>
            </a:r>
            <a:r>
              <a:rPr lang="en-US" sz="26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suất</a:t>
            </a:r>
            <a:r>
              <a:rPr lang="en-US" sz="26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280671" lvl="1" algn="l">
              <a:lnSpc>
                <a:spcPts val="3640"/>
              </a:lnSpc>
            </a:pPr>
            <a:r>
              <a:rPr lang="en-US" sz="2600" b="1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5.Đề </a:t>
            </a:r>
            <a:r>
              <a:rPr lang="en-US" sz="2600" b="1" i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xuất</a:t>
            </a:r>
            <a:r>
              <a:rPr lang="en-US" sz="2600" b="1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b="1" i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cải</a:t>
            </a:r>
            <a:r>
              <a:rPr lang="en-US" sz="2600" b="1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b="1" i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tiến</a:t>
            </a:r>
            <a:r>
              <a:rPr lang="en-US" sz="2600" b="1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marL="561341" lvl="1" indent="-280670" algn="l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sz="26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Đưa</a:t>
            </a:r>
            <a:r>
              <a:rPr lang="en-US" sz="26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ra</a:t>
            </a:r>
            <a:r>
              <a:rPr lang="en-US" sz="26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giải</a:t>
            </a:r>
            <a:r>
              <a:rPr lang="en-US" sz="26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pháp</a:t>
            </a:r>
            <a:r>
              <a:rPr lang="en-US" sz="26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khắc</a:t>
            </a:r>
            <a:r>
              <a:rPr lang="en-US" sz="26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phục</a:t>
            </a:r>
            <a:r>
              <a:rPr lang="en-US" sz="26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khi</a:t>
            </a:r>
            <a:r>
              <a:rPr lang="en-US" sz="26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BST </a:t>
            </a:r>
            <a:r>
              <a:rPr lang="en-US" sz="26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gặp</a:t>
            </a:r>
            <a:r>
              <a:rPr lang="en-US" sz="26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hạn</a:t>
            </a:r>
            <a:r>
              <a:rPr lang="en-US" sz="26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chế</a:t>
            </a:r>
            <a:r>
              <a:rPr lang="en-US" sz="26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như</a:t>
            </a:r>
            <a:r>
              <a:rPr lang="en-US" sz="26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mất</a:t>
            </a:r>
            <a:r>
              <a:rPr lang="en-US" sz="26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cân</a:t>
            </a:r>
            <a:r>
              <a:rPr lang="en-US" sz="26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bằng</a:t>
            </a:r>
            <a:r>
              <a:rPr lang="en-US" sz="26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endParaRPr lang="en-US" sz="26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20849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408173" y="1167461"/>
            <a:ext cx="1608430" cy="368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049"/>
              </a:lnSpc>
              <a:spcBef>
                <a:spcPct val="0"/>
              </a:spcBef>
            </a:pPr>
            <a:r>
              <a:rPr lang="en-US" sz="2178" b="1">
                <a:solidFill>
                  <a:srgbClr val="FFFFFF">
                    <a:alpha val="49804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Home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598593" y="1169602"/>
            <a:ext cx="1845002" cy="363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49"/>
              </a:lnSpc>
              <a:spcBef>
                <a:spcPct val="0"/>
              </a:spcBef>
            </a:pPr>
            <a:r>
              <a:rPr lang="en-US" sz="2178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000235" y="1146210"/>
            <a:ext cx="1537458" cy="363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49"/>
              </a:lnSpc>
              <a:spcBef>
                <a:spcPct val="0"/>
              </a:spcBef>
            </a:pPr>
            <a:r>
              <a:rPr lang="en-US" sz="2178" b="1">
                <a:solidFill>
                  <a:srgbClr val="FFFFFF">
                    <a:alpha val="49804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Contact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106754" y="1167461"/>
            <a:ext cx="2152546" cy="368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049"/>
              </a:lnSpc>
              <a:spcBef>
                <a:spcPct val="0"/>
              </a:spcBef>
            </a:pPr>
            <a:r>
              <a:rPr lang="en-US" sz="2178" b="1">
                <a:solidFill>
                  <a:srgbClr val="FFFFFF">
                    <a:alpha val="49804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Others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71600" y="419457"/>
            <a:ext cx="9189329" cy="835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78"/>
              </a:lnSpc>
            </a:pPr>
            <a:r>
              <a:rPr lang="en-US" sz="5300" b="1" spc="47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Phân</a:t>
            </a:r>
            <a:r>
              <a:rPr lang="en-US" sz="5300" b="1" spc="47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5300" b="1" spc="47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tích</a:t>
            </a:r>
            <a:r>
              <a:rPr lang="en-US" sz="5300" b="1" spc="47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5300" b="1" spc="47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hệ</a:t>
            </a:r>
            <a:r>
              <a:rPr lang="en-US" sz="5300" b="1" spc="47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5300" b="1" spc="47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thống</a:t>
            </a:r>
            <a:endParaRPr lang="en-US" sz="5300" b="1" spc="47" dirty="0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883212" y="1686038"/>
            <a:ext cx="10376088" cy="8093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79102" lvl="1" algn="just">
              <a:lnSpc>
                <a:spcPts val="3878"/>
              </a:lnSpc>
            </a:pPr>
            <a:r>
              <a:rPr lang="en-US" sz="4000" b="1" i="1" spc="25" dirty="0" err="1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Cấu</a:t>
            </a:r>
            <a:r>
              <a:rPr lang="en-US" sz="4000" b="1" i="1" spc="25" dirty="0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4000" b="1" i="1" spc="25" dirty="0" err="1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trúc</a:t>
            </a:r>
            <a:r>
              <a:rPr lang="en-US" sz="4000" b="1" i="1" spc="25" dirty="0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4000" b="1" i="1" spc="25" dirty="0" err="1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dữ</a:t>
            </a:r>
            <a:r>
              <a:rPr lang="en-US" sz="4000" b="1" i="1" spc="25" dirty="0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4000" b="1" i="1" spc="25" dirty="0" err="1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liệu</a:t>
            </a:r>
            <a:r>
              <a:rPr lang="en-US" sz="4000" b="1" i="1" spc="25" dirty="0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4000" b="1" i="1" spc="25" dirty="0" err="1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của</a:t>
            </a:r>
            <a:r>
              <a:rPr lang="en-US" sz="4000" b="1" i="1" spc="25" dirty="0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BST:</a:t>
            </a:r>
          </a:p>
          <a:p>
            <a:pPr marL="279102" lvl="1" algn="just">
              <a:lnSpc>
                <a:spcPts val="3878"/>
              </a:lnSpc>
            </a:pPr>
            <a:r>
              <a:rPr lang="en-US" sz="2585" b="1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Node </a:t>
            </a:r>
            <a:r>
              <a:rPr lang="en-US" sz="2585" b="1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gồm</a:t>
            </a:r>
            <a:r>
              <a:rPr lang="en-US" sz="2585" b="1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85" b="1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các</a:t>
            </a:r>
            <a:r>
              <a:rPr lang="en-US" sz="2585" b="1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85" b="1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thông</a:t>
            </a:r>
            <a:r>
              <a:rPr lang="en-US" sz="2585" b="1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tin:</a:t>
            </a:r>
          </a:p>
          <a:p>
            <a:pPr marL="279102" lvl="1" algn="just">
              <a:lnSpc>
                <a:spcPts val="3878"/>
              </a:lnSpc>
            </a:pP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-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Mã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nhân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viên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Giá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trị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duy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nhất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để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phân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loại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và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tìm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kiếm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279102" lvl="1" algn="just">
              <a:lnSpc>
                <a:spcPts val="3878"/>
              </a:lnSpc>
            </a:pP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-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Tên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nhân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viên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Chuỗi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ký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tự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279102" lvl="1" algn="just">
              <a:lnSpc>
                <a:spcPts val="3878"/>
              </a:lnSpc>
            </a:pPr>
            <a:r>
              <a:rPr lang="en-US" sz="2585" b="1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Cấu</a:t>
            </a:r>
            <a:r>
              <a:rPr lang="en-US" sz="2585" b="1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85" b="1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trúc</a:t>
            </a:r>
            <a:r>
              <a:rPr lang="en-US" sz="2585" b="1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85" b="1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cây</a:t>
            </a:r>
            <a:r>
              <a:rPr lang="en-US" sz="2585" b="1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marL="279102" lvl="1" algn="just">
              <a:lnSpc>
                <a:spcPts val="3878"/>
              </a:lnSpc>
            </a:pP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-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Mỗi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Node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có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tối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đa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2 Node con.</a:t>
            </a:r>
          </a:p>
          <a:p>
            <a:pPr marL="279102" lvl="1" algn="just">
              <a:lnSpc>
                <a:spcPts val="3878"/>
              </a:lnSpc>
            </a:pP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- Node con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bên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trái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chứa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giá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trị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nhỏ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hơn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Node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gốc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Node   con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bên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phải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chứa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giá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trị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lớn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hơn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Node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gốc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279102" lvl="1" algn="just">
              <a:lnSpc>
                <a:spcPts val="3878"/>
              </a:lnSpc>
            </a:pPr>
            <a:r>
              <a:rPr lang="en-US" sz="4000" b="1" i="1" spc="25" dirty="0" err="1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Các</a:t>
            </a:r>
            <a:r>
              <a:rPr lang="en-US" sz="4000" b="1" i="1" spc="25" dirty="0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4000" b="1" i="1" spc="25" dirty="0" err="1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thao</a:t>
            </a:r>
            <a:r>
              <a:rPr lang="en-US" sz="4000" b="1" i="1" spc="25" dirty="0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4000" b="1" i="1" spc="25" dirty="0" err="1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tác</a:t>
            </a:r>
            <a:r>
              <a:rPr lang="en-US" sz="4000" b="1" i="1" spc="25" dirty="0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4000" b="1" i="1" spc="25" dirty="0" err="1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chính</a:t>
            </a:r>
            <a:r>
              <a:rPr lang="en-US" sz="4000" b="1" i="1" spc="25" dirty="0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4000" b="1" i="1" spc="25" dirty="0" err="1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trên</a:t>
            </a:r>
            <a:r>
              <a:rPr lang="en-US" sz="4000" b="1" i="1" spc="25" dirty="0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BST:</a:t>
            </a:r>
          </a:p>
          <a:p>
            <a:pPr marL="279102" lvl="1" algn="just">
              <a:lnSpc>
                <a:spcPts val="3878"/>
              </a:lnSpc>
            </a:pPr>
            <a:r>
              <a:rPr lang="en-US" sz="2585" b="1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Thêm</a:t>
            </a:r>
            <a:r>
              <a:rPr lang="en-US" sz="2585" b="1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marL="279102" lvl="1" algn="just">
              <a:lnSpc>
                <a:spcPts val="3878"/>
              </a:lnSpc>
            </a:pP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-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Chèn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một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Node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mới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vào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cây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đảm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bảo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đúng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quy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tắc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BST.</a:t>
            </a:r>
          </a:p>
          <a:p>
            <a:pPr marL="279102" lvl="1" algn="just">
              <a:lnSpc>
                <a:spcPts val="3878"/>
              </a:lnSpc>
            </a:pPr>
            <a:r>
              <a:rPr lang="en-US" sz="2585" b="1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Xóa</a:t>
            </a:r>
            <a:r>
              <a:rPr lang="en-US" sz="2585" b="1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marL="279102" lvl="1" algn="just">
              <a:lnSpc>
                <a:spcPts val="3878"/>
              </a:lnSpc>
            </a:pP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-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Loại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bỏ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một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Node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khỏi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cây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đồng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thời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tái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cấu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trúc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để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duy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trì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tính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BST.</a:t>
            </a:r>
          </a:p>
          <a:p>
            <a:pPr marL="279102" lvl="1" algn="just">
              <a:lnSpc>
                <a:spcPts val="3878"/>
              </a:lnSpc>
            </a:pP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Tìm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kiếm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marL="558205" lvl="1" indent="-279103" algn="just">
              <a:lnSpc>
                <a:spcPts val="3878"/>
              </a:lnSpc>
              <a:buFont typeface="Arial"/>
              <a:buChar char="•"/>
            </a:pP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cứu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thông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tin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nhân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viên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dựa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trên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85" spc="2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mã</a:t>
            </a:r>
            <a:r>
              <a:rPr lang="en-US" sz="2585" spc="2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algn="just">
              <a:lnSpc>
                <a:spcPts val="112"/>
              </a:lnSpc>
            </a:pPr>
            <a:endParaRPr lang="en-US" sz="2585" spc="25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0" y="1755263"/>
            <a:ext cx="6228015" cy="8531737"/>
          </a:xfrm>
          <a:custGeom>
            <a:avLst/>
            <a:gdLst/>
            <a:ahLst/>
            <a:cxnLst/>
            <a:rect l="l" t="t" r="r" b="b"/>
            <a:pathLst>
              <a:path w="10398629" h="10552114">
                <a:moveTo>
                  <a:pt x="0" y="0"/>
                </a:moveTo>
                <a:lnTo>
                  <a:pt x="10398628" y="0"/>
                </a:lnTo>
                <a:lnTo>
                  <a:pt x="10398628" y="10552114"/>
                </a:lnTo>
                <a:lnTo>
                  <a:pt x="0" y="105521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20849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28483" y="5924975"/>
            <a:ext cx="9736657" cy="3654647"/>
            <a:chOff x="0" y="0"/>
            <a:chExt cx="1508463" cy="5662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08463" cy="566200"/>
            </a:xfrm>
            <a:custGeom>
              <a:avLst/>
              <a:gdLst/>
              <a:ahLst/>
              <a:cxnLst/>
              <a:rect l="l" t="t" r="r" b="b"/>
              <a:pathLst>
                <a:path w="1508463" h="566200">
                  <a:moveTo>
                    <a:pt x="50093" y="0"/>
                  </a:moveTo>
                  <a:lnTo>
                    <a:pt x="1458370" y="0"/>
                  </a:lnTo>
                  <a:cubicBezTo>
                    <a:pt x="1471655" y="0"/>
                    <a:pt x="1484397" y="5278"/>
                    <a:pt x="1493791" y="14672"/>
                  </a:cubicBezTo>
                  <a:cubicBezTo>
                    <a:pt x="1503185" y="24066"/>
                    <a:pt x="1508463" y="36808"/>
                    <a:pt x="1508463" y="50093"/>
                  </a:cubicBezTo>
                  <a:lnTo>
                    <a:pt x="1508463" y="516107"/>
                  </a:lnTo>
                  <a:cubicBezTo>
                    <a:pt x="1508463" y="529393"/>
                    <a:pt x="1503185" y="542134"/>
                    <a:pt x="1493791" y="551528"/>
                  </a:cubicBezTo>
                  <a:cubicBezTo>
                    <a:pt x="1484397" y="560923"/>
                    <a:pt x="1471655" y="566200"/>
                    <a:pt x="1458370" y="566200"/>
                  </a:cubicBezTo>
                  <a:lnTo>
                    <a:pt x="50093" y="566200"/>
                  </a:lnTo>
                  <a:cubicBezTo>
                    <a:pt x="36808" y="566200"/>
                    <a:pt x="24066" y="560923"/>
                    <a:pt x="14672" y="551528"/>
                  </a:cubicBezTo>
                  <a:cubicBezTo>
                    <a:pt x="5278" y="542134"/>
                    <a:pt x="0" y="529393"/>
                    <a:pt x="0" y="516107"/>
                  </a:cubicBezTo>
                  <a:lnTo>
                    <a:pt x="0" y="50093"/>
                  </a:lnTo>
                  <a:cubicBezTo>
                    <a:pt x="0" y="36808"/>
                    <a:pt x="5278" y="24066"/>
                    <a:pt x="14672" y="14672"/>
                  </a:cubicBezTo>
                  <a:cubicBezTo>
                    <a:pt x="24066" y="5278"/>
                    <a:pt x="36808" y="0"/>
                    <a:pt x="50093" y="0"/>
                  </a:cubicBezTo>
                  <a:close/>
                </a:path>
              </a:pathLst>
            </a:custGeom>
            <a:blipFill>
              <a:blip r:embed="rId2"/>
              <a:stretch>
                <a:fillRect t="-38917" b="-38917"/>
              </a:stretch>
            </a:blipFill>
            <a:ln w="161925" cap="rnd">
              <a:gradFill>
                <a:gsLst>
                  <a:gs pos="0">
                    <a:srgbClr val="FF419C">
                      <a:alpha val="100000"/>
                    </a:srgbClr>
                  </a:gs>
                  <a:gs pos="100000">
                    <a:srgbClr val="3184FF">
                      <a:alpha val="100000"/>
                    </a:srgbClr>
                  </a:gs>
                </a:gsLst>
                <a:lin ang="2700000"/>
              </a:gradFill>
              <a:prstDash val="solid"/>
              <a:round/>
            </a:ln>
          </p:spPr>
        </p:sp>
      </p:grpSp>
      <p:grpSp>
        <p:nvGrpSpPr>
          <p:cNvPr id="4" name="Group 4"/>
          <p:cNvGrpSpPr/>
          <p:nvPr/>
        </p:nvGrpSpPr>
        <p:grpSpPr>
          <a:xfrm>
            <a:off x="9704958" y="1538808"/>
            <a:ext cx="9736657" cy="3654647"/>
            <a:chOff x="0" y="0"/>
            <a:chExt cx="1508463" cy="5662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08463" cy="566200"/>
            </a:xfrm>
            <a:custGeom>
              <a:avLst/>
              <a:gdLst/>
              <a:ahLst/>
              <a:cxnLst/>
              <a:rect l="l" t="t" r="r" b="b"/>
              <a:pathLst>
                <a:path w="1508463" h="566200">
                  <a:moveTo>
                    <a:pt x="50093" y="0"/>
                  </a:moveTo>
                  <a:lnTo>
                    <a:pt x="1458370" y="0"/>
                  </a:lnTo>
                  <a:cubicBezTo>
                    <a:pt x="1471655" y="0"/>
                    <a:pt x="1484397" y="5278"/>
                    <a:pt x="1493791" y="14672"/>
                  </a:cubicBezTo>
                  <a:cubicBezTo>
                    <a:pt x="1503185" y="24066"/>
                    <a:pt x="1508463" y="36808"/>
                    <a:pt x="1508463" y="50093"/>
                  </a:cubicBezTo>
                  <a:lnTo>
                    <a:pt x="1508463" y="516107"/>
                  </a:lnTo>
                  <a:cubicBezTo>
                    <a:pt x="1508463" y="529393"/>
                    <a:pt x="1503185" y="542134"/>
                    <a:pt x="1493791" y="551528"/>
                  </a:cubicBezTo>
                  <a:cubicBezTo>
                    <a:pt x="1484397" y="560923"/>
                    <a:pt x="1471655" y="566200"/>
                    <a:pt x="1458370" y="566200"/>
                  </a:cubicBezTo>
                  <a:lnTo>
                    <a:pt x="50093" y="566200"/>
                  </a:lnTo>
                  <a:cubicBezTo>
                    <a:pt x="36808" y="566200"/>
                    <a:pt x="24066" y="560923"/>
                    <a:pt x="14672" y="551528"/>
                  </a:cubicBezTo>
                  <a:cubicBezTo>
                    <a:pt x="5278" y="542134"/>
                    <a:pt x="0" y="529393"/>
                    <a:pt x="0" y="516107"/>
                  </a:cubicBezTo>
                  <a:lnTo>
                    <a:pt x="0" y="50093"/>
                  </a:lnTo>
                  <a:cubicBezTo>
                    <a:pt x="0" y="36808"/>
                    <a:pt x="5278" y="24066"/>
                    <a:pt x="14672" y="14672"/>
                  </a:cubicBezTo>
                  <a:cubicBezTo>
                    <a:pt x="24066" y="5278"/>
                    <a:pt x="36808" y="0"/>
                    <a:pt x="50093" y="0"/>
                  </a:cubicBezTo>
                  <a:close/>
                </a:path>
              </a:pathLst>
            </a:custGeom>
            <a:blipFill>
              <a:blip r:embed="rId3"/>
              <a:stretch>
                <a:fillRect t="-38917" b="-38917"/>
              </a:stretch>
            </a:blipFill>
            <a:ln w="161925" cap="rnd">
              <a:gradFill>
                <a:gsLst>
                  <a:gs pos="0">
                    <a:srgbClr val="FF419C">
                      <a:alpha val="100000"/>
                    </a:srgbClr>
                  </a:gs>
                  <a:gs pos="100000">
                    <a:srgbClr val="3184FF">
                      <a:alpha val="100000"/>
                    </a:srgbClr>
                  </a:gs>
                </a:gsLst>
                <a:lin ang="2700000"/>
              </a:gradFill>
              <a:prstDash val="solid"/>
              <a:round/>
            </a:ln>
          </p:spPr>
        </p:sp>
      </p:grpSp>
      <p:sp>
        <p:nvSpPr>
          <p:cNvPr id="6" name="TextBox 6"/>
          <p:cNvSpPr txBox="1"/>
          <p:nvPr/>
        </p:nvSpPr>
        <p:spPr>
          <a:xfrm>
            <a:off x="9408173" y="1167461"/>
            <a:ext cx="1608430" cy="368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049"/>
              </a:lnSpc>
              <a:spcBef>
                <a:spcPct val="0"/>
              </a:spcBef>
            </a:pPr>
            <a:r>
              <a:rPr lang="en-US" sz="2178" b="1">
                <a:solidFill>
                  <a:srgbClr val="FFFFFF">
                    <a:alpha val="49804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Home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598593" y="1169602"/>
            <a:ext cx="1845002" cy="363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49"/>
              </a:lnSpc>
              <a:spcBef>
                <a:spcPct val="0"/>
              </a:spcBef>
            </a:pPr>
            <a:r>
              <a:rPr lang="en-US" sz="2178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Content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000235" y="1146210"/>
            <a:ext cx="1537458" cy="363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49"/>
              </a:lnSpc>
              <a:spcBef>
                <a:spcPct val="0"/>
              </a:spcBef>
            </a:pPr>
            <a:r>
              <a:rPr lang="en-US" sz="2178" b="1">
                <a:solidFill>
                  <a:srgbClr val="FFFFFF">
                    <a:alpha val="49804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Contact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106754" y="1167461"/>
            <a:ext cx="2152546" cy="368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049"/>
              </a:lnSpc>
              <a:spcBef>
                <a:spcPct val="0"/>
              </a:spcBef>
            </a:pPr>
            <a:r>
              <a:rPr lang="en-US" sz="2178" b="1">
                <a:solidFill>
                  <a:srgbClr val="FFFFFF">
                    <a:alpha val="49804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Others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3200" y="409575"/>
            <a:ext cx="9210767" cy="774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50"/>
              </a:lnSpc>
            </a:pPr>
            <a:r>
              <a:rPr lang="en-US" sz="5125" b="1" spc="379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Kết</a:t>
            </a:r>
            <a:r>
              <a:rPr lang="en-US" sz="5125" b="1" spc="379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5125" b="1" spc="379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quả</a:t>
            </a:r>
            <a:r>
              <a:rPr lang="en-US" sz="5125" b="1" spc="379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5125" b="1" spc="379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thực</a:t>
            </a:r>
            <a:r>
              <a:rPr lang="en-US" sz="5125" b="1" spc="379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5125" b="1" spc="379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nghiệm</a:t>
            </a:r>
            <a:endParaRPr lang="en-US" sz="5125" b="1" spc="379" dirty="0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38942" y="1270949"/>
            <a:ext cx="6654531" cy="48815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510"/>
              </a:lnSpc>
            </a:pPr>
            <a:r>
              <a:rPr lang="en-US" sz="2340" spc="23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Thực</a:t>
            </a:r>
            <a:r>
              <a:rPr lang="en-US" sz="2340" spc="2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340" spc="23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nghiệm</a:t>
            </a:r>
            <a:r>
              <a:rPr lang="en-US" sz="2340" spc="2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340" spc="23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hệ</a:t>
            </a:r>
            <a:r>
              <a:rPr lang="en-US" sz="2340" spc="2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340" spc="23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thống</a:t>
            </a:r>
            <a:r>
              <a:rPr lang="en-US" sz="2340" spc="2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marL="505236" lvl="1" indent="-252618" algn="just">
              <a:lnSpc>
                <a:spcPts val="3510"/>
              </a:lnSpc>
              <a:buFont typeface="Arial"/>
              <a:buChar char="•"/>
            </a:pPr>
            <a:r>
              <a:rPr lang="en-US" sz="2340" spc="23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Bộ</a:t>
            </a:r>
            <a:r>
              <a:rPr lang="en-US" sz="2340" spc="2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340" spc="23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dữ</a:t>
            </a:r>
            <a:r>
              <a:rPr lang="en-US" sz="2340" spc="2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340" spc="23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liệu</a:t>
            </a:r>
            <a:r>
              <a:rPr lang="en-US" sz="2340" spc="2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marL="1010472" lvl="2" indent="-336824" algn="just">
              <a:lnSpc>
                <a:spcPts val="3510"/>
              </a:lnSpc>
              <a:buFont typeface="Arial"/>
              <a:buChar char="⚬"/>
            </a:pPr>
            <a:r>
              <a:rPr lang="en-US" sz="2340" spc="2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50 </a:t>
            </a:r>
            <a:r>
              <a:rPr lang="en-US" sz="2340" spc="23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nhân</a:t>
            </a:r>
            <a:r>
              <a:rPr lang="en-US" sz="2340" spc="2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340" spc="23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viên</a:t>
            </a:r>
            <a:r>
              <a:rPr lang="en-US" sz="2340" spc="2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2340" spc="23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mỗi</a:t>
            </a:r>
            <a:r>
              <a:rPr lang="en-US" sz="2340" spc="2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340" spc="23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nhân</a:t>
            </a:r>
            <a:r>
              <a:rPr lang="en-US" sz="2340" spc="2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340" spc="23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viên</a:t>
            </a:r>
            <a:r>
              <a:rPr lang="en-US" sz="2340" spc="2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340" spc="23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gồm</a:t>
            </a:r>
            <a:r>
              <a:rPr lang="en-US" sz="2340" spc="2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340" spc="23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mã</a:t>
            </a:r>
            <a:r>
              <a:rPr lang="en-US" sz="2340" spc="2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2340" spc="23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tên</a:t>
            </a:r>
            <a:r>
              <a:rPr lang="en-US" sz="2340" spc="2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2340" spc="23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ngày</a:t>
            </a:r>
            <a:r>
              <a:rPr lang="en-US" sz="2340" spc="2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340" spc="23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sinh</a:t>
            </a:r>
            <a:r>
              <a:rPr lang="en-US" sz="2340" spc="2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505236" lvl="1" indent="-252618" algn="just">
              <a:lnSpc>
                <a:spcPts val="3510"/>
              </a:lnSpc>
              <a:buFont typeface="Arial"/>
              <a:buChar char="•"/>
            </a:pPr>
            <a:r>
              <a:rPr lang="en-US" sz="2340" spc="23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Các</a:t>
            </a:r>
            <a:r>
              <a:rPr lang="en-US" sz="2340" spc="2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340" spc="23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thao</a:t>
            </a:r>
            <a:r>
              <a:rPr lang="en-US" sz="2340" spc="2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340" spc="23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tác</a:t>
            </a:r>
            <a:r>
              <a:rPr lang="en-US" sz="2340" spc="2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340" spc="23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kiểm</a:t>
            </a:r>
            <a:r>
              <a:rPr lang="en-US" sz="2340" spc="2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340" spc="23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thử</a:t>
            </a:r>
            <a:r>
              <a:rPr lang="en-US" sz="2340" spc="2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marL="1010472" lvl="2" indent="-336824" algn="just">
              <a:lnSpc>
                <a:spcPts val="3510"/>
              </a:lnSpc>
              <a:buFont typeface="Arial"/>
              <a:buChar char="⚬"/>
            </a:pPr>
            <a:r>
              <a:rPr lang="en-US" sz="2340" spc="23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Thêm</a:t>
            </a:r>
            <a:r>
              <a:rPr lang="en-US" sz="2340" spc="2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US" sz="2340" spc="23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Thêm</a:t>
            </a:r>
            <a:r>
              <a:rPr lang="en-US" sz="2340" spc="2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340" spc="23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mới</a:t>
            </a:r>
            <a:r>
              <a:rPr lang="en-US" sz="2340" spc="2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340" spc="23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nhân</a:t>
            </a:r>
            <a:r>
              <a:rPr lang="en-US" sz="2340" spc="2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340" spc="23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viên</a:t>
            </a:r>
            <a:r>
              <a:rPr lang="en-US" sz="2340" spc="2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340" spc="23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vào</a:t>
            </a:r>
            <a:r>
              <a:rPr lang="en-US" sz="2340" spc="2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BST.</a:t>
            </a:r>
          </a:p>
          <a:p>
            <a:pPr marL="1010472" lvl="2" indent="-336824" algn="just">
              <a:lnSpc>
                <a:spcPts val="3510"/>
              </a:lnSpc>
              <a:buFont typeface="Arial"/>
              <a:buChar char="⚬"/>
            </a:pPr>
            <a:r>
              <a:rPr lang="en-US" sz="2340" spc="23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Xóa</a:t>
            </a:r>
            <a:r>
              <a:rPr lang="en-US" sz="2340" spc="2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US" sz="2340" spc="23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Xóa</a:t>
            </a:r>
            <a:r>
              <a:rPr lang="en-US" sz="2340" spc="2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340" spc="23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thông</a:t>
            </a:r>
            <a:r>
              <a:rPr lang="en-US" sz="2340" spc="2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tin </a:t>
            </a:r>
            <a:r>
              <a:rPr lang="en-US" sz="2340" spc="23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nhân</a:t>
            </a:r>
            <a:r>
              <a:rPr lang="en-US" sz="2340" spc="2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340" spc="23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viên</a:t>
            </a:r>
            <a:r>
              <a:rPr lang="en-US" sz="2340" spc="2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340" spc="23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khỏi</a:t>
            </a:r>
            <a:r>
              <a:rPr lang="en-US" sz="2340" spc="2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BST.</a:t>
            </a:r>
          </a:p>
          <a:p>
            <a:pPr marL="1010472" lvl="2" indent="-336824" algn="just">
              <a:lnSpc>
                <a:spcPts val="3510"/>
              </a:lnSpc>
              <a:buFont typeface="Arial"/>
              <a:buChar char="⚬"/>
            </a:pPr>
            <a:r>
              <a:rPr lang="en-US" sz="2340" spc="23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Tìm</a:t>
            </a:r>
            <a:r>
              <a:rPr lang="en-US" sz="2340" spc="2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340" spc="23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kiếm</a:t>
            </a:r>
            <a:r>
              <a:rPr lang="en-US" sz="2340" spc="2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 Tra </a:t>
            </a:r>
            <a:r>
              <a:rPr lang="en-US" sz="2340" spc="23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cứu</a:t>
            </a:r>
            <a:r>
              <a:rPr lang="en-US" sz="2340" spc="2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340" spc="23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thông</a:t>
            </a:r>
            <a:r>
              <a:rPr lang="en-US" sz="2340" spc="2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tin </a:t>
            </a:r>
            <a:r>
              <a:rPr lang="en-US" sz="2340" spc="23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nhân</a:t>
            </a:r>
            <a:r>
              <a:rPr lang="en-US" sz="2340" spc="2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340" spc="23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viên</a:t>
            </a:r>
            <a:r>
              <a:rPr lang="en-US" sz="2340" spc="2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340" spc="23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theo</a:t>
            </a:r>
            <a:r>
              <a:rPr lang="en-US" sz="2340" spc="2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340" spc="23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mã</a:t>
            </a:r>
            <a:r>
              <a:rPr lang="en-US" sz="2340" spc="2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algn="just">
              <a:lnSpc>
                <a:spcPts val="3510"/>
              </a:lnSpc>
            </a:pPr>
            <a:endParaRPr lang="en-US" sz="2340" spc="23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072691" y="5723473"/>
            <a:ext cx="7855088" cy="3971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0"/>
              </a:lnSpc>
            </a:pPr>
            <a:r>
              <a:rPr lang="en-US" sz="3000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Kết</a:t>
            </a:r>
            <a:r>
              <a:rPr lang="en-US" sz="3000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quả</a:t>
            </a:r>
            <a:r>
              <a:rPr lang="en-US" sz="3000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đạt</a:t>
            </a:r>
            <a:r>
              <a:rPr lang="en-US" sz="3000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được</a:t>
            </a:r>
            <a:r>
              <a:rPr lang="en-US" sz="3000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3000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Khi </a:t>
            </a:r>
            <a:r>
              <a:rPr lang="en-US" sz="3000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cây</a:t>
            </a:r>
            <a:r>
              <a:rPr lang="en-US" sz="3000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cân</a:t>
            </a:r>
            <a:r>
              <a:rPr lang="en-US" sz="3000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bằng</a:t>
            </a:r>
            <a:r>
              <a:rPr lang="en-US" sz="3000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US" sz="3000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Thời</a:t>
            </a:r>
            <a:r>
              <a:rPr lang="en-US" sz="3000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gian</a:t>
            </a:r>
            <a:r>
              <a:rPr lang="en-US" sz="3000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xử</a:t>
            </a:r>
            <a:r>
              <a:rPr lang="en-US" sz="3000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lý</a:t>
            </a:r>
            <a:r>
              <a:rPr lang="en-US" sz="3000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thêm</a:t>
            </a:r>
            <a:r>
              <a:rPr lang="en-US" sz="3000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3000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xóa</a:t>
            </a:r>
            <a:r>
              <a:rPr lang="en-US" sz="3000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3000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tìm</a:t>
            </a:r>
            <a:r>
              <a:rPr lang="en-US" sz="3000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kiếm</a:t>
            </a:r>
            <a:r>
              <a:rPr lang="en-US" sz="3000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nhanh</a:t>
            </a:r>
            <a:r>
              <a:rPr lang="en-US" sz="3000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n-US" sz="3000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trung</a:t>
            </a:r>
            <a:r>
              <a:rPr lang="en-US" sz="3000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bình</a:t>
            </a:r>
            <a:r>
              <a:rPr lang="en-US" sz="3000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O(log n)).</a:t>
            </a: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3000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Khi </a:t>
            </a:r>
            <a:r>
              <a:rPr lang="en-US" sz="3000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cây</a:t>
            </a:r>
            <a:r>
              <a:rPr lang="en-US" sz="3000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mất</a:t>
            </a:r>
            <a:r>
              <a:rPr lang="en-US" sz="3000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cân</a:t>
            </a:r>
            <a:r>
              <a:rPr lang="en-US" sz="3000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bằng</a:t>
            </a:r>
            <a:r>
              <a:rPr lang="en-US" sz="3000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US" sz="3000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Thời</a:t>
            </a:r>
            <a:r>
              <a:rPr lang="en-US" sz="3000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gian</a:t>
            </a:r>
            <a:r>
              <a:rPr lang="en-US" sz="3000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xử</a:t>
            </a:r>
            <a:r>
              <a:rPr lang="en-US" sz="3000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lý</a:t>
            </a:r>
            <a:r>
              <a:rPr lang="en-US" sz="3000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tăng</a:t>
            </a:r>
            <a:r>
              <a:rPr lang="en-US" sz="3000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n-US" sz="3000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gần</a:t>
            </a:r>
            <a:r>
              <a:rPr lang="en-US" sz="3000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O(n)).</a:t>
            </a:r>
          </a:p>
          <a:p>
            <a:pPr algn="just">
              <a:lnSpc>
                <a:spcPts val="4500"/>
              </a:lnSpc>
            </a:pPr>
            <a:endParaRPr lang="en-US" sz="3000" spc="3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20849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408173" y="1167461"/>
            <a:ext cx="1608430" cy="368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049"/>
              </a:lnSpc>
              <a:spcBef>
                <a:spcPct val="0"/>
              </a:spcBef>
            </a:pPr>
            <a:r>
              <a:rPr lang="en-US" sz="2178" b="1">
                <a:solidFill>
                  <a:srgbClr val="FFFFFF">
                    <a:alpha val="49804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Home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598593" y="1169602"/>
            <a:ext cx="1845002" cy="363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49"/>
              </a:lnSpc>
              <a:spcBef>
                <a:spcPct val="0"/>
              </a:spcBef>
            </a:pPr>
            <a:r>
              <a:rPr lang="en-US" sz="2178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000235" y="1146210"/>
            <a:ext cx="1537458" cy="363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49"/>
              </a:lnSpc>
              <a:spcBef>
                <a:spcPct val="0"/>
              </a:spcBef>
            </a:pPr>
            <a:r>
              <a:rPr lang="en-US" sz="2178" b="1">
                <a:solidFill>
                  <a:srgbClr val="FFFFFF">
                    <a:alpha val="49804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Contact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106754" y="1167461"/>
            <a:ext cx="2152546" cy="368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049"/>
              </a:lnSpc>
              <a:spcBef>
                <a:spcPct val="0"/>
              </a:spcBef>
            </a:pPr>
            <a:r>
              <a:rPr lang="en-US" sz="2178" b="1">
                <a:solidFill>
                  <a:srgbClr val="FFFFFF">
                    <a:alpha val="49804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Others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35447" y="182134"/>
            <a:ext cx="7809262" cy="5780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627"/>
              </a:lnSpc>
            </a:pPr>
            <a:r>
              <a:rPr lang="en-US" sz="3672" b="1" spc="33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Hạn</a:t>
            </a:r>
            <a:r>
              <a:rPr lang="en-US" sz="3672" b="1" spc="33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3672" b="1" spc="33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chế</a:t>
            </a:r>
            <a:r>
              <a:rPr lang="en-US" sz="3672" b="1" spc="33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3672" b="1" spc="33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và</a:t>
            </a:r>
            <a:r>
              <a:rPr lang="en-US" sz="3672" b="1" spc="33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3672" b="1" spc="33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hướng</a:t>
            </a:r>
            <a:r>
              <a:rPr lang="en-US" sz="3672" b="1" spc="33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3672" b="1" spc="33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phát</a:t>
            </a:r>
            <a:r>
              <a:rPr lang="en-US" sz="3672" b="1" spc="33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3672" b="1" spc="33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triển</a:t>
            </a:r>
            <a:endParaRPr lang="en-US" sz="3672" b="1" spc="33" dirty="0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35447" y="2159517"/>
            <a:ext cx="11263145" cy="8778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4524" lvl="1" algn="l">
              <a:lnSpc>
                <a:spcPts val="4231"/>
              </a:lnSpc>
            </a:pP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Hạn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chế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của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hệ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thống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</a:t>
            </a:r>
          </a:p>
          <a:p>
            <a:pPr marL="304524" lvl="1" algn="l">
              <a:lnSpc>
                <a:spcPts val="4231"/>
              </a:lnSpc>
            </a:pP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1 .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Hiệu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suất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giảm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khi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cây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mất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cân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bằng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</a:t>
            </a:r>
          </a:p>
          <a:p>
            <a:pPr marL="609047" lvl="1" indent="-304523" algn="l">
              <a:lnSpc>
                <a:spcPts val="4231"/>
              </a:lnSpc>
              <a:buFont typeface="Arial"/>
              <a:buChar char="•"/>
            </a:pP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Cây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lệch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dẫn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đến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thời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gian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xử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lý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tăng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lên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gần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O(n).</a:t>
            </a:r>
          </a:p>
          <a:p>
            <a:pPr marL="304524" lvl="1" algn="l">
              <a:lnSpc>
                <a:spcPts val="4231"/>
              </a:lnSpc>
            </a:pP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2 .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Khả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năng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lưu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trữ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hạn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chế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</a:t>
            </a:r>
          </a:p>
          <a:p>
            <a:pPr marL="609047" lvl="1" indent="-304523" algn="l">
              <a:lnSpc>
                <a:spcPts val="4231"/>
              </a:lnSpc>
              <a:buFont typeface="Arial"/>
              <a:buChar char="•"/>
            </a:pP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Dữ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liệu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chỉ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lưu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tạm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thời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chưa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tích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hợp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cơ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sở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dữ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liệu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</a:p>
          <a:p>
            <a:pPr marL="304524" lvl="1" algn="l">
              <a:lnSpc>
                <a:spcPts val="4231"/>
              </a:lnSpc>
            </a:pP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3 .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Thiếu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giao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diện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đồ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họa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(GUI):</a:t>
            </a:r>
          </a:p>
          <a:p>
            <a:pPr marL="609047" lvl="1" indent="-304523" algn="l">
              <a:lnSpc>
                <a:spcPts val="4231"/>
              </a:lnSpc>
              <a:buFont typeface="Arial"/>
              <a:buChar char="•"/>
            </a:pP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Hệ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thống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chỉ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chạy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trên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nền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tảng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console,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chưa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thân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thiện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với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người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dùng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không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chuyên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</a:p>
          <a:p>
            <a:pPr marL="304524" lvl="1" algn="l">
              <a:lnSpc>
                <a:spcPts val="4231"/>
              </a:lnSpc>
            </a:pP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Hướng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phát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triển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</a:t>
            </a:r>
          </a:p>
          <a:p>
            <a:pPr marL="609047" lvl="1" indent="-304523" algn="l">
              <a:lnSpc>
                <a:spcPts val="4231"/>
              </a:lnSpc>
              <a:buFont typeface="Arial"/>
              <a:buChar char="•"/>
            </a:pP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Ứng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dụng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các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cấu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trúc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cây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cân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bằng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như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AVL Tree, Red-Black Tree.</a:t>
            </a:r>
          </a:p>
          <a:p>
            <a:pPr marL="609047" lvl="1" indent="-304523" algn="l">
              <a:lnSpc>
                <a:spcPts val="4231"/>
              </a:lnSpc>
              <a:buFont typeface="Arial"/>
              <a:buChar char="•"/>
            </a:pP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Tích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hợp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cơ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sở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dữ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liệu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(MySQL, SQLite)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để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lưu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trữ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và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truy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xuất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dữ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liệu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lâu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dài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</a:p>
          <a:p>
            <a:pPr marL="609047" lvl="1" indent="-304523" algn="l">
              <a:lnSpc>
                <a:spcPts val="4231"/>
              </a:lnSpc>
              <a:buFont typeface="Arial"/>
              <a:buChar char="•"/>
            </a:pP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Xây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dựng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giao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diện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đồ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họa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tạo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trải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nghiệm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tốt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hơn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cho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người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820" b="1" spc="28" dirty="0" err="1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dùng</a:t>
            </a:r>
            <a:r>
              <a:rPr lang="en-US" sz="2820" b="1" spc="28" dirty="0">
                <a:solidFill>
                  <a:srgbClr val="E8EEF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</a:p>
          <a:p>
            <a:pPr algn="l">
              <a:lnSpc>
                <a:spcPts val="6680"/>
              </a:lnSpc>
            </a:pPr>
            <a:endParaRPr lang="en-US" sz="2820" b="1" spc="28" dirty="0">
              <a:solidFill>
                <a:srgbClr val="E8EEF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8" name="Group 8"/>
          <p:cNvGrpSpPr/>
          <p:nvPr/>
        </p:nvGrpSpPr>
        <p:grpSpPr>
          <a:xfrm rot="8747413">
            <a:off x="14216184" y="2290408"/>
            <a:ext cx="6482086" cy="6702942"/>
            <a:chOff x="0" y="0"/>
            <a:chExt cx="2925341" cy="156386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925341" cy="1563869"/>
            </a:xfrm>
            <a:custGeom>
              <a:avLst/>
              <a:gdLst/>
              <a:ahLst/>
              <a:cxnLst/>
              <a:rect l="l" t="t" r="r" b="b"/>
              <a:pathLst>
                <a:path w="2925341" h="1563869">
                  <a:moveTo>
                    <a:pt x="0" y="0"/>
                  </a:moveTo>
                  <a:lnTo>
                    <a:pt x="2925341" y="0"/>
                  </a:lnTo>
                  <a:lnTo>
                    <a:pt x="2925341" y="1563869"/>
                  </a:lnTo>
                  <a:lnTo>
                    <a:pt x="0" y="1563869"/>
                  </a:lnTo>
                  <a:close/>
                </a:path>
              </a:pathLst>
            </a:custGeom>
            <a:gradFill rotWithShape="1">
              <a:gsLst>
                <a:gs pos="0">
                  <a:srgbClr val="2A1D36">
                    <a:alpha val="100000"/>
                  </a:srgbClr>
                </a:gs>
                <a:gs pos="50000">
                  <a:srgbClr val="007DFF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925341" cy="16019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6"/>
                </a:lnSpc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20849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746730" y="-988406"/>
            <a:ext cx="9225749" cy="12321535"/>
          </a:xfrm>
          <a:custGeom>
            <a:avLst/>
            <a:gdLst/>
            <a:ahLst/>
            <a:cxnLst/>
            <a:rect l="l" t="t" r="r" b="b"/>
            <a:pathLst>
              <a:path w="9225749" h="12321535">
                <a:moveTo>
                  <a:pt x="0" y="0"/>
                </a:moveTo>
                <a:lnTo>
                  <a:pt x="9225749" y="0"/>
                </a:lnTo>
                <a:lnTo>
                  <a:pt x="9225749" y="12321534"/>
                </a:lnTo>
                <a:lnTo>
                  <a:pt x="0" y="123215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408173" y="1167461"/>
            <a:ext cx="1608430" cy="368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049"/>
              </a:lnSpc>
              <a:spcBef>
                <a:spcPct val="0"/>
              </a:spcBef>
            </a:pPr>
            <a:r>
              <a:rPr lang="en-US" sz="2178" b="1">
                <a:solidFill>
                  <a:srgbClr val="FFFFFF">
                    <a:alpha val="49804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Home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598593" y="1169602"/>
            <a:ext cx="1845002" cy="363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49"/>
              </a:lnSpc>
              <a:spcBef>
                <a:spcPct val="0"/>
              </a:spcBef>
            </a:pPr>
            <a:r>
              <a:rPr lang="en-US" sz="2178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Content</a:t>
            </a:r>
          </a:p>
        </p:txBody>
      </p:sp>
      <p:sp>
        <p:nvSpPr>
          <p:cNvPr id="5" name="Freeform 5"/>
          <p:cNvSpPr/>
          <p:nvPr/>
        </p:nvSpPr>
        <p:spPr>
          <a:xfrm rot="2961749">
            <a:off x="12402947" y="-7514175"/>
            <a:ext cx="10398629" cy="10552114"/>
          </a:xfrm>
          <a:custGeom>
            <a:avLst/>
            <a:gdLst/>
            <a:ahLst/>
            <a:cxnLst/>
            <a:rect l="l" t="t" r="r" b="b"/>
            <a:pathLst>
              <a:path w="10398629" h="10552114">
                <a:moveTo>
                  <a:pt x="0" y="0"/>
                </a:moveTo>
                <a:lnTo>
                  <a:pt x="10398629" y="0"/>
                </a:lnTo>
                <a:lnTo>
                  <a:pt x="10398629" y="10552114"/>
                </a:lnTo>
                <a:lnTo>
                  <a:pt x="0" y="105521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5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4000235" y="1146210"/>
            <a:ext cx="1537458" cy="363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49"/>
              </a:lnSpc>
              <a:spcBef>
                <a:spcPct val="0"/>
              </a:spcBef>
            </a:pPr>
            <a:r>
              <a:rPr lang="en-US" sz="2178" b="1">
                <a:solidFill>
                  <a:srgbClr val="FFFFFF">
                    <a:alpha val="49804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Contact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106754" y="1167461"/>
            <a:ext cx="2152546" cy="368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049"/>
              </a:lnSpc>
              <a:spcBef>
                <a:spcPct val="0"/>
              </a:spcBef>
            </a:pPr>
            <a:r>
              <a:rPr lang="en-US" sz="2178" b="1">
                <a:solidFill>
                  <a:srgbClr val="FFFFFF">
                    <a:alpha val="49804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Others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67171" y="455615"/>
            <a:ext cx="10199256" cy="137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062"/>
              </a:lnSpc>
            </a:pPr>
            <a:r>
              <a:rPr lang="en-US" sz="8444" b="1" spc="244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KẾT LUẬN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993577" y="1972061"/>
            <a:ext cx="10751188" cy="8728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32967" lvl="1" algn="l">
              <a:lnSpc>
                <a:spcPts val="4318"/>
              </a:lnSpc>
            </a:pP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Kết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quả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đạt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được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marL="665934" lvl="1" indent="-332967" algn="l">
              <a:lnSpc>
                <a:spcPts val="4318"/>
              </a:lnSpc>
              <a:buFont typeface="Arial"/>
              <a:buChar char="•"/>
            </a:pP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Hệ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thống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quản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lý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thông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tin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nhân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viên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đã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được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xây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dựng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đáp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ứng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các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chức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năng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thêm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xóa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tìm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kiếm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665934" lvl="1" indent="-332967" algn="l">
              <a:lnSpc>
                <a:spcPts val="4318"/>
              </a:lnSpc>
              <a:buFont typeface="Arial"/>
              <a:buChar char="•"/>
            </a:pP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Hiệu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quả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xử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lý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tốt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với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dữ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liệu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nhỏ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và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vừa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đáp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ứng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mục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tiêu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ban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đầu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332967" lvl="1" algn="l">
              <a:lnSpc>
                <a:spcPts val="4318"/>
              </a:lnSpc>
            </a:pP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Hạn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chế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marL="665934" lvl="1" indent="-332967" algn="l">
              <a:lnSpc>
                <a:spcPts val="4318"/>
              </a:lnSpc>
              <a:buFont typeface="Arial"/>
              <a:buChar char="•"/>
            </a:pP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Hiệu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suất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giảm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khi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dữ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liệu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lớn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hoặc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cây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bị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mất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cân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bằng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665934" lvl="1" indent="-332967" algn="l">
              <a:lnSpc>
                <a:spcPts val="4318"/>
              </a:lnSpc>
              <a:buFont typeface="Arial"/>
              <a:buChar char="•"/>
            </a:pP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Hệ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thống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còn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đơn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giản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cần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cải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thiện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để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ứng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dụng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thực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tế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332967" lvl="1" algn="l">
              <a:lnSpc>
                <a:spcPts val="4318"/>
              </a:lnSpc>
            </a:pP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Hướng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phát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triển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marL="665934" lvl="1" indent="-332967" algn="l">
              <a:lnSpc>
                <a:spcPts val="4318"/>
              </a:lnSpc>
              <a:buFont typeface="Arial"/>
              <a:buChar char="•"/>
            </a:pP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Sử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dụng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cây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cân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bằng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để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tăng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hiệu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suất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665934" lvl="1" indent="-332967" algn="l">
              <a:lnSpc>
                <a:spcPts val="4318"/>
              </a:lnSpc>
              <a:buFont typeface="Arial"/>
              <a:buChar char="•"/>
            </a:pP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Mở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rộng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hệ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thống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với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cơ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sở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dữ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liệu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và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giao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diện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người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dùng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thân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84" spc="3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thiện</a:t>
            </a:r>
            <a:r>
              <a:rPr lang="en-US" sz="3084" spc="3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algn="l">
              <a:lnSpc>
                <a:spcPts val="4318"/>
              </a:lnSpc>
            </a:pPr>
            <a:endParaRPr lang="en-US" sz="3084" spc="3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20849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493879" y="-712115"/>
            <a:ext cx="9225749" cy="12321535"/>
          </a:xfrm>
          <a:custGeom>
            <a:avLst/>
            <a:gdLst/>
            <a:ahLst/>
            <a:cxnLst/>
            <a:rect l="l" t="t" r="r" b="b"/>
            <a:pathLst>
              <a:path w="9225749" h="12321535">
                <a:moveTo>
                  <a:pt x="0" y="0"/>
                </a:moveTo>
                <a:lnTo>
                  <a:pt x="9225749" y="0"/>
                </a:lnTo>
                <a:lnTo>
                  <a:pt x="9225749" y="12321535"/>
                </a:lnTo>
                <a:lnTo>
                  <a:pt x="0" y="123215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235539">
            <a:off x="-4170614" y="-4714850"/>
            <a:ext cx="10398629" cy="10552114"/>
          </a:xfrm>
          <a:custGeom>
            <a:avLst/>
            <a:gdLst/>
            <a:ahLst/>
            <a:cxnLst/>
            <a:rect l="l" t="t" r="r" b="b"/>
            <a:pathLst>
              <a:path w="10398629" h="10552114">
                <a:moveTo>
                  <a:pt x="0" y="0"/>
                </a:moveTo>
                <a:lnTo>
                  <a:pt x="10398628" y="0"/>
                </a:lnTo>
                <a:lnTo>
                  <a:pt x="10398628" y="10552114"/>
                </a:lnTo>
                <a:lnTo>
                  <a:pt x="0" y="105521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5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9408173" y="1167461"/>
            <a:ext cx="1608430" cy="368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049"/>
              </a:lnSpc>
              <a:spcBef>
                <a:spcPct val="0"/>
              </a:spcBef>
            </a:pPr>
            <a:r>
              <a:rPr lang="en-US" sz="2178" b="1">
                <a:solidFill>
                  <a:srgbClr val="FFFFFF">
                    <a:alpha val="49804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Home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598593" y="1169602"/>
            <a:ext cx="1845002" cy="363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49"/>
              </a:lnSpc>
              <a:spcBef>
                <a:spcPct val="0"/>
              </a:spcBef>
            </a:pPr>
            <a:r>
              <a:rPr lang="en-US" sz="2178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Content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000235" y="1146210"/>
            <a:ext cx="1537458" cy="363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49"/>
              </a:lnSpc>
              <a:spcBef>
                <a:spcPct val="0"/>
              </a:spcBef>
            </a:pPr>
            <a:r>
              <a:rPr lang="en-US" sz="2178" b="1">
                <a:solidFill>
                  <a:srgbClr val="FFFFFF">
                    <a:alpha val="49804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Contact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106754" y="1167461"/>
            <a:ext cx="2152546" cy="368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049"/>
              </a:lnSpc>
              <a:spcBef>
                <a:spcPct val="0"/>
              </a:spcBef>
            </a:pPr>
            <a:r>
              <a:rPr lang="en-US" sz="2178" b="1">
                <a:solidFill>
                  <a:srgbClr val="FFFFFF">
                    <a:alpha val="49804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Others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82014" y="2646080"/>
            <a:ext cx="14049540" cy="7028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algn="ctr">
              <a:lnSpc>
                <a:spcPts val="7860"/>
              </a:lnSpc>
            </a:pPr>
            <a:r>
              <a:rPr lang="en-US" sz="6000" b="1" spc="174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“CẢM ƠN QUÝ THẦY CÔ VÀ CÁC BẠN ĐÃ LẮNG NGHE BÀI BÁO CÁO. RẤT MONG NHẬN ĐƯỢC Ý KIẾN GÓP Ý ĐỂ HOÀN THIỆN HƠN.”</a:t>
            </a:r>
          </a:p>
          <a:p>
            <a:pPr marL="1295400" lvl="1" indent="-647700" algn="ctr">
              <a:lnSpc>
                <a:spcPts val="7860"/>
              </a:lnSpc>
              <a:buFont typeface="Arial"/>
              <a:buChar char="•"/>
            </a:pPr>
            <a:endParaRPr lang="en-US" sz="6000" b="1" spc="174" dirty="0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ctr">
              <a:lnSpc>
                <a:spcPts val="7860"/>
              </a:lnSpc>
            </a:pPr>
            <a:endParaRPr lang="en-US" sz="6000" b="1" spc="174" dirty="0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1044</Words>
  <Application>Microsoft Office PowerPoint</Application>
  <PresentationFormat>Custom</PresentationFormat>
  <Paragraphs>119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Montserrat Bold</vt:lpstr>
      <vt:lpstr>Canva Sans</vt:lpstr>
      <vt:lpstr>Montserrat</vt:lpstr>
      <vt:lpstr>Times New Roman</vt:lpstr>
      <vt:lpstr>Montserrat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with Technology</dc:title>
  <dc:creator>admin</dc:creator>
  <cp:lastModifiedBy>admin</cp:lastModifiedBy>
  <cp:revision>2</cp:revision>
  <dcterms:created xsi:type="dcterms:W3CDTF">2006-08-16T00:00:00Z</dcterms:created>
  <dcterms:modified xsi:type="dcterms:W3CDTF">2025-01-08T17:58:12Z</dcterms:modified>
  <dc:identifier>DAGUIB_PTfI</dc:identifier>
</cp:coreProperties>
</file>