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332" r:id="rId6"/>
    <p:sldId id="333" r:id="rId7"/>
    <p:sldId id="270" r:id="rId8"/>
    <p:sldId id="269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2" autoAdjust="0"/>
    <p:restoredTop sz="91696" autoAdjust="0"/>
  </p:normalViewPr>
  <p:slideViewPr>
    <p:cSldViewPr>
      <p:cViewPr varScale="1">
        <p:scale>
          <a:sx n="92" d="100"/>
          <a:sy n="92" d="100"/>
        </p:scale>
        <p:origin x="618" y="9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4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21,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21,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10896759" cy="1600200"/>
          </a:xfrm>
        </p:spPr>
        <p:txBody>
          <a:bodyPr/>
          <a:lstStyle/>
          <a:p>
            <a:r>
              <a:rPr lang="en-US" sz="5400" dirty="0"/>
              <a:t>Singapore Solution Center Demo Booking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8013" y="5837164"/>
            <a:ext cx="9141619" cy="457200"/>
          </a:xfrm>
        </p:spPr>
        <p:txBody>
          <a:bodyPr/>
          <a:lstStyle/>
          <a:p>
            <a:r>
              <a:rPr lang="en-US" dirty="0" smtClean="0"/>
              <a:t>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Select Presales Services “Demonstration”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67" y="2034765"/>
            <a:ext cx="6400800" cy="276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14" idx="1"/>
            <a:endCxn id="15" idx="3"/>
          </p:cNvCxnSpPr>
          <p:nvPr/>
        </p:nvCxnSpPr>
        <p:spPr>
          <a:xfrm flipH="1">
            <a:off x="5639629" y="3151602"/>
            <a:ext cx="2748630" cy="968975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8388259" y="2859214"/>
            <a:ext cx="2000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</a:rPr>
              <a:t>Select the service </a:t>
            </a:r>
            <a:r>
              <a:rPr kumimoji="1" lang="en-US" sz="1600" kern="1200" dirty="0" smtClean="0">
                <a:solidFill>
                  <a:srgbClr val="000000"/>
                </a:solidFill>
                <a:ea typeface="ＭＳ Ｐゴシック" pitchFamily="34" charset="-128"/>
              </a:rPr>
              <a:t>i.e.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 smtClean="0">
                <a:ea typeface="ＭＳ Ｐゴシック" pitchFamily="34" charset="-128"/>
              </a:rPr>
              <a:t>Demonstration</a:t>
            </a:r>
            <a:endParaRPr kumimoji="1" lang="en-US" sz="1600" kern="1200" dirty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5502" y="3833419"/>
            <a:ext cx="1614127" cy="57431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8459519" y="3992237"/>
            <a:ext cx="19288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Press 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Continue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button to move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6400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Select Date Period and Solution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22" y="1600200"/>
            <a:ext cx="6842245" cy="3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706213" y="1978989"/>
            <a:ext cx="2266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Select “</a:t>
            </a:r>
            <a:r>
              <a:rPr kumimoji="1" lang="en-US" sz="1600" kern="1200" dirty="0" smtClean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APJ-Singapore Solution Center (Demo)</a:t>
            </a:r>
            <a:endParaRPr kumimoji="1" lang="en-US" sz="1600" kern="1200" dirty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686834" y="3177627"/>
            <a:ext cx="2201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Enter the “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Request Start Date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” and “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Request Finish Date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”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295400" y="5012130"/>
            <a:ext cx="70126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1600" kern="1200" dirty="0">
                <a:ea typeface="ＭＳ Ｐゴシック" pitchFamily="34" charset="-128"/>
              </a:rPr>
              <a:t>Enter the </a:t>
            </a:r>
            <a:r>
              <a:rPr kumimoji="1" lang="en-US" sz="1600" kern="1200" dirty="0" smtClean="0">
                <a:ea typeface="ＭＳ Ｐゴシック" pitchFamily="34" charset="-128"/>
              </a:rPr>
              <a:t>Resources</a:t>
            </a:r>
            <a:r>
              <a:rPr kumimoji="1" lang="en-US" sz="1600" dirty="0" smtClean="0">
                <a:ea typeface="ＭＳ Ｐゴシック" pitchFamily="34" charset="-128"/>
              </a:rPr>
              <a:t>. Put “&lt;</a:t>
            </a:r>
            <a:r>
              <a:rPr kumimoji="1" lang="en-US" sz="1600" dirty="0" err="1" smtClean="0">
                <a:ea typeface="ＭＳ Ｐゴシック" pitchFamily="34" charset="-128"/>
              </a:rPr>
              <a:t>br</a:t>
            </a:r>
            <a:r>
              <a:rPr kumimoji="1" lang="en-US" sz="1600" dirty="0" smtClean="0">
                <a:ea typeface="ＭＳ Ｐゴシック" pitchFamily="34" charset="-128"/>
              </a:rPr>
              <a:t>&gt;” for the new line of each lines. </a:t>
            </a:r>
            <a:endParaRPr lang="en-US" sz="1600" dirty="0" smtClean="0"/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 smtClean="0">
                <a:ea typeface="ＭＳ Ｐゴシック" pitchFamily="34" charset="-128"/>
              </a:rPr>
              <a:t>Specify </a:t>
            </a:r>
            <a:r>
              <a:rPr kumimoji="1" lang="en-US" sz="1600" kern="1200" dirty="0">
                <a:ea typeface="ＭＳ Ｐゴシック" pitchFamily="34" charset="-128"/>
              </a:rPr>
              <a:t>start time and end time (local</a:t>
            </a:r>
            <a:r>
              <a:rPr kumimoji="1" lang="en-US" sz="1600" kern="1200" dirty="0" smtClean="0">
                <a:ea typeface="ＭＳ Ｐゴシック" pitchFamily="34" charset="-128"/>
              </a:rPr>
              <a:t>).</a:t>
            </a:r>
            <a:endParaRPr kumimoji="1" lang="en-US" sz="1600" kern="1200" dirty="0">
              <a:ea typeface="ＭＳ Ｐゴシック" pitchFamily="34" charset="-128"/>
            </a:endParaRPr>
          </a:p>
        </p:txBody>
      </p:sp>
      <p:cxnSp>
        <p:nvCxnSpPr>
          <p:cNvPr id="18" name="Straight Arrow Connector 17"/>
          <p:cNvCxnSpPr>
            <a:stCxn id="12" idx="1"/>
            <a:endCxn id="19" idx="3"/>
          </p:cNvCxnSpPr>
          <p:nvPr/>
        </p:nvCxnSpPr>
        <p:spPr>
          <a:xfrm flipH="1" flipV="1">
            <a:off x="3979418" y="2677293"/>
            <a:ext cx="4707416" cy="91583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1917" y="2533714"/>
            <a:ext cx="877501" cy="28715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2726" y="2546510"/>
            <a:ext cx="877501" cy="28715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cxnSp>
        <p:nvCxnSpPr>
          <p:cNvPr id="21" name="Straight Arrow Connector 20"/>
          <p:cNvCxnSpPr>
            <a:stCxn id="12" idx="1"/>
            <a:endCxn id="20" idx="3"/>
          </p:cNvCxnSpPr>
          <p:nvPr/>
        </p:nvCxnSpPr>
        <p:spPr>
          <a:xfrm flipH="1" flipV="1">
            <a:off x="7330227" y="2690089"/>
            <a:ext cx="1356607" cy="903037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52726" y="2259352"/>
            <a:ext cx="1564098" cy="28715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cxnSp>
        <p:nvCxnSpPr>
          <p:cNvPr id="23" name="Straight Arrow Connector 22"/>
          <p:cNvCxnSpPr>
            <a:stCxn id="10" idx="1"/>
            <a:endCxn id="22" idx="3"/>
          </p:cNvCxnSpPr>
          <p:nvPr/>
        </p:nvCxnSpPr>
        <p:spPr>
          <a:xfrm flipH="1">
            <a:off x="8016824" y="2394488"/>
            <a:ext cx="689389" cy="844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flipH="1" flipV="1">
            <a:off x="4577615" y="3901600"/>
            <a:ext cx="224130" cy="111053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8686834" y="5012130"/>
            <a:ext cx="20968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Press 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Continue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button to move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26581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– Save your request or Modify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21692"/>
            <a:ext cx="5493059" cy="4393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8595553" y="2766318"/>
            <a:ext cx="2071687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the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“</a:t>
            </a:r>
            <a:r>
              <a:rPr kumimoji="1" lang="en-US" sz="1600" b="1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Edit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 ***</a:t>
            </a:r>
            <a:r>
              <a:rPr kumimoji="1" lang="en-US" sz="1600" b="1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”  button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(for changing information)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 dirty="0">
              <a:solidFill>
                <a:srgbClr val="002060"/>
              </a:solidFill>
              <a:ea typeface="ＭＳ Ｐゴシック" pitchFamily="34" charset="-128"/>
              <a:cs typeface="+mn-c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kern="1200" dirty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b="1" kern="12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the “</a:t>
            </a:r>
            <a:r>
              <a:rPr kumimoji="1" lang="en-US" sz="1600" b="1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Save ” button 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(for saving the information)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200" b="1" kern="1200" dirty="0">
              <a:solidFill>
                <a:srgbClr val="FF0000"/>
              </a:solidFill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4800599" y="2977454"/>
            <a:ext cx="3740977" cy="4515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4800599" y="3121918"/>
            <a:ext cx="3812416" cy="8579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6172198" y="3264793"/>
            <a:ext cx="2513841" cy="14596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>
            <a:off x="6172198" y="3264793"/>
            <a:ext cx="2585279" cy="188121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 flipV="1">
            <a:off x="6324599" y="1600199"/>
            <a:ext cx="2302878" cy="12135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 – Back to Top Page and Submit Request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51" y="1611981"/>
            <a:ext cx="6400800" cy="24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418844" y="1541814"/>
            <a:ext cx="207168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the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“</a:t>
            </a:r>
            <a:r>
              <a:rPr kumimoji="1" lang="en-US" sz="1600" b="1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Submit”  button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(for sending the request to </a:t>
            </a:r>
            <a:r>
              <a:rPr kumimoji="1" lang="en-US" sz="1600" kern="1200" dirty="0" err="1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TechHub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kern="1200" dirty="0">
              <a:solidFill>
                <a:srgbClr val="002060"/>
              </a:solidFill>
              <a:ea typeface="ＭＳ Ｐゴシック" pitchFamily="34" charset="-128"/>
              <a:cs typeface="+mn-c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kern="1200" dirty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b="1" kern="12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the “</a:t>
            </a:r>
            <a:r>
              <a:rPr kumimoji="1" lang="en-US" sz="1600" b="1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Complete” button 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(for going back to the previous screen to make changes)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sz="1600" b="1" kern="1200" dirty="0">
              <a:solidFill>
                <a:srgbClr val="FF0000"/>
              </a:solidFill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6600" y="2122429"/>
            <a:ext cx="1956104" cy="1596982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3719411"/>
            <a:ext cx="6604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"/>
          <p:cNvSpPr txBox="1"/>
          <p:nvPr/>
        </p:nvSpPr>
        <p:spPr>
          <a:xfrm>
            <a:off x="4013251" y="4845909"/>
            <a:ext cx="538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Tips: You can just keep the request form without submit. Engagement Web system save your request form for editing / submitting later on.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731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9838548" y="3688586"/>
            <a:ext cx="967562" cy="1488558"/>
          </a:xfrm>
          <a:custGeom>
            <a:avLst/>
            <a:gdLst>
              <a:gd name="connsiteX0" fmla="*/ 85060 w 1105786"/>
              <a:gd name="connsiteY0" fmla="*/ 0 h 1701210"/>
              <a:gd name="connsiteX1" fmla="*/ 1105786 w 1105786"/>
              <a:gd name="connsiteY1" fmla="*/ 85061 h 1701210"/>
              <a:gd name="connsiteX2" fmla="*/ 1020725 w 1105786"/>
              <a:gd name="connsiteY2" fmla="*/ 1701210 h 1701210"/>
              <a:gd name="connsiteX3" fmla="*/ 0 w 1105786"/>
              <a:gd name="connsiteY3" fmla="*/ 1467293 h 1701210"/>
              <a:gd name="connsiteX4" fmla="*/ 85060 w 1105786"/>
              <a:gd name="connsiteY4" fmla="*/ 0 h 170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786" h="1701210">
                <a:moveTo>
                  <a:pt x="85060" y="0"/>
                </a:moveTo>
                <a:lnTo>
                  <a:pt x="1105786" y="85061"/>
                </a:lnTo>
                <a:lnTo>
                  <a:pt x="1020725" y="1701210"/>
                </a:lnTo>
                <a:lnTo>
                  <a:pt x="0" y="1467293"/>
                </a:lnTo>
                <a:lnTo>
                  <a:pt x="8506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Futura Bk" pitchFamily="34" charset="0"/>
              </a:rPr>
              <a:t>Confirmation email</a:t>
            </a:r>
            <a:endParaRPr lang="en-US" sz="1600" dirty="0" smtClean="0">
              <a:solidFill>
                <a:schemeClr val="tx1"/>
              </a:solidFill>
              <a:latin typeface="Futura Bk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By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 Center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utura Bk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173494" y="1066800"/>
            <a:ext cx="8056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1600" dirty="0" smtClean="0"/>
              <a:t>After submission the request, in phase by phase on Request Assessment, Confirmation Emails are generated.</a:t>
            </a:r>
          </a:p>
          <a:p>
            <a:endParaRPr kumimoji="1" lang="en-US" sz="16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kumimoji="1" lang="en-US" sz="1600" b="1" dirty="0" smtClean="0"/>
              <a:t>Submit Confirmation Email (EWEB Auto Generated)</a:t>
            </a:r>
          </a:p>
          <a:p>
            <a:pPr marL="361950" lvl="1"/>
            <a:r>
              <a:rPr kumimoji="1" lang="en-US" sz="1600" dirty="0" smtClean="0"/>
              <a:t>Requester to know, Engagement Web works correctly to send Requester’s request to APJ Center Reservation within </a:t>
            </a:r>
            <a:r>
              <a:rPr kumimoji="1" lang="en-US" sz="1600" dirty="0" smtClean="0">
                <a:solidFill>
                  <a:srgbClr val="EB5F01"/>
                </a:solidFill>
              </a:rPr>
              <a:t>5</a:t>
            </a:r>
            <a:r>
              <a:rPr kumimoji="1" lang="en-US" sz="1600" dirty="0" smtClean="0"/>
              <a:t> minutes. This does NOT mean Requested Resources have been booked. </a:t>
            </a:r>
          </a:p>
          <a:p>
            <a:pPr marL="361950" lvl="1"/>
            <a:endParaRPr kumimoji="1" lang="en-US" sz="16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kumimoji="1" lang="en-US" sz="1600" b="1" dirty="0" smtClean="0"/>
              <a:t>Initial Booking Complete Confirmation Email (APJ Center Reservation Generated in 8.0 business hours)</a:t>
            </a:r>
          </a:p>
          <a:p>
            <a:pPr marL="361950" lvl="1"/>
            <a:r>
              <a:rPr kumimoji="1" lang="en-US" sz="1600" dirty="0" smtClean="0"/>
              <a:t>Requester to know Requested resources have been booked and pass to the assessor of requested center. This does NOT mean Request have been accepted. </a:t>
            </a:r>
          </a:p>
          <a:p>
            <a:pPr marL="361950" lvl="1"/>
            <a:r>
              <a:rPr kumimoji="1" lang="en-US" sz="1600" dirty="0" smtClean="0"/>
              <a:t>If the condition haven’t met request or requested resources are already booked by others, rejected email will be issues. </a:t>
            </a:r>
          </a:p>
          <a:p>
            <a:pPr marL="361950" lvl="1"/>
            <a:endParaRPr kumimoji="1" lang="en-US" sz="16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kumimoji="1" lang="en-US" sz="1600" b="1" dirty="0" smtClean="0"/>
              <a:t>Assessment Complete Confirmation Email (Option Generated by Center in Center defined TAT)</a:t>
            </a:r>
          </a:p>
          <a:p>
            <a:pPr marL="361950" lvl="1"/>
            <a:r>
              <a:rPr kumimoji="1" lang="en-US" sz="1600" dirty="0" smtClean="0"/>
              <a:t>Requested request and resources have been booked and Center will prepare the service to ready by the start date. Requester can be communicate with requester side e.g. Customer, Partner.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3379" y="1584792"/>
            <a:ext cx="1270478" cy="155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82200" y="2362200"/>
            <a:ext cx="1236874" cy="155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800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Solution Centre – Demos </a:t>
            </a:r>
            <a:r>
              <a:rPr lang="en-US" dirty="0" smtClean="0"/>
              <a:t>(BU view)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37766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43000" y="1158720"/>
            <a:ext cx="3138795" cy="4861079"/>
          </a:xfrm>
          <a:custGeom>
            <a:avLst/>
            <a:gdLst>
              <a:gd name="connsiteX0" fmla="*/ 0 w 3652342"/>
              <a:gd name="connsiteY0" fmla="*/ 365234 h 6061763"/>
              <a:gd name="connsiteX1" fmla="*/ 365234 w 3652342"/>
              <a:gd name="connsiteY1" fmla="*/ 0 h 6061763"/>
              <a:gd name="connsiteX2" fmla="*/ 3287108 w 3652342"/>
              <a:gd name="connsiteY2" fmla="*/ 0 h 6061763"/>
              <a:gd name="connsiteX3" fmla="*/ 3652342 w 3652342"/>
              <a:gd name="connsiteY3" fmla="*/ 365234 h 6061763"/>
              <a:gd name="connsiteX4" fmla="*/ 3652342 w 3652342"/>
              <a:gd name="connsiteY4" fmla="*/ 5696529 h 6061763"/>
              <a:gd name="connsiteX5" fmla="*/ 3287108 w 3652342"/>
              <a:gd name="connsiteY5" fmla="*/ 6061763 h 6061763"/>
              <a:gd name="connsiteX6" fmla="*/ 365234 w 3652342"/>
              <a:gd name="connsiteY6" fmla="*/ 6061763 h 6061763"/>
              <a:gd name="connsiteX7" fmla="*/ 0 w 3652342"/>
              <a:gd name="connsiteY7" fmla="*/ 5696529 h 6061763"/>
              <a:gd name="connsiteX8" fmla="*/ 0 w 3652342"/>
              <a:gd name="connsiteY8" fmla="*/ 365234 h 606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2342" h="6061763">
                <a:moveTo>
                  <a:pt x="0" y="365234"/>
                </a:moveTo>
                <a:cubicBezTo>
                  <a:pt x="0" y="163521"/>
                  <a:pt x="163521" y="0"/>
                  <a:pt x="365234" y="0"/>
                </a:cubicBezTo>
                <a:lnTo>
                  <a:pt x="3287108" y="0"/>
                </a:lnTo>
                <a:cubicBezTo>
                  <a:pt x="3488821" y="0"/>
                  <a:pt x="3652342" y="163521"/>
                  <a:pt x="3652342" y="365234"/>
                </a:cubicBezTo>
                <a:lnTo>
                  <a:pt x="3652342" y="5696529"/>
                </a:lnTo>
                <a:cubicBezTo>
                  <a:pt x="3652342" y="5898242"/>
                  <a:pt x="3488821" y="6061763"/>
                  <a:pt x="3287108" y="6061763"/>
                </a:cubicBezTo>
                <a:lnTo>
                  <a:pt x="365234" y="6061763"/>
                </a:lnTo>
                <a:cubicBezTo>
                  <a:pt x="163521" y="6061763"/>
                  <a:pt x="0" y="5898242"/>
                  <a:pt x="0" y="5696529"/>
                </a:cubicBezTo>
                <a:lnTo>
                  <a:pt x="0" y="365234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386" tIns="51386" rIns="51386" bIns="323087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r>
              <a:rPr lang="en-US" sz="1349" b="1" dirty="0" smtClean="0"/>
              <a:t>HPE Hyper-Connected        Workplace Solutions</a:t>
            </a:r>
          </a:p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endParaRPr lang="en-US" sz="1349" dirty="0"/>
          </a:p>
        </p:txBody>
      </p:sp>
      <p:sp>
        <p:nvSpPr>
          <p:cNvPr id="5" name="Freeform 4"/>
          <p:cNvSpPr/>
          <p:nvPr/>
        </p:nvSpPr>
        <p:spPr>
          <a:xfrm>
            <a:off x="4495800" y="1158721"/>
            <a:ext cx="3138795" cy="4861078"/>
          </a:xfrm>
          <a:custGeom>
            <a:avLst/>
            <a:gdLst>
              <a:gd name="connsiteX0" fmla="*/ 0 w 3652342"/>
              <a:gd name="connsiteY0" fmla="*/ 365234 h 6061763"/>
              <a:gd name="connsiteX1" fmla="*/ 365234 w 3652342"/>
              <a:gd name="connsiteY1" fmla="*/ 0 h 6061763"/>
              <a:gd name="connsiteX2" fmla="*/ 3287108 w 3652342"/>
              <a:gd name="connsiteY2" fmla="*/ 0 h 6061763"/>
              <a:gd name="connsiteX3" fmla="*/ 3652342 w 3652342"/>
              <a:gd name="connsiteY3" fmla="*/ 365234 h 6061763"/>
              <a:gd name="connsiteX4" fmla="*/ 3652342 w 3652342"/>
              <a:gd name="connsiteY4" fmla="*/ 5696529 h 6061763"/>
              <a:gd name="connsiteX5" fmla="*/ 3287108 w 3652342"/>
              <a:gd name="connsiteY5" fmla="*/ 6061763 h 6061763"/>
              <a:gd name="connsiteX6" fmla="*/ 365234 w 3652342"/>
              <a:gd name="connsiteY6" fmla="*/ 6061763 h 6061763"/>
              <a:gd name="connsiteX7" fmla="*/ 0 w 3652342"/>
              <a:gd name="connsiteY7" fmla="*/ 5696529 h 6061763"/>
              <a:gd name="connsiteX8" fmla="*/ 0 w 3652342"/>
              <a:gd name="connsiteY8" fmla="*/ 365234 h 606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2342" h="6061763">
                <a:moveTo>
                  <a:pt x="0" y="365234"/>
                </a:moveTo>
                <a:cubicBezTo>
                  <a:pt x="0" y="163521"/>
                  <a:pt x="163521" y="0"/>
                  <a:pt x="365234" y="0"/>
                </a:cubicBezTo>
                <a:lnTo>
                  <a:pt x="3287108" y="0"/>
                </a:lnTo>
                <a:cubicBezTo>
                  <a:pt x="3488821" y="0"/>
                  <a:pt x="3652342" y="163521"/>
                  <a:pt x="3652342" y="365234"/>
                </a:cubicBezTo>
                <a:lnTo>
                  <a:pt x="3652342" y="5696529"/>
                </a:lnTo>
                <a:cubicBezTo>
                  <a:pt x="3652342" y="5898242"/>
                  <a:pt x="3488821" y="6061763"/>
                  <a:pt x="3287108" y="6061763"/>
                </a:cubicBezTo>
                <a:lnTo>
                  <a:pt x="365234" y="6061763"/>
                </a:lnTo>
                <a:cubicBezTo>
                  <a:pt x="163521" y="6061763"/>
                  <a:pt x="0" y="5898242"/>
                  <a:pt x="0" y="5696529"/>
                </a:cubicBezTo>
                <a:lnTo>
                  <a:pt x="0" y="365234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386" tIns="51386" rIns="51386" bIns="323087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r>
              <a:rPr lang="en-US" sz="1349" b="1" dirty="0" smtClean="0"/>
              <a:t>HPE </a:t>
            </a:r>
            <a:r>
              <a:rPr lang="en-US" sz="1349" b="1" dirty="0"/>
              <a:t>3PAR </a:t>
            </a:r>
            <a:r>
              <a:rPr lang="en-US" sz="1349" b="1" dirty="0" err="1"/>
              <a:t>StorServ</a:t>
            </a:r>
            <a:r>
              <a:rPr lang="en-US" sz="1349" b="1" dirty="0"/>
              <a:t> </a:t>
            </a:r>
            <a:r>
              <a:rPr lang="en-US" sz="1349" b="1" dirty="0" smtClean="0"/>
              <a:t>&amp;           StoreOnce </a:t>
            </a:r>
            <a:r>
              <a:rPr lang="en-US" sz="1349" b="1" dirty="0"/>
              <a:t>BURA </a:t>
            </a:r>
            <a:r>
              <a:rPr lang="en-US" sz="1349" b="1" dirty="0" smtClean="0"/>
              <a:t>Solutions</a:t>
            </a:r>
          </a:p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endParaRPr lang="en-US" sz="1349" dirty="0"/>
          </a:p>
        </p:txBody>
      </p:sp>
      <p:sp>
        <p:nvSpPr>
          <p:cNvPr id="6" name="Freeform 5"/>
          <p:cNvSpPr/>
          <p:nvPr/>
        </p:nvSpPr>
        <p:spPr>
          <a:xfrm>
            <a:off x="7848600" y="1157163"/>
            <a:ext cx="3138795" cy="4862636"/>
          </a:xfrm>
          <a:custGeom>
            <a:avLst/>
            <a:gdLst>
              <a:gd name="connsiteX0" fmla="*/ 0 w 3652342"/>
              <a:gd name="connsiteY0" fmla="*/ 365234 h 6061763"/>
              <a:gd name="connsiteX1" fmla="*/ 365234 w 3652342"/>
              <a:gd name="connsiteY1" fmla="*/ 0 h 6061763"/>
              <a:gd name="connsiteX2" fmla="*/ 3287108 w 3652342"/>
              <a:gd name="connsiteY2" fmla="*/ 0 h 6061763"/>
              <a:gd name="connsiteX3" fmla="*/ 3652342 w 3652342"/>
              <a:gd name="connsiteY3" fmla="*/ 365234 h 6061763"/>
              <a:gd name="connsiteX4" fmla="*/ 3652342 w 3652342"/>
              <a:gd name="connsiteY4" fmla="*/ 5696529 h 6061763"/>
              <a:gd name="connsiteX5" fmla="*/ 3287108 w 3652342"/>
              <a:gd name="connsiteY5" fmla="*/ 6061763 h 6061763"/>
              <a:gd name="connsiteX6" fmla="*/ 365234 w 3652342"/>
              <a:gd name="connsiteY6" fmla="*/ 6061763 h 6061763"/>
              <a:gd name="connsiteX7" fmla="*/ 0 w 3652342"/>
              <a:gd name="connsiteY7" fmla="*/ 5696529 h 6061763"/>
              <a:gd name="connsiteX8" fmla="*/ 0 w 3652342"/>
              <a:gd name="connsiteY8" fmla="*/ 365234 h 606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2342" h="6061763">
                <a:moveTo>
                  <a:pt x="0" y="365234"/>
                </a:moveTo>
                <a:cubicBezTo>
                  <a:pt x="0" y="163521"/>
                  <a:pt x="163521" y="0"/>
                  <a:pt x="365234" y="0"/>
                </a:cubicBezTo>
                <a:lnTo>
                  <a:pt x="3287108" y="0"/>
                </a:lnTo>
                <a:cubicBezTo>
                  <a:pt x="3488821" y="0"/>
                  <a:pt x="3652342" y="163521"/>
                  <a:pt x="3652342" y="365234"/>
                </a:cubicBezTo>
                <a:lnTo>
                  <a:pt x="3652342" y="5696529"/>
                </a:lnTo>
                <a:cubicBezTo>
                  <a:pt x="3652342" y="5898242"/>
                  <a:pt x="3488821" y="6061763"/>
                  <a:pt x="3287108" y="6061763"/>
                </a:cubicBezTo>
                <a:lnTo>
                  <a:pt x="365234" y="6061763"/>
                </a:lnTo>
                <a:cubicBezTo>
                  <a:pt x="163521" y="6061763"/>
                  <a:pt x="0" y="5898242"/>
                  <a:pt x="0" y="5696529"/>
                </a:cubicBezTo>
                <a:lnTo>
                  <a:pt x="0" y="365234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386" tIns="51386" rIns="51386" bIns="323087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r>
              <a:rPr lang="en-US" sz="1349" b="1" dirty="0" smtClean="0"/>
              <a:t>HPE </a:t>
            </a:r>
            <a:r>
              <a:rPr lang="en-US" sz="1349" b="1" dirty="0"/>
              <a:t>Data </a:t>
            </a:r>
            <a:r>
              <a:rPr lang="en-US" sz="1349" b="1" dirty="0" smtClean="0"/>
              <a:t>Center,                       Network Management &amp;     Converged Networking</a:t>
            </a:r>
          </a:p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endParaRPr lang="en-US" sz="1349" b="1" dirty="0" smtClean="0"/>
          </a:p>
          <a:p>
            <a:pPr algn="ctr" defTabSz="599545">
              <a:lnSpc>
                <a:spcPct val="90000"/>
              </a:lnSpc>
              <a:spcAft>
                <a:spcPct val="35000"/>
              </a:spcAft>
            </a:pPr>
            <a:endParaRPr lang="en-US" sz="1349" dirty="0"/>
          </a:p>
        </p:txBody>
      </p:sp>
      <p:sp>
        <p:nvSpPr>
          <p:cNvPr id="7" name="Freeform 6"/>
          <p:cNvSpPr/>
          <p:nvPr/>
        </p:nvSpPr>
        <p:spPr>
          <a:xfrm>
            <a:off x="4724400" y="2211277"/>
            <a:ext cx="2667000" cy="3351323"/>
          </a:xfrm>
          <a:custGeom>
            <a:avLst/>
            <a:gdLst>
              <a:gd name="connsiteX0" fmla="*/ 0 w 2921873"/>
              <a:gd name="connsiteY0" fmla="*/ 166775 h 1667745"/>
              <a:gd name="connsiteX1" fmla="*/ 166775 w 2921873"/>
              <a:gd name="connsiteY1" fmla="*/ 0 h 1667745"/>
              <a:gd name="connsiteX2" fmla="*/ 2755099 w 2921873"/>
              <a:gd name="connsiteY2" fmla="*/ 0 h 1667745"/>
              <a:gd name="connsiteX3" fmla="*/ 2921874 w 2921873"/>
              <a:gd name="connsiteY3" fmla="*/ 166775 h 1667745"/>
              <a:gd name="connsiteX4" fmla="*/ 2921873 w 2921873"/>
              <a:gd name="connsiteY4" fmla="*/ 1500971 h 1667745"/>
              <a:gd name="connsiteX5" fmla="*/ 2755098 w 2921873"/>
              <a:gd name="connsiteY5" fmla="*/ 1667746 h 1667745"/>
              <a:gd name="connsiteX6" fmla="*/ 166775 w 2921873"/>
              <a:gd name="connsiteY6" fmla="*/ 1667745 h 1667745"/>
              <a:gd name="connsiteX7" fmla="*/ 0 w 2921873"/>
              <a:gd name="connsiteY7" fmla="*/ 1500970 h 1667745"/>
              <a:gd name="connsiteX8" fmla="*/ 0 w 2921873"/>
              <a:gd name="connsiteY8" fmla="*/ 166775 h 166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1873" h="1667745">
                <a:moveTo>
                  <a:pt x="0" y="166775"/>
                </a:moveTo>
                <a:cubicBezTo>
                  <a:pt x="0" y="74668"/>
                  <a:pt x="74668" y="0"/>
                  <a:pt x="166775" y="0"/>
                </a:cubicBezTo>
                <a:lnTo>
                  <a:pt x="2755099" y="0"/>
                </a:lnTo>
                <a:cubicBezTo>
                  <a:pt x="2847206" y="0"/>
                  <a:pt x="2921874" y="74668"/>
                  <a:pt x="2921874" y="166775"/>
                </a:cubicBezTo>
                <a:cubicBezTo>
                  <a:pt x="2921874" y="611507"/>
                  <a:pt x="2921873" y="1056239"/>
                  <a:pt x="2921873" y="1500971"/>
                </a:cubicBezTo>
                <a:cubicBezTo>
                  <a:pt x="2921873" y="1593078"/>
                  <a:pt x="2847205" y="1667746"/>
                  <a:pt x="2755098" y="1667746"/>
                </a:cubicBezTo>
                <a:lnTo>
                  <a:pt x="166775" y="1667745"/>
                </a:lnTo>
                <a:cubicBezTo>
                  <a:pt x="74668" y="1667745"/>
                  <a:pt x="0" y="1593077"/>
                  <a:pt x="0" y="1500970"/>
                </a:cubicBezTo>
                <a:lnTo>
                  <a:pt x="0" y="16677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9441" tIns="53730" rIns="59441" bIns="5373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prstClr val="black"/>
                </a:solidFill>
              </a:rPr>
              <a:t>HPE 3PAR </a:t>
            </a:r>
            <a:r>
              <a:rPr lang="en-US" sz="1000" b="1" dirty="0">
                <a:solidFill>
                  <a:prstClr val="black"/>
                </a:solidFill>
              </a:rPr>
              <a:t>Operating System Suite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prstClr val="black"/>
                </a:solidFill>
              </a:rPr>
              <a:t>HPE 3PAR </a:t>
            </a:r>
            <a:r>
              <a:rPr lang="en-US" sz="1000" b="1" dirty="0">
                <a:solidFill>
                  <a:prstClr val="black"/>
                </a:solidFill>
              </a:rPr>
              <a:t>Thin Technologies Suite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prstClr val="black"/>
                </a:solidFill>
              </a:rPr>
              <a:t>HPE 3PAR </a:t>
            </a:r>
            <a:r>
              <a:rPr lang="en-US" sz="1000" b="1" dirty="0">
                <a:solidFill>
                  <a:prstClr val="black"/>
                </a:solidFill>
              </a:rPr>
              <a:t>Data Optimization Suite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prstClr val="black"/>
                </a:solidFill>
              </a:rPr>
              <a:t>HPE Data </a:t>
            </a:r>
            <a:r>
              <a:rPr lang="en-US" sz="1000" b="1" dirty="0">
                <a:solidFill>
                  <a:prstClr val="black"/>
                </a:solidFill>
              </a:rPr>
              <a:t>Protector on Catalyst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</a:rPr>
              <a:t>Recovery Manager Central–V</a:t>
            </a:r>
          </a:p>
          <a:p>
            <a:pPr marL="128588" indent="-128588" defTabSz="399697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</a:rPr>
              <a:t>Symantec </a:t>
            </a:r>
            <a:r>
              <a:rPr lang="en-US" sz="1000" b="1" dirty="0" err="1">
                <a:solidFill>
                  <a:prstClr val="black"/>
                </a:solidFill>
              </a:rPr>
              <a:t>NetBackup</a:t>
            </a:r>
            <a:r>
              <a:rPr lang="en-US" sz="1000" b="1" dirty="0">
                <a:solidFill>
                  <a:prstClr val="black"/>
                </a:solidFill>
              </a:rPr>
              <a:t>, </a:t>
            </a:r>
            <a:r>
              <a:rPr lang="en-US" sz="1000" b="1" dirty="0" err="1">
                <a:solidFill>
                  <a:prstClr val="black"/>
                </a:solidFill>
              </a:rPr>
              <a:t>Commvault</a:t>
            </a:r>
            <a:r>
              <a:rPr lang="en-US" sz="1000" b="1" dirty="0">
                <a:solidFill>
                  <a:prstClr val="black"/>
                </a:solidFill>
              </a:rPr>
              <a:t> </a:t>
            </a:r>
            <a:r>
              <a:rPr lang="en-US" sz="1000" b="1" dirty="0" err="1">
                <a:solidFill>
                  <a:prstClr val="black"/>
                </a:solidFill>
              </a:rPr>
              <a:t>Simpana</a:t>
            </a:r>
            <a:r>
              <a:rPr lang="en-US" sz="1000" b="1" dirty="0">
                <a:solidFill>
                  <a:prstClr val="black"/>
                </a:solidFill>
              </a:rPr>
              <a:t>, </a:t>
            </a:r>
            <a:r>
              <a:rPr lang="en-US" sz="1000" b="1" dirty="0" err="1">
                <a:solidFill>
                  <a:prstClr val="black"/>
                </a:solidFill>
              </a:rPr>
              <a:t>Veeam</a:t>
            </a:r>
            <a:r>
              <a:rPr lang="en-US" sz="1000" b="1" dirty="0">
                <a:solidFill>
                  <a:prstClr val="black"/>
                </a:solidFill>
              </a:rPr>
              <a:t> with </a:t>
            </a:r>
            <a:r>
              <a:rPr lang="en-US" sz="1000" b="1" dirty="0" smtClean="0">
                <a:solidFill>
                  <a:prstClr val="black"/>
                </a:solidFill>
              </a:rPr>
              <a:t>HPE </a:t>
            </a:r>
            <a:r>
              <a:rPr lang="en-US" sz="1000" b="1" dirty="0">
                <a:solidFill>
                  <a:prstClr val="black"/>
                </a:solidFill>
              </a:rPr>
              <a:t>StoreOnce, </a:t>
            </a:r>
            <a:r>
              <a:rPr lang="en-US" sz="1000" b="1" dirty="0" smtClean="0">
                <a:solidFill>
                  <a:prstClr val="black"/>
                </a:solidFill>
              </a:rPr>
              <a:t>HPE </a:t>
            </a:r>
            <a:r>
              <a:rPr lang="en-US" sz="1000" b="1" dirty="0">
                <a:solidFill>
                  <a:prstClr val="black"/>
                </a:solidFill>
              </a:rPr>
              <a:t>3PAR</a:t>
            </a:r>
          </a:p>
        </p:txBody>
      </p:sp>
      <p:sp>
        <p:nvSpPr>
          <p:cNvPr id="8" name="Freeform 7"/>
          <p:cNvSpPr/>
          <p:nvPr/>
        </p:nvSpPr>
        <p:spPr>
          <a:xfrm>
            <a:off x="1396464" y="2211277"/>
            <a:ext cx="2667000" cy="3351323"/>
          </a:xfrm>
          <a:custGeom>
            <a:avLst/>
            <a:gdLst>
              <a:gd name="connsiteX0" fmla="*/ 0 w 2921873"/>
              <a:gd name="connsiteY0" fmla="*/ 166775 h 1667745"/>
              <a:gd name="connsiteX1" fmla="*/ 166775 w 2921873"/>
              <a:gd name="connsiteY1" fmla="*/ 0 h 1667745"/>
              <a:gd name="connsiteX2" fmla="*/ 2755099 w 2921873"/>
              <a:gd name="connsiteY2" fmla="*/ 0 h 1667745"/>
              <a:gd name="connsiteX3" fmla="*/ 2921874 w 2921873"/>
              <a:gd name="connsiteY3" fmla="*/ 166775 h 1667745"/>
              <a:gd name="connsiteX4" fmla="*/ 2921873 w 2921873"/>
              <a:gd name="connsiteY4" fmla="*/ 1500971 h 1667745"/>
              <a:gd name="connsiteX5" fmla="*/ 2755098 w 2921873"/>
              <a:gd name="connsiteY5" fmla="*/ 1667746 h 1667745"/>
              <a:gd name="connsiteX6" fmla="*/ 166775 w 2921873"/>
              <a:gd name="connsiteY6" fmla="*/ 1667745 h 1667745"/>
              <a:gd name="connsiteX7" fmla="*/ 0 w 2921873"/>
              <a:gd name="connsiteY7" fmla="*/ 1500970 h 1667745"/>
              <a:gd name="connsiteX8" fmla="*/ 0 w 2921873"/>
              <a:gd name="connsiteY8" fmla="*/ 166775 h 166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1873" h="1667745">
                <a:moveTo>
                  <a:pt x="0" y="166775"/>
                </a:moveTo>
                <a:cubicBezTo>
                  <a:pt x="0" y="74668"/>
                  <a:pt x="74668" y="0"/>
                  <a:pt x="166775" y="0"/>
                </a:cubicBezTo>
                <a:lnTo>
                  <a:pt x="2755099" y="0"/>
                </a:lnTo>
                <a:cubicBezTo>
                  <a:pt x="2847206" y="0"/>
                  <a:pt x="2921874" y="74668"/>
                  <a:pt x="2921874" y="166775"/>
                </a:cubicBezTo>
                <a:cubicBezTo>
                  <a:pt x="2921874" y="611507"/>
                  <a:pt x="2921873" y="1056239"/>
                  <a:pt x="2921873" y="1500971"/>
                </a:cubicBezTo>
                <a:cubicBezTo>
                  <a:pt x="2921873" y="1593078"/>
                  <a:pt x="2847205" y="1667746"/>
                  <a:pt x="2755098" y="1667746"/>
                </a:cubicBezTo>
                <a:lnTo>
                  <a:pt x="166775" y="1667745"/>
                </a:lnTo>
                <a:cubicBezTo>
                  <a:pt x="74668" y="1667745"/>
                  <a:pt x="0" y="1593077"/>
                  <a:pt x="0" y="1500970"/>
                </a:cubicBezTo>
                <a:lnTo>
                  <a:pt x="0" y="16677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9441" tIns="53730" rIns="59441" bIns="5373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254" indent="-171254" defTabSz="53278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HDI </a:t>
            </a:r>
            <a:r>
              <a:rPr lang="en-US" sz="1000" b="1" dirty="0">
                <a:solidFill>
                  <a:schemeClr val="tx1"/>
                </a:solidFill>
              </a:rPr>
              <a:t>&amp; </a:t>
            </a:r>
            <a:r>
              <a:rPr lang="en-US" sz="1000" b="1" dirty="0" err="1">
                <a:solidFill>
                  <a:schemeClr val="tx1"/>
                </a:solidFill>
              </a:rPr>
              <a:t>eVDI</a:t>
            </a:r>
            <a:r>
              <a:rPr lang="en-US" sz="1000" b="1" dirty="0">
                <a:solidFill>
                  <a:schemeClr val="tx1"/>
                </a:solidFill>
              </a:rPr>
              <a:t> Solution Demo</a:t>
            </a:r>
          </a:p>
          <a:p>
            <a:pPr marL="171254" indent="-171254" defTabSz="532787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Citrix </a:t>
            </a:r>
            <a:r>
              <a:rPr lang="en-US" sz="1000" b="1" dirty="0" err="1">
                <a:solidFill>
                  <a:schemeClr val="tx1"/>
                </a:solidFill>
              </a:rPr>
              <a:t>XenDesktop</a:t>
            </a:r>
            <a:r>
              <a:rPr lang="en-US" sz="1000" b="1" dirty="0">
                <a:solidFill>
                  <a:schemeClr val="tx1"/>
                </a:solidFill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</a:rPr>
              <a:t>XenApps</a:t>
            </a:r>
            <a:r>
              <a:rPr lang="en-US" sz="1000" b="1" dirty="0">
                <a:solidFill>
                  <a:schemeClr val="tx1"/>
                </a:solidFill>
              </a:rPr>
              <a:t> Solution</a:t>
            </a:r>
          </a:p>
          <a:p>
            <a:pPr marL="171254" indent="-171254" defTabSz="53278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HDI/</a:t>
            </a:r>
            <a:r>
              <a:rPr lang="en-US" sz="1000" b="1" dirty="0" err="1" smtClean="0">
                <a:solidFill>
                  <a:schemeClr val="tx1"/>
                </a:solidFill>
              </a:rPr>
              <a:t>eVDI</a:t>
            </a:r>
            <a:r>
              <a:rPr lang="en-US" sz="1000" b="1" dirty="0" smtClean="0">
                <a:solidFill>
                  <a:schemeClr val="tx1"/>
                </a:solidFill>
              </a:rPr>
              <a:t> Integration </a:t>
            </a:r>
            <a:r>
              <a:rPr lang="en-US" sz="1000" b="1" dirty="0">
                <a:solidFill>
                  <a:schemeClr val="tx1"/>
                </a:solidFill>
              </a:rPr>
              <a:t>with </a:t>
            </a:r>
            <a:r>
              <a:rPr lang="en-US" sz="1000" b="1" dirty="0" smtClean="0">
                <a:solidFill>
                  <a:schemeClr val="tx1"/>
                </a:solidFill>
              </a:rPr>
              <a:t>HPE </a:t>
            </a:r>
            <a:r>
              <a:rPr lang="en-US" sz="1000" b="1" dirty="0">
                <a:solidFill>
                  <a:schemeClr val="tx1"/>
                </a:solidFill>
              </a:rPr>
              <a:t>BYOD Demo</a:t>
            </a:r>
          </a:p>
        </p:txBody>
      </p:sp>
      <p:sp>
        <p:nvSpPr>
          <p:cNvPr id="9" name="Freeform 8"/>
          <p:cNvSpPr/>
          <p:nvPr/>
        </p:nvSpPr>
        <p:spPr>
          <a:xfrm>
            <a:off x="8077200" y="2218729"/>
            <a:ext cx="2667000" cy="3343871"/>
          </a:xfrm>
          <a:custGeom>
            <a:avLst/>
            <a:gdLst>
              <a:gd name="connsiteX0" fmla="*/ 0 w 2921873"/>
              <a:gd name="connsiteY0" fmla="*/ 166775 h 1667745"/>
              <a:gd name="connsiteX1" fmla="*/ 166775 w 2921873"/>
              <a:gd name="connsiteY1" fmla="*/ 0 h 1667745"/>
              <a:gd name="connsiteX2" fmla="*/ 2755099 w 2921873"/>
              <a:gd name="connsiteY2" fmla="*/ 0 h 1667745"/>
              <a:gd name="connsiteX3" fmla="*/ 2921874 w 2921873"/>
              <a:gd name="connsiteY3" fmla="*/ 166775 h 1667745"/>
              <a:gd name="connsiteX4" fmla="*/ 2921873 w 2921873"/>
              <a:gd name="connsiteY4" fmla="*/ 1500971 h 1667745"/>
              <a:gd name="connsiteX5" fmla="*/ 2755098 w 2921873"/>
              <a:gd name="connsiteY5" fmla="*/ 1667746 h 1667745"/>
              <a:gd name="connsiteX6" fmla="*/ 166775 w 2921873"/>
              <a:gd name="connsiteY6" fmla="*/ 1667745 h 1667745"/>
              <a:gd name="connsiteX7" fmla="*/ 0 w 2921873"/>
              <a:gd name="connsiteY7" fmla="*/ 1500970 h 1667745"/>
              <a:gd name="connsiteX8" fmla="*/ 0 w 2921873"/>
              <a:gd name="connsiteY8" fmla="*/ 166775 h 166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1873" h="1667745">
                <a:moveTo>
                  <a:pt x="0" y="166775"/>
                </a:moveTo>
                <a:cubicBezTo>
                  <a:pt x="0" y="74668"/>
                  <a:pt x="74668" y="0"/>
                  <a:pt x="166775" y="0"/>
                </a:cubicBezTo>
                <a:lnTo>
                  <a:pt x="2755099" y="0"/>
                </a:lnTo>
                <a:cubicBezTo>
                  <a:pt x="2847206" y="0"/>
                  <a:pt x="2921874" y="74668"/>
                  <a:pt x="2921874" y="166775"/>
                </a:cubicBezTo>
                <a:cubicBezTo>
                  <a:pt x="2921874" y="611507"/>
                  <a:pt x="2921873" y="1056239"/>
                  <a:pt x="2921873" y="1500971"/>
                </a:cubicBezTo>
                <a:cubicBezTo>
                  <a:pt x="2921873" y="1593078"/>
                  <a:pt x="2847205" y="1667746"/>
                  <a:pt x="2755098" y="1667746"/>
                </a:cubicBezTo>
                <a:lnTo>
                  <a:pt x="166775" y="1667745"/>
                </a:lnTo>
                <a:cubicBezTo>
                  <a:pt x="74668" y="1667745"/>
                  <a:pt x="0" y="1593077"/>
                  <a:pt x="0" y="1500970"/>
                </a:cubicBezTo>
                <a:lnTo>
                  <a:pt x="0" y="16677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9441" tIns="53730" rIns="59441" bIns="5373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Intelligent </a:t>
            </a:r>
            <a:r>
              <a:rPr lang="en-US" sz="1000" b="1" dirty="0"/>
              <a:t>Resilient </a:t>
            </a:r>
            <a:r>
              <a:rPr lang="en-US" sz="1000" b="1" dirty="0" smtClean="0"/>
              <a:t>Framework (IRF)</a:t>
            </a:r>
            <a:endParaRPr lang="en-US" sz="1000" b="1" dirty="0"/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Data </a:t>
            </a:r>
            <a:r>
              <a:rPr lang="en-US" sz="1000" b="1" dirty="0"/>
              <a:t>Center Interconnect (</a:t>
            </a:r>
            <a:r>
              <a:rPr lang="en-US" sz="1000" b="1" dirty="0" smtClean="0"/>
              <a:t>EVI/MDC)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Distributed Cloud Networking (DCN)</a:t>
            </a:r>
            <a:endParaRPr lang="en-US" sz="1000" b="1" dirty="0"/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Virtual </a:t>
            </a:r>
            <a:r>
              <a:rPr lang="en-US" sz="1000" b="1" dirty="0"/>
              <a:t>Service </a:t>
            </a:r>
            <a:r>
              <a:rPr lang="en-US" sz="1000" b="1" dirty="0" smtClean="0"/>
              <a:t>Router (VSR)</a:t>
            </a:r>
            <a:endParaRPr lang="en-US" sz="1000" b="1" dirty="0"/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Intelligent </a:t>
            </a:r>
            <a:r>
              <a:rPr lang="en-US" sz="1000" b="1" dirty="0"/>
              <a:t>Management </a:t>
            </a:r>
            <a:r>
              <a:rPr lang="en-US" sz="1000" b="1" dirty="0" smtClean="0"/>
              <a:t>Center (IMC)</a:t>
            </a:r>
            <a:endParaRPr lang="en-US" sz="1000" b="1" dirty="0"/>
          </a:p>
          <a:p>
            <a:pPr marL="128588" indent="-128588" defTabSz="399697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Intelligent </a:t>
            </a:r>
            <a:r>
              <a:rPr lang="en-US" sz="1000" b="1" dirty="0"/>
              <a:t>Management Center </a:t>
            </a:r>
            <a:r>
              <a:rPr lang="en-US" sz="1000" b="1" dirty="0" smtClean="0"/>
              <a:t>High Availability </a:t>
            </a:r>
            <a:r>
              <a:rPr lang="en-US" sz="1000" b="1" dirty="0"/>
              <a:t>Management </a:t>
            </a:r>
            <a:r>
              <a:rPr lang="en-US" sz="1000" b="1" dirty="0" smtClean="0"/>
              <a:t>Center (HAC)</a:t>
            </a:r>
            <a:endParaRPr lang="en-US" sz="1000" b="1" dirty="0"/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Bring </a:t>
            </a:r>
            <a:r>
              <a:rPr lang="en-US" sz="1000" b="1" dirty="0"/>
              <a:t>Your Own Device (</a:t>
            </a:r>
            <a:r>
              <a:rPr lang="en-US" sz="1000" b="1" dirty="0" smtClean="0"/>
              <a:t>BYOD)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Network </a:t>
            </a:r>
            <a:r>
              <a:rPr lang="en-US" sz="1000" b="1" dirty="0"/>
              <a:t>Protector SDN </a:t>
            </a:r>
            <a:r>
              <a:rPr lang="en-US" sz="1000" b="1" dirty="0" smtClean="0"/>
              <a:t>Application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Network </a:t>
            </a:r>
            <a:r>
              <a:rPr lang="en-US" sz="1000" b="1" dirty="0"/>
              <a:t>Visualizer SDN </a:t>
            </a:r>
            <a:r>
              <a:rPr lang="en-US" sz="1000" b="1" dirty="0" smtClean="0"/>
              <a:t>Application</a:t>
            </a:r>
          </a:p>
          <a:p>
            <a:pPr marL="128588" indent="-128588" defTabSz="399697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/>
              <a:t>BIMS </a:t>
            </a:r>
            <a:r>
              <a:rPr lang="en-US" sz="1000" b="1" dirty="0"/>
              <a:t>Demo to Deploy GDVPN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76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Solution Centre – Demos </a:t>
            </a:r>
            <a:r>
              <a:rPr lang="en-US" dirty="0" smtClean="0"/>
              <a:t>(TA view)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37766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98579" y="1157942"/>
            <a:ext cx="2272420" cy="4861858"/>
            <a:chOff x="608012" y="628873"/>
            <a:chExt cx="2634309" cy="6056154"/>
          </a:xfrm>
        </p:grpSpPr>
        <p:sp>
          <p:nvSpPr>
            <p:cNvPr id="20" name="Freeform 19"/>
            <p:cNvSpPr/>
            <p:nvPr/>
          </p:nvSpPr>
          <p:spPr>
            <a:xfrm>
              <a:off x="608012" y="628873"/>
              <a:ext cx="2634309" cy="6056154"/>
            </a:xfrm>
            <a:custGeom>
              <a:avLst/>
              <a:gdLst>
                <a:gd name="connsiteX0" fmla="*/ 0 w 3652342"/>
                <a:gd name="connsiteY0" fmla="*/ 365234 h 6061763"/>
                <a:gd name="connsiteX1" fmla="*/ 365234 w 3652342"/>
                <a:gd name="connsiteY1" fmla="*/ 0 h 6061763"/>
                <a:gd name="connsiteX2" fmla="*/ 3287108 w 3652342"/>
                <a:gd name="connsiteY2" fmla="*/ 0 h 6061763"/>
                <a:gd name="connsiteX3" fmla="*/ 3652342 w 3652342"/>
                <a:gd name="connsiteY3" fmla="*/ 365234 h 6061763"/>
                <a:gd name="connsiteX4" fmla="*/ 3652342 w 3652342"/>
                <a:gd name="connsiteY4" fmla="*/ 5696529 h 6061763"/>
                <a:gd name="connsiteX5" fmla="*/ 3287108 w 3652342"/>
                <a:gd name="connsiteY5" fmla="*/ 6061763 h 6061763"/>
                <a:gd name="connsiteX6" fmla="*/ 365234 w 3652342"/>
                <a:gd name="connsiteY6" fmla="*/ 6061763 h 6061763"/>
                <a:gd name="connsiteX7" fmla="*/ 0 w 3652342"/>
                <a:gd name="connsiteY7" fmla="*/ 5696529 h 6061763"/>
                <a:gd name="connsiteX8" fmla="*/ 0 w 3652342"/>
                <a:gd name="connsiteY8" fmla="*/ 365234 h 60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2342" h="6061763">
                  <a:moveTo>
                    <a:pt x="0" y="365234"/>
                  </a:moveTo>
                  <a:cubicBezTo>
                    <a:pt x="0" y="163521"/>
                    <a:pt x="163521" y="0"/>
                    <a:pt x="365234" y="0"/>
                  </a:cubicBezTo>
                  <a:lnTo>
                    <a:pt x="3287108" y="0"/>
                  </a:lnTo>
                  <a:cubicBezTo>
                    <a:pt x="3488821" y="0"/>
                    <a:pt x="3652342" y="163521"/>
                    <a:pt x="3652342" y="365234"/>
                  </a:cubicBezTo>
                  <a:lnTo>
                    <a:pt x="3652342" y="5696529"/>
                  </a:lnTo>
                  <a:cubicBezTo>
                    <a:pt x="3652342" y="5898242"/>
                    <a:pt x="3488821" y="6061763"/>
                    <a:pt x="3287108" y="6061763"/>
                  </a:cubicBezTo>
                  <a:lnTo>
                    <a:pt x="365234" y="6061763"/>
                  </a:lnTo>
                  <a:cubicBezTo>
                    <a:pt x="163521" y="6061763"/>
                    <a:pt x="0" y="5898242"/>
                    <a:pt x="0" y="5696529"/>
                  </a:cubicBezTo>
                  <a:lnTo>
                    <a:pt x="0" y="36523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386" tIns="51386" rIns="51386" bIns="32308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95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49" b="1" dirty="0"/>
                <a:t>Transform to a Hybrid Infrastructure</a:t>
              </a:r>
            </a:p>
          </p:txBody>
        </p:sp>
        <p:sp>
          <p:nvSpPr>
            <p:cNvPr id="21" name="TextBox 1"/>
            <p:cNvSpPr txBox="1"/>
            <p:nvPr/>
          </p:nvSpPr>
          <p:spPr>
            <a:xfrm>
              <a:off x="608012" y="2209800"/>
              <a:ext cx="2634309" cy="3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Operating System Suite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Thin Technologies Suite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Intelligent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Resilient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Framework (IRF)</a:t>
              </a:r>
              <a:endParaRPr lang="en-US" sz="10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endParaRP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Data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Center Interconnect (EVI/MDC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)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Distributed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Cloud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Networking (DCN)</a:t>
              </a:r>
              <a:endParaRPr lang="en-US" sz="10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endParaRP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Virtual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Service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Router (VSR) </a:t>
              </a:r>
              <a:endParaRPr lang="en-US" sz="10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endParaRP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Intelligent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Management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Center (IMC)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Intelligent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Management Center High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Availability (IMC HAC)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Management Center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BIMS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Demo to Deploy GDVPN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77186" y="1157942"/>
            <a:ext cx="2272420" cy="4861858"/>
            <a:chOff x="3383903" y="628873"/>
            <a:chExt cx="2634309" cy="6056154"/>
          </a:xfrm>
        </p:grpSpPr>
        <p:sp>
          <p:nvSpPr>
            <p:cNvPr id="18" name="Freeform 17"/>
            <p:cNvSpPr/>
            <p:nvPr/>
          </p:nvSpPr>
          <p:spPr>
            <a:xfrm>
              <a:off x="3383903" y="628873"/>
              <a:ext cx="2634309" cy="6056154"/>
            </a:xfrm>
            <a:custGeom>
              <a:avLst/>
              <a:gdLst>
                <a:gd name="connsiteX0" fmla="*/ 0 w 3652342"/>
                <a:gd name="connsiteY0" fmla="*/ 365234 h 6061763"/>
                <a:gd name="connsiteX1" fmla="*/ 365234 w 3652342"/>
                <a:gd name="connsiteY1" fmla="*/ 0 h 6061763"/>
                <a:gd name="connsiteX2" fmla="*/ 3287108 w 3652342"/>
                <a:gd name="connsiteY2" fmla="*/ 0 h 6061763"/>
                <a:gd name="connsiteX3" fmla="*/ 3652342 w 3652342"/>
                <a:gd name="connsiteY3" fmla="*/ 365234 h 6061763"/>
                <a:gd name="connsiteX4" fmla="*/ 3652342 w 3652342"/>
                <a:gd name="connsiteY4" fmla="*/ 5696529 h 6061763"/>
                <a:gd name="connsiteX5" fmla="*/ 3287108 w 3652342"/>
                <a:gd name="connsiteY5" fmla="*/ 6061763 h 6061763"/>
                <a:gd name="connsiteX6" fmla="*/ 365234 w 3652342"/>
                <a:gd name="connsiteY6" fmla="*/ 6061763 h 6061763"/>
                <a:gd name="connsiteX7" fmla="*/ 0 w 3652342"/>
                <a:gd name="connsiteY7" fmla="*/ 5696529 h 6061763"/>
                <a:gd name="connsiteX8" fmla="*/ 0 w 3652342"/>
                <a:gd name="connsiteY8" fmla="*/ 365234 h 60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2342" h="6061763">
                  <a:moveTo>
                    <a:pt x="0" y="365234"/>
                  </a:moveTo>
                  <a:cubicBezTo>
                    <a:pt x="0" y="163521"/>
                    <a:pt x="163521" y="0"/>
                    <a:pt x="365234" y="0"/>
                  </a:cubicBezTo>
                  <a:lnTo>
                    <a:pt x="3287108" y="0"/>
                  </a:lnTo>
                  <a:cubicBezTo>
                    <a:pt x="3488821" y="0"/>
                    <a:pt x="3652342" y="163521"/>
                    <a:pt x="3652342" y="365234"/>
                  </a:cubicBezTo>
                  <a:lnTo>
                    <a:pt x="3652342" y="5696529"/>
                  </a:lnTo>
                  <a:cubicBezTo>
                    <a:pt x="3652342" y="5898242"/>
                    <a:pt x="3488821" y="6061763"/>
                    <a:pt x="3287108" y="6061763"/>
                  </a:cubicBezTo>
                  <a:lnTo>
                    <a:pt x="365234" y="6061763"/>
                  </a:lnTo>
                  <a:cubicBezTo>
                    <a:pt x="163521" y="6061763"/>
                    <a:pt x="0" y="5898242"/>
                    <a:pt x="0" y="5696529"/>
                  </a:cubicBezTo>
                  <a:lnTo>
                    <a:pt x="0" y="36523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386" tIns="51386" rIns="51386" bIns="32308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95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49" b="1" dirty="0"/>
                <a:t>Enable Workplace Productivity</a:t>
              </a: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3383903" y="2209800"/>
              <a:ext cx="2634309" cy="17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Hyper-Connected Workplace - HDI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&amp;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eVDI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Solution Demo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Citrix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XenDesktop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and XenApps Solution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/>
                <a:t>HDI/</a:t>
              </a:r>
              <a:r>
                <a:rPr lang="en-US" sz="1000" b="1" dirty="0" err="1" smtClean="0"/>
                <a:t>eVDI</a:t>
              </a:r>
              <a:r>
                <a:rPr lang="en-US" sz="1000" b="1" dirty="0" smtClean="0"/>
                <a:t> Integration </a:t>
              </a:r>
              <a:r>
                <a:rPr lang="en-US" sz="1000" b="1" dirty="0"/>
                <a:t>with </a:t>
              </a:r>
              <a:r>
                <a:rPr lang="en-US" sz="1000" b="1" dirty="0" smtClean="0"/>
                <a:t>HPE </a:t>
              </a:r>
              <a:r>
                <a:rPr lang="en-US" sz="1000" b="1" dirty="0"/>
                <a:t>BYOD Demo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Bring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Your Own Device (BYOD)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55793" y="1157942"/>
            <a:ext cx="2272420" cy="4861858"/>
            <a:chOff x="6170612" y="628873"/>
            <a:chExt cx="2634309" cy="6056154"/>
          </a:xfrm>
        </p:grpSpPr>
        <p:sp>
          <p:nvSpPr>
            <p:cNvPr id="16" name="Freeform 15"/>
            <p:cNvSpPr/>
            <p:nvPr/>
          </p:nvSpPr>
          <p:spPr>
            <a:xfrm>
              <a:off x="6170612" y="628873"/>
              <a:ext cx="2634309" cy="6056154"/>
            </a:xfrm>
            <a:custGeom>
              <a:avLst/>
              <a:gdLst>
                <a:gd name="connsiteX0" fmla="*/ 0 w 3652342"/>
                <a:gd name="connsiteY0" fmla="*/ 365234 h 6061763"/>
                <a:gd name="connsiteX1" fmla="*/ 365234 w 3652342"/>
                <a:gd name="connsiteY1" fmla="*/ 0 h 6061763"/>
                <a:gd name="connsiteX2" fmla="*/ 3287108 w 3652342"/>
                <a:gd name="connsiteY2" fmla="*/ 0 h 6061763"/>
                <a:gd name="connsiteX3" fmla="*/ 3652342 w 3652342"/>
                <a:gd name="connsiteY3" fmla="*/ 365234 h 6061763"/>
                <a:gd name="connsiteX4" fmla="*/ 3652342 w 3652342"/>
                <a:gd name="connsiteY4" fmla="*/ 5696529 h 6061763"/>
                <a:gd name="connsiteX5" fmla="*/ 3287108 w 3652342"/>
                <a:gd name="connsiteY5" fmla="*/ 6061763 h 6061763"/>
                <a:gd name="connsiteX6" fmla="*/ 365234 w 3652342"/>
                <a:gd name="connsiteY6" fmla="*/ 6061763 h 6061763"/>
                <a:gd name="connsiteX7" fmla="*/ 0 w 3652342"/>
                <a:gd name="connsiteY7" fmla="*/ 5696529 h 6061763"/>
                <a:gd name="connsiteX8" fmla="*/ 0 w 3652342"/>
                <a:gd name="connsiteY8" fmla="*/ 365234 h 60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2342" h="6061763">
                  <a:moveTo>
                    <a:pt x="0" y="365234"/>
                  </a:moveTo>
                  <a:cubicBezTo>
                    <a:pt x="0" y="163521"/>
                    <a:pt x="163521" y="0"/>
                    <a:pt x="365234" y="0"/>
                  </a:cubicBezTo>
                  <a:lnTo>
                    <a:pt x="3287108" y="0"/>
                  </a:lnTo>
                  <a:cubicBezTo>
                    <a:pt x="3488821" y="0"/>
                    <a:pt x="3652342" y="163521"/>
                    <a:pt x="3652342" y="365234"/>
                  </a:cubicBezTo>
                  <a:lnTo>
                    <a:pt x="3652342" y="5696529"/>
                  </a:lnTo>
                  <a:cubicBezTo>
                    <a:pt x="3652342" y="5898242"/>
                    <a:pt x="3488821" y="6061763"/>
                    <a:pt x="3287108" y="6061763"/>
                  </a:cubicBezTo>
                  <a:lnTo>
                    <a:pt x="365234" y="6061763"/>
                  </a:lnTo>
                  <a:cubicBezTo>
                    <a:pt x="163521" y="6061763"/>
                    <a:pt x="0" y="5898242"/>
                    <a:pt x="0" y="5696529"/>
                  </a:cubicBezTo>
                  <a:lnTo>
                    <a:pt x="0" y="36523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386" tIns="51386" rIns="51386" bIns="32308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95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49" b="1" dirty="0"/>
                <a:t>Empower a Data-Driven Organization</a:t>
              </a: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6170612" y="2209800"/>
              <a:ext cx="2634309" cy="498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fr-FR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fr-FR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Data </a:t>
              </a:r>
              <a:r>
                <a:rPr lang="fr-FR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Optimization</a:t>
              </a:r>
              <a:r>
                <a:rPr lang="fr-FR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Suite</a:t>
              </a:r>
              <a:endParaRPr lang="en-US" sz="10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34400" y="1157942"/>
            <a:ext cx="2280532" cy="4861858"/>
            <a:chOff x="8946503" y="628873"/>
            <a:chExt cx="2634309" cy="6056154"/>
          </a:xfrm>
        </p:grpSpPr>
        <p:sp>
          <p:nvSpPr>
            <p:cNvPr id="14" name="Freeform 13"/>
            <p:cNvSpPr/>
            <p:nvPr/>
          </p:nvSpPr>
          <p:spPr>
            <a:xfrm>
              <a:off x="8946503" y="628873"/>
              <a:ext cx="2634309" cy="6056154"/>
            </a:xfrm>
            <a:custGeom>
              <a:avLst/>
              <a:gdLst>
                <a:gd name="connsiteX0" fmla="*/ 0 w 3652342"/>
                <a:gd name="connsiteY0" fmla="*/ 365234 h 6061763"/>
                <a:gd name="connsiteX1" fmla="*/ 365234 w 3652342"/>
                <a:gd name="connsiteY1" fmla="*/ 0 h 6061763"/>
                <a:gd name="connsiteX2" fmla="*/ 3287108 w 3652342"/>
                <a:gd name="connsiteY2" fmla="*/ 0 h 6061763"/>
                <a:gd name="connsiteX3" fmla="*/ 3652342 w 3652342"/>
                <a:gd name="connsiteY3" fmla="*/ 365234 h 6061763"/>
                <a:gd name="connsiteX4" fmla="*/ 3652342 w 3652342"/>
                <a:gd name="connsiteY4" fmla="*/ 5696529 h 6061763"/>
                <a:gd name="connsiteX5" fmla="*/ 3287108 w 3652342"/>
                <a:gd name="connsiteY5" fmla="*/ 6061763 h 6061763"/>
                <a:gd name="connsiteX6" fmla="*/ 365234 w 3652342"/>
                <a:gd name="connsiteY6" fmla="*/ 6061763 h 6061763"/>
                <a:gd name="connsiteX7" fmla="*/ 0 w 3652342"/>
                <a:gd name="connsiteY7" fmla="*/ 5696529 h 6061763"/>
                <a:gd name="connsiteX8" fmla="*/ 0 w 3652342"/>
                <a:gd name="connsiteY8" fmla="*/ 365234 h 606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2342" h="6061763">
                  <a:moveTo>
                    <a:pt x="0" y="365234"/>
                  </a:moveTo>
                  <a:cubicBezTo>
                    <a:pt x="0" y="163521"/>
                    <a:pt x="163521" y="0"/>
                    <a:pt x="365234" y="0"/>
                  </a:cubicBezTo>
                  <a:lnTo>
                    <a:pt x="3287108" y="0"/>
                  </a:lnTo>
                  <a:cubicBezTo>
                    <a:pt x="3488821" y="0"/>
                    <a:pt x="3652342" y="163521"/>
                    <a:pt x="3652342" y="365234"/>
                  </a:cubicBezTo>
                  <a:lnTo>
                    <a:pt x="3652342" y="5696529"/>
                  </a:lnTo>
                  <a:cubicBezTo>
                    <a:pt x="3652342" y="5898242"/>
                    <a:pt x="3488821" y="6061763"/>
                    <a:pt x="3287108" y="6061763"/>
                  </a:cubicBezTo>
                  <a:lnTo>
                    <a:pt x="365234" y="6061763"/>
                  </a:lnTo>
                  <a:cubicBezTo>
                    <a:pt x="163521" y="6061763"/>
                    <a:pt x="0" y="5898242"/>
                    <a:pt x="0" y="5696529"/>
                  </a:cubicBezTo>
                  <a:lnTo>
                    <a:pt x="0" y="36523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386" tIns="51386" rIns="51386" bIns="32308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954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49" b="1" dirty="0"/>
                <a:t>Protect Your Digital Enterprise</a:t>
              </a: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8946503" y="2209800"/>
              <a:ext cx="2634309" cy="241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Network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Protector SDN Application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Network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Visualizer SDN Application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Data Protector on Catalyst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Recovery Manager Central–V</a:t>
              </a:r>
            </a:p>
            <a:p>
              <a:pPr marL="214313" indent="-214313" defTabSz="322660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Symantec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NetBackup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,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Commvault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Simpana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, </a:t>
              </a:r>
              <a:r>
                <a:rPr lang="en-US" sz="1000" b="1" dirty="0" err="1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Veeam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with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StoreOnce, </a:t>
              </a:r>
              <a:r>
                <a:rPr lang="en-US" sz="1000" b="1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HPE </a:t>
              </a:r>
              <a:r>
                <a:rPr lang="en-US" sz="1000" b="1" dirty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4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book a demo using Engagement Web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440" y="1064554"/>
            <a:ext cx="10969943" cy="381000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http://</a:t>
            </a:r>
            <a:r>
              <a:rPr lang="en-US" sz="2000" dirty="0">
                <a:solidFill>
                  <a:srgbClr val="0070C0"/>
                </a:solidFill>
              </a:rPr>
              <a:t>prime22.sharepoint.hp.com/teams/presales/apj/HQ/SC2010/Singapore%20Solution%20Center%20(Demo</a:t>
            </a:r>
            <a:r>
              <a:rPr lang="en-US" sz="1800" dirty="0">
                <a:solidFill>
                  <a:srgbClr val="0070C0"/>
                </a:solidFill>
              </a:rPr>
              <a:t>)/default.aspx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562600"/>
            <a:ext cx="10969784" cy="533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Note: </a:t>
            </a:r>
            <a:r>
              <a:rPr lang="en-US" dirty="0" smtClean="0"/>
              <a:t>	1</a:t>
            </a:r>
            <a:r>
              <a:rPr lang="en-US" dirty="0"/>
              <a:t>) Chrome browser is not </a:t>
            </a:r>
            <a:r>
              <a:rPr lang="en-US" dirty="0" smtClean="0"/>
              <a:t>supported.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) If demo list does not show up after authentication, press F5 to refresh the browser.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712912"/>
            <a:ext cx="7162800" cy="36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13242"/>
            <a:ext cx="6457001" cy="30683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View calendar of demos to determine if desired time slot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86328" y="2766536"/>
            <a:ext cx="18020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kern="1200" dirty="0" smtClean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View calendar of demos to determine if desired time slot is available</a:t>
            </a:r>
            <a:endParaRPr kumimoji="1" lang="en-US" kern="12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43800" y="3435537"/>
            <a:ext cx="1142528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Click on Request and Booking link to start booking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13242"/>
            <a:ext cx="6457001" cy="3068357"/>
          </a:xfrm>
          <a:prstGeom prst="rect">
            <a:avLst/>
          </a:prstGeom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130961" y="1879897"/>
            <a:ext cx="23232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this link “</a:t>
            </a:r>
            <a:r>
              <a:rPr kumimoji="1" lang="en-US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Request and Booking (RMX Engagement Web)</a:t>
            </a:r>
            <a:r>
              <a:rPr kumimoji="1" lang="en-US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” to go to Engagement </a:t>
            </a:r>
            <a:r>
              <a:rPr kumimoji="1" lang="en-US" kern="1200" dirty="0" smtClean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View</a:t>
            </a:r>
            <a:endParaRPr kumimoji="1" lang="en-US" kern="1200" dirty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45905" y="2229914"/>
            <a:ext cx="2285056" cy="1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Initiate a new demo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91" y="1662039"/>
            <a:ext cx="6019545" cy="3533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366942" y="4002480"/>
            <a:ext cx="4951920" cy="394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462297" y="3540912"/>
            <a:ext cx="1928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Click on the </a:t>
            </a:r>
            <a:r>
              <a:rPr kumimoji="1" lang="en-US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New</a:t>
            </a:r>
            <a:r>
              <a:rPr kumimoji="1" lang="en-US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button to initiate Request</a:t>
            </a:r>
          </a:p>
        </p:txBody>
      </p:sp>
    </p:spTree>
    <p:extLst>
      <p:ext uri="{BB962C8B-B14F-4D97-AF65-F5344CB8AC3E}">
        <p14:creationId xmlns:p14="http://schemas.microsoft.com/office/powerpoint/2010/main" val="6776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Enter opportunity (SFDC 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12" y="1905000"/>
            <a:ext cx="6952085" cy="300163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422421" y="2273787"/>
            <a:ext cx="4032380" cy="123141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8454801" y="1735178"/>
            <a:ext cx="1928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Enter the </a:t>
            </a:r>
            <a:r>
              <a:rPr kumimoji="1" lang="en-US" sz="1600" kern="1200" dirty="0" smtClean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SFDC </a:t>
            </a:r>
            <a:r>
              <a:rPr kumimoji="1" lang="en-US" sz="1600" kern="1200" dirty="0" err="1" smtClean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Oppty</a:t>
            </a:r>
            <a:r>
              <a:rPr kumimoji="1" lang="en-US" sz="1600" kern="1200" dirty="0" smtClean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Id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for Demos  and click on the search button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3410974"/>
            <a:ext cx="764821" cy="21015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3617568"/>
            <a:ext cx="979974" cy="18443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450538" y="3114666"/>
            <a:ext cx="19288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For demand generation activities, choose appropriate reason from this list box</a:t>
            </a: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 flipV="1">
            <a:off x="4637574" y="3709784"/>
            <a:ext cx="3812964" cy="66602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454801" y="4538047"/>
            <a:ext cx="1928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Press 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Continue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to go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37399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Select the Presales Team “APJ Center Reservation”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82954" y="2068561"/>
            <a:ext cx="6400800" cy="2380670"/>
            <a:chOff x="315778" y="825497"/>
            <a:chExt cx="6400800" cy="2380670"/>
          </a:xfrm>
        </p:grpSpPr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78" y="825497"/>
              <a:ext cx="6400800" cy="23806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350" y="2110799"/>
              <a:ext cx="1375511" cy="6746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391623" y="2390393"/>
            <a:ext cx="20174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Select “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APJ Center Reservation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”. APJ Center Reservation (WW </a:t>
            </a:r>
            <a:r>
              <a:rPr kumimoji="1" lang="en-US" sz="1600" kern="1200" dirty="0" err="1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TechHub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) will service your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5520" y="3532373"/>
            <a:ext cx="1614127" cy="3176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Futura Bk"/>
              <a:cs typeface="Futura Bk"/>
            </a:endParaRPr>
          </a:p>
        </p:txBody>
      </p:sp>
      <p:cxnSp>
        <p:nvCxnSpPr>
          <p:cNvPr id="20" name="Straight Arrow Connector 19"/>
          <p:cNvCxnSpPr>
            <a:stCxn id="18" idx="1"/>
            <a:endCxn id="19" idx="3"/>
          </p:cNvCxnSpPr>
          <p:nvPr/>
        </p:nvCxnSpPr>
        <p:spPr>
          <a:xfrm flipH="1">
            <a:off x="5649647" y="3052113"/>
            <a:ext cx="2741976" cy="639077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8402179" y="3958441"/>
            <a:ext cx="19288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Press on </a:t>
            </a:r>
            <a:r>
              <a:rPr kumimoji="1" lang="en-US" sz="1600" kern="1200" dirty="0">
                <a:solidFill>
                  <a:srgbClr val="002060"/>
                </a:solidFill>
                <a:ea typeface="ＭＳ Ｐゴシック" pitchFamily="34" charset="-128"/>
                <a:cs typeface="+mn-cs"/>
              </a:rPr>
              <a:t>Continue</a:t>
            </a:r>
            <a:r>
              <a:rPr kumimoji="1" lang="en-US" sz="1600" kern="1200" dirty="0">
                <a:solidFill>
                  <a:srgbClr val="000000"/>
                </a:solidFill>
                <a:ea typeface="ＭＳ Ｐゴシック" pitchFamily="34" charset="-128"/>
                <a:cs typeface="+mn-cs"/>
              </a:rPr>
              <a:t> button to move to next screen</a:t>
            </a:r>
          </a:p>
        </p:txBody>
      </p:sp>
    </p:spTree>
    <p:extLst>
      <p:ext uri="{BB962C8B-B14F-4D97-AF65-F5344CB8AC3E}">
        <p14:creationId xmlns:p14="http://schemas.microsoft.com/office/powerpoint/2010/main" val="30366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007162061B441B798725805828378" ma:contentTypeVersion="0" ma:contentTypeDescription="Create a new document." ma:contentTypeScope="" ma:versionID="7e5e402cd9d8355f3488a0eb1ae20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6E1653-E745-45D1-96AD-217F603A6B57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3115CE5-1F25-41E7-8EFC-28563B978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D37247-C361-454F-AD71-59A081538F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HPE_Standard_Arial_16x9_v4</Template>
  <TotalTime>113</TotalTime>
  <Words>849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Futura Bk</vt:lpstr>
      <vt:lpstr>HP Simplified</vt:lpstr>
      <vt:lpstr>HPE_Standard_Arial_16x9_v4</vt:lpstr>
      <vt:lpstr>Singapore Solution Center Demo Booking Process</vt:lpstr>
      <vt:lpstr>Singapore Solution Centre – Demos (BU view)</vt:lpstr>
      <vt:lpstr>Singapore Solution Centre – Demos (TA view)</vt:lpstr>
      <vt:lpstr>How to book a demo using Engagement Web</vt:lpstr>
      <vt:lpstr>Step 1 – View calendar of demos to determine if desired time slot is available</vt:lpstr>
      <vt:lpstr>Step 2 – Click on Request and Booking link to start booking process</vt:lpstr>
      <vt:lpstr>Step 3 – Initiate a new demo request</vt:lpstr>
      <vt:lpstr>Step 4 – Enter opportunity (SFDC ID)</vt:lpstr>
      <vt:lpstr>Step 5 – Select the Presales Team “APJ Center Reservation”</vt:lpstr>
      <vt:lpstr>Step 6 – Select Presales Services “Demonstration”</vt:lpstr>
      <vt:lpstr>Step 7 – Select Date Period and Solution Center </vt:lpstr>
      <vt:lpstr>Step 8 – Save your request or Modify the request</vt:lpstr>
      <vt:lpstr>Step 9 – Back to Top Page and Submit Request</vt:lpstr>
      <vt:lpstr>Notifications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Max Lim</dc:creator>
  <cp:lastModifiedBy>Chu, Ricky</cp:lastModifiedBy>
  <cp:revision>22</cp:revision>
  <dcterms:created xsi:type="dcterms:W3CDTF">2015-11-11T02:20:23Z</dcterms:created>
  <dcterms:modified xsi:type="dcterms:W3CDTF">2015-12-21T07:07:59Z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0x010100729007162061B441B798725805828378</vt:lpwstr>
  </property>
</Properties>
</file>