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71" r:id="rId6"/>
    <p:sldId id="332" r:id="rId7"/>
    <p:sldId id="333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2" autoAdjust="0"/>
    <p:restoredTop sz="91696" autoAdjust="0"/>
  </p:normalViewPr>
  <p:slideViewPr>
    <p:cSldViewPr>
      <p:cViewPr varScale="1">
        <p:scale>
          <a:sx n="92" d="100"/>
          <a:sy n="92" d="100"/>
        </p:scale>
        <p:origin x="618" y="9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56F74-957A-461B-9BFA-BE258C8B8190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8CA6AF45-4327-4295-8D8D-CB9A3BCC158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+mn-lt"/>
            </a:rPr>
            <a:t>Customer Recognizes Needs</a:t>
          </a:r>
          <a:endParaRPr lang="en-US" sz="1000" dirty="0">
            <a:latin typeface="+mn-lt"/>
          </a:endParaRPr>
        </a:p>
      </dgm:t>
    </dgm:pt>
    <dgm:pt modelId="{9D39881B-4877-4E21-94D3-B0DCFC36333B}" type="parTrans" cxnId="{D3E1589D-DB7B-4AA1-9877-D28B75322279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E3E40301-3FEA-4C1C-9693-87FE529626F4}" type="sibTrans" cxnId="{D3E1589D-DB7B-4AA1-9877-D28B75322279}">
      <dgm:prSet custT="1"/>
      <dgm:spPr/>
      <dgm:t>
        <a:bodyPr/>
        <a:lstStyle/>
        <a:p>
          <a:endParaRPr lang="en-US" sz="900" dirty="0">
            <a:latin typeface="+mn-lt"/>
          </a:endParaRPr>
        </a:p>
      </dgm:t>
    </dgm:pt>
    <dgm:pt modelId="{B7EDD280-DCB9-42C9-A10F-8FC34D9FE23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+mn-lt"/>
            </a:rPr>
            <a:t>Customer Identifies Requirements</a:t>
          </a:r>
          <a:endParaRPr lang="en-US" sz="1000" dirty="0">
            <a:latin typeface="+mn-lt"/>
          </a:endParaRPr>
        </a:p>
      </dgm:t>
    </dgm:pt>
    <dgm:pt modelId="{2B4625F7-06CD-4AB7-B05F-25A8E312689C}" type="parTrans" cxnId="{BCF5205E-5B0C-4DEE-BFEF-86F6198E73EF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5BC88E0F-A64F-483C-915A-5BB5484F8CAB}" type="sibTrans" cxnId="{BCF5205E-5B0C-4DEE-BFEF-86F6198E73EF}">
      <dgm:prSet custT="1"/>
      <dgm:spPr/>
      <dgm:t>
        <a:bodyPr/>
        <a:lstStyle/>
        <a:p>
          <a:endParaRPr lang="en-US" sz="900" dirty="0">
            <a:latin typeface="+mn-lt"/>
          </a:endParaRPr>
        </a:p>
      </dgm:t>
    </dgm:pt>
    <dgm:pt modelId="{7F2CE2C2-01CC-462A-85F7-123208CAB7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+mn-lt"/>
            </a:rPr>
            <a:t>Customer Evaluates Options</a:t>
          </a:r>
          <a:endParaRPr lang="en-US" sz="1000" dirty="0">
            <a:latin typeface="+mn-lt"/>
          </a:endParaRPr>
        </a:p>
      </dgm:t>
    </dgm:pt>
    <dgm:pt modelId="{5C185E0A-7B36-47A6-98F9-A49F291719F0}" type="parTrans" cxnId="{505CF580-92AC-46B1-A910-12A817EA9253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320BE10A-574C-4C60-9F65-26921E5DE1C8}" type="sibTrans" cxnId="{505CF580-92AC-46B1-A910-12A817EA9253}">
      <dgm:prSet custT="1"/>
      <dgm:spPr/>
      <dgm:t>
        <a:bodyPr/>
        <a:lstStyle/>
        <a:p>
          <a:endParaRPr lang="en-US" sz="900" dirty="0">
            <a:latin typeface="+mn-lt"/>
          </a:endParaRPr>
        </a:p>
      </dgm:t>
    </dgm:pt>
    <dgm:pt modelId="{3813B0A4-9B0A-47BC-83F4-BDCADDD4A2A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+mn-lt"/>
            </a:rPr>
            <a:t>Customer Mitigates Risks</a:t>
          </a:r>
          <a:endParaRPr lang="en-US" sz="1000" dirty="0">
            <a:latin typeface="+mn-lt"/>
          </a:endParaRPr>
        </a:p>
      </dgm:t>
    </dgm:pt>
    <dgm:pt modelId="{4D87D4FB-1603-4616-8580-24925A1ED8F4}" type="parTrans" cxnId="{62BF6665-EAD2-4999-BCE9-03B7A10FDB01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01E455F9-7FE1-4D97-BCA1-E8FA140C3573}" type="sibTrans" cxnId="{62BF6665-EAD2-4999-BCE9-03B7A10FDB01}">
      <dgm:prSet custT="1"/>
      <dgm:spPr/>
      <dgm:t>
        <a:bodyPr/>
        <a:lstStyle/>
        <a:p>
          <a:endParaRPr lang="en-US" sz="900" dirty="0">
            <a:latin typeface="+mn-lt"/>
          </a:endParaRPr>
        </a:p>
      </dgm:t>
    </dgm:pt>
    <dgm:pt modelId="{23AD806A-A68E-494C-9565-F3E101960D0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+mn-lt"/>
            </a:rPr>
            <a:t>Customer Purchases Solution</a:t>
          </a:r>
          <a:endParaRPr lang="en-US" sz="1000" dirty="0">
            <a:latin typeface="+mn-lt"/>
          </a:endParaRPr>
        </a:p>
      </dgm:t>
    </dgm:pt>
    <dgm:pt modelId="{8839B017-402C-4947-BAE5-A285677BC2E3}" type="parTrans" cxnId="{48E8003F-F278-4F8B-8D55-50BA6D813A53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2EBBA38B-F1B9-4C71-9DDC-02455C0931F8}" type="sibTrans" cxnId="{48E8003F-F278-4F8B-8D55-50BA6D813A53}">
      <dgm:prSet/>
      <dgm:spPr/>
      <dgm:t>
        <a:bodyPr/>
        <a:lstStyle/>
        <a:p>
          <a:endParaRPr lang="en-US" sz="1100">
            <a:latin typeface="+mn-lt"/>
          </a:endParaRPr>
        </a:p>
      </dgm:t>
    </dgm:pt>
    <dgm:pt modelId="{56FDCD68-4016-43FA-A72C-F2233C0E293F}" type="pres">
      <dgm:prSet presAssocID="{C4F56F74-957A-461B-9BFA-BE258C8B8190}" presName="Name0" presStyleCnt="0">
        <dgm:presLayoutVars>
          <dgm:dir/>
          <dgm:resizeHandles val="exact"/>
        </dgm:presLayoutVars>
      </dgm:prSet>
      <dgm:spPr/>
    </dgm:pt>
    <dgm:pt modelId="{FD3966C4-B1E0-4297-8D30-02CE77A7EA0E}" type="pres">
      <dgm:prSet presAssocID="{8CA6AF45-4327-4295-8D8D-CB9A3BCC1588}" presName="node" presStyleLbl="node1" presStyleIdx="0" presStyleCnt="5" custScaleX="396757" custScaleY="144753" custLinFactNeighborX="-65754" custLinFactNeighborY="-2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641C4-2C42-4BF7-818C-3CA27D6EEAB2}" type="pres">
      <dgm:prSet presAssocID="{E3E40301-3FEA-4C1C-9693-87FE529626F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9D00423-91D7-4B85-96FE-20271459DC17}" type="pres">
      <dgm:prSet presAssocID="{E3E40301-3FEA-4C1C-9693-87FE529626F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FC49669-426E-4BFD-A320-F7E9ADB2F72A}" type="pres">
      <dgm:prSet presAssocID="{B7EDD280-DCB9-42C9-A10F-8FC34D9FE236}" presName="node" presStyleLbl="node1" presStyleIdx="1" presStyleCnt="5" custScaleX="373811" custScaleY="144753" custLinFactNeighborX="22196" custLinFactNeighborY="-20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54FDA-DEE7-4273-8334-43143A371AEF}" type="pres">
      <dgm:prSet presAssocID="{5BC88E0F-A64F-483C-915A-5BB5484F8CA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F873CBE-770B-4BF5-B03A-6E0CF8882806}" type="pres">
      <dgm:prSet presAssocID="{5BC88E0F-A64F-483C-915A-5BB5484F8CA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9EF000-82E6-4C00-9EF0-8FC249AA4D7D}" type="pres">
      <dgm:prSet presAssocID="{7F2CE2C2-01CC-462A-85F7-123208CAB769}" presName="node" presStyleLbl="node1" presStyleIdx="2" presStyleCnt="5" custScaleX="200730" custScaleY="144753" custLinFactNeighborX="35101" custLinFactNeighborY="-20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32625-B0A3-4EA5-909E-35FEB6317E8D}" type="pres">
      <dgm:prSet presAssocID="{320BE10A-574C-4C60-9F65-26921E5DE1C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507157A-2C3F-4CD8-A1E3-8EEE6D66E0BF}" type="pres">
      <dgm:prSet presAssocID="{320BE10A-574C-4C60-9F65-26921E5DE1C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6AEEC47-C1EF-4843-BA3B-C93FBDB8A7F4}" type="pres">
      <dgm:prSet presAssocID="{3813B0A4-9B0A-47BC-83F4-BDCADDD4A2AA}" presName="node" presStyleLbl="node1" presStyleIdx="3" presStyleCnt="5" custScaleX="230703" custScaleY="144753" custLinFactNeighborX="-44790" custLinFactNeighborY="-20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3BE6C-97D2-46D7-9EBE-CF66276F6F6D}" type="pres">
      <dgm:prSet presAssocID="{01E455F9-7FE1-4D97-BCA1-E8FA140C357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5F77841-2C94-4A52-83C9-D047314881C9}" type="pres">
      <dgm:prSet presAssocID="{01E455F9-7FE1-4D97-BCA1-E8FA140C357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833A79A-BC6B-44BF-80E4-7860CF214568}" type="pres">
      <dgm:prSet presAssocID="{23AD806A-A68E-494C-9565-F3E101960D03}" presName="node" presStyleLbl="node1" presStyleIdx="4" presStyleCnt="5" custScaleX="377422" custScaleY="144753" custLinFactNeighborX="-44697" custLinFactNeighborY="-20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6FC15-1F06-482B-9923-52E6B0E04EEE}" type="presOf" srcId="{8CA6AF45-4327-4295-8D8D-CB9A3BCC1588}" destId="{FD3966C4-B1E0-4297-8D30-02CE77A7EA0E}" srcOrd="0" destOrd="0" presId="urn:microsoft.com/office/officeart/2005/8/layout/process1"/>
    <dgm:cxn modelId="{CB0C4CE3-E91C-4B19-9E85-9881360EE106}" type="presOf" srcId="{E3E40301-3FEA-4C1C-9693-87FE529626F4}" destId="{19D00423-91D7-4B85-96FE-20271459DC17}" srcOrd="1" destOrd="0" presId="urn:microsoft.com/office/officeart/2005/8/layout/process1"/>
    <dgm:cxn modelId="{62BF6665-EAD2-4999-BCE9-03B7A10FDB01}" srcId="{C4F56F74-957A-461B-9BFA-BE258C8B8190}" destId="{3813B0A4-9B0A-47BC-83F4-BDCADDD4A2AA}" srcOrd="3" destOrd="0" parTransId="{4D87D4FB-1603-4616-8580-24925A1ED8F4}" sibTransId="{01E455F9-7FE1-4D97-BCA1-E8FA140C3573}"/>
    <dgm:cxn modelId="{D3E1589D-DB7B-4AA1-9877-D28B75322279}" srcId="{C4F56F74-957A-461B-9BFA-BE258C8B8190}" destId="{8CA6AF45-4327-4295-8D8D-CB9A3BCC1588}" srcOrd="0" destOrd="0" parTransId="{9D39881B-4877-4E21-94D3-B0DCFC36333B}" sibTransId="{E3E40301-3FEA-4C1C-9693-87FE529626F4}"/>
    <dgm:cxn modelId="{AEE7E3C9-BFC1-4816-8C55-6FDBC283F532}" type="presOf" srcId="{320BE10A-574C-4C60-9F65-26921E5DE1C8}" destId="{B507157A-2C3F-4CD8-A1E3-8EEE6D66E0BF}" srcOrd="1" destOrd="0" presId="urn:microsoft.com/office/officeart/2005/8/layout/process1"/>
    <dgm:cxn modelId="{505CF580-92AC-46B1-A910-12A817EA9253}" srcId="{C4F56F74-957A-461B-9BFA-BE258C8B8190}" destId="{7F2CE2C2-01CC-462A-85F7-123208CAB769}" srcOrd="2" destOrd="0" parTransId="{5C185E0A-7B36-47A6-98F9-A49F291719F0}" sibTransId="{320BE10A-574C-4C60-9F65-26921E5DE1C8}"/>
    <dgm:cxn modelId="{FDDCAF85-2ED2-44F5-858B-4B4213AEAE2F}" type="presOf" srcId="{3813B0A4-9B0A-47BC-83F4-BDCADDD4A2AA}" destId="{86AEEC47-C1EF-4843-BA3B-C93FBDB8A7F4}" srcOrd="0" destOrd="0" presId="urn:microsoft.com/office/officeart/2005/8/layout/process1"/>
    <dgm:cxn modelId="{E71D618A-2452-42E3-935E-97378804B86C}" type="presOf" srcId="{01E455F9-7FE1-4D97-BCA1-E8FA140C3573}" destId="{64A3BE6C-97D2-46D7-9EBE-CF66276F6F6D}" srcOrd="0" destOrd="0" presId="urn:microsoft.com/office/officeart/2005/8/layout/process1"/>
    <dgm:cxn modelId="{BCF5205E-5B0C-4DEE-BFEF-86F6198E73EF}" srcId="{C4F56F74-957A-461B-9BFA-BE258C8B8190}" destId="{B7EDD280-DCB9-42C9-A10F-8FC34D9FE236}" srcOrd="1" destOrd="0" parTransId="{2B4625F7-06CD-4AB7-B05F-25A8E312689C}" sibTransId="{5BC88E0F-A64F-483C-915A-5BB5484F8CAB}"/>
    <dgm:cxn modelId="{B5FA46E2-DA4E-4357-9515-DED555B8BA59}" type="presOf" srcId="{01E455F9-7FE1-4D97-BCA1-E8FA140C3573}" destId="{75F77841-2C94-4A52-83C9-D047314881C9}" srcOrd="1" destOrd="0" presId="urn:microsoft.com/office/officeart/2005/8/layout/process1"/>
    <dgm:cxn modelId="{41F3BEAA-F42C-42AC-95E8-602524199474}" type="presOf" srcId="{E3E40301-3FEA-4C1C-9693-87FE529626F4}" destId="{9A0641C4-2C42-4BF7-818C-3CA27D6EEAB2}" srcOrd="0" destOrd="0" presId="urn:microsoft.com/office/officeart/2005/8/layout/process1"/>
    <dgm:cxn modelId="{E9EA3BD5-99B0-4B22-A12A-075462E5BE74}" type="presOf" srcId="{5BC88E0F-A64F-483C-915A-5BB5484F8CAB}" destId="{8F873CBE-770B-4BF5-B03A-6E0CF8882806}" srcOrd="1" destOrd="0" presId="urn:microsoft.com/office/officeart/2005/8/layout/process1"/>
    <dgm:cxn modelId="{48E8003F-F278-4F8B-8D55-50BA6D813A53}" srcId="{C4F56F74-957A-461B-9BFA-BE258C8B8190}" destId="{23AD806A-A68E-494C-9565-F3E101960D03}" srcOrd="4" destOrd="0" parTransId="{8839B017-402C-4947-BAE5-A285677BC2E3}" sibTransId="{2EBBA38B-F1B9-4C71-9DDC-02455C0931F8}"/>
    <dgm:cxn modelId="{B699BE07-679E-407A-99C2-B75865E33A74}" type="presOf" srcId="{320BE10A-574C-4C60-9F65-26921E5DE1C8}" destId="{4E732625-B0A3-4EA5-909E-35FEB6317E8D}" srcOrd="0" destOrd="0" presId="urn:microsoft.com/office/officeart/2005/8/layout/process1"/>
    <dgm:cxn modelId="{1BE1EFAC-CAF6-4809-875F-4C64AAB6360A}" type="presOf" srcId="{23AD806A-A68E-494C-9565-F3E101960D03}" destId="{D833A79A-BC6B-44BF-80E4-7860CF214568}" srcOrd="0" destOrd="0" presId="urn:microsoft.com/office/officeart/2005/8/layout/process1"/>
    <dgm:cxn modelId="{8CDDED0E-A67D-41FC-A89E-2FA2474525E9}" type="presOf" srcId="{C4F56F74-957A-461B-9BFA-BE258C8B8190}" destId="{56FDCD68-4016-43FA-A72C-F2233C0E293F}" srcOrd="0" destOrd="0" presId="urn:microsoft.com/office/officeart/2005/8/layout/process1"/>
    <dgm:cxn modelId="{DB9E3769-47FF-4495-86FD-8947296FB5E9}" type="presOf" srcId="{7F2CE2C2-01CC-462A-85F7-123208CAB769}" destId="{C59EF000-82E6-4C00-9EF0-8FC249AA4D7D}" srcOrd="0" destOrd="0" presId="urn:microsoft.com/office/officeart/2005/8/layout/process1"/>
    <dgm:cxn modelId="{537700B7-DDDF-4821-8B6C-07C3CC85A6B5}" type="presOf" srcId="{5BC88E0F-A64F-483C-915A-5BB5484F8CAB}" destId="{DE354FDA-DEE7-4273-8334-43143A371AEF}" srcOrd="0" destOrd="0" presId="urn:microsoft.com/office/officeart/2005/8/layout/process1"/>
    <dgm:cxn modelId="{84437041-6E38-4958-A1A0-20AB99AE85B0}" type="presOf" srcId="{B7EDD280-DCB9-42C9-A10F-8FC34D9FE236}" destId="{8FC49669-426E-4BFD-A320-F7E9ADB2F72A}" srcOrd="0" destOrd="0" presId="urn:microsoft.com/office/officeart/2005/8/layout/process1"/>
    <dgm:cxn modelId="{707E67F0-EB93-499C-9780-6D18B392A93A}" type="presParOf" srcId="{56FDCD68-4016-43FA-A72C-F2233C0E293F}" destId="{FD3966C4-B1E0-4297-8D30-02CE77A7EA0E}" srcOrd="0" destOrd="0" presId="urn:microsoft.com/office/officeart/2005/8/layout/process1"/>
    <dgm:cxn modelId="{9EEB2A6D-18FB-4A20-B902-03C6839C69ED}" type="presParOf" srcId="{56FDCD68-4016-43FA-A72C-F2233C0E293F}" destId="{9A0641C4-2C42-4BF7-818C-3CA27D6EEAB2}" srcOrd="1" destOrd="0" presId="urn:microsoft.com/office/officeart/2005/8/layout/process1"/>
    <dgm:cxn modelId="{F101AA83-B2D9-4410-B674-A60BAA97818B}" type="presParOf" srcId="{9A0641C4-2C42-4BF7-818C-3CA27D6EEAB2}" destId="{19D00423-91D7-4B85-96FE-20271459DC17}" srcOrd="0" destOrd="0" presId="urn:microsoft.com/office/officeart/2005/8/layout/process1"/>
    <dgm:cxn modelId="{BDAC1D0B-820C-4AC9-B4DB-43A091F846C6}" type="presParOf" srcId="{56FDCD68-4016-43FA-A72C-F2233C0E293F}" destId="{8FC49669-426E-4BFD-A320-F7E9ADB2F72A}" srcOrd="2" destOrd="0" presId="urn:microsoft.com/office/officeart/2005/8/layout/process1"/>
    <dgm:cxn modelId="{8241BE24-2175-4C9E-A9BA-5BEE53B91B57}" type="presParOf" srcId="{56FDCD68-4016-43FA-A72C-F2233C0E293F}" destId="{DE354FDA-DEE7-4273-8334-43143A371AEF}" srcOrd="3" destOrd="0" presId="urn:microsoft.com/office/officeart/2005/8/layout/process1"/>
    <dgm:cxn modelId="{D71EFEB5-D473-4187-B9AE-B7E38A75E2C3}" type="presParOf" srcId="{DE354FDA-DEE7-4273-8334-43143A371AEF}" destId="{8F873CBE-770B-4BF5-B03A-6E0CF8882806}" srcOrd="0" destOrd="0" presId="urn:microsoft.com/office/officeart/2005/8/layout/process1"/>
    <dgm:cxn modelId="{938E9429-1872-4F83-9459-CEB2D28AAA46}" type="presParOf" srcId="{56FDCD68-4016-43FA-A72C-F2233C0E293F}" destId="{C59EF000-82E6-4C00-9EF0-8FC249AA4D7D}" srcOrd="4" destOrd="0" presId="urn:microsoft.com/office/officeart/2005/8/layout/process1"/>
    <dgm:cxn modelId="{376CF8D9-4A16-4427-92B4-732F01CCA9B6}" type="presParOf" srcId="{56FDCD68-4016-43FA-A72C-F2233C0E293F}" destId="{4E732625-B0A3-4EA5-909E-35FEB6317E8D}" srcOrd="5" destOrd="0" presId="urn:microsoft.com/office/officeart/2005/8/layout/process1"/>
    <dgm:cxn modelId="{30F79D1A-2707-4989-B706-84301FF661C2}" type="presParOf" srcId="{4E732625-B0A3-4EA5-909E-35FEB6317E8D}" destId="{B507157A-2C3F-4CD8-A1E3-8EEE6D66E0BF}" srcOrd="0" destOrd="0" presId="urn:microsoft.com/office/officeart/2005/8/layout/process1"/>
    <dgm:cxn modelId="{2E2641D9-495A-4068-BB79-9C7B77B082FF}" type="presParOf" srcId="{56FDCD68-4016-43FA-A72C-F2233C0E293F}" destId="{86AEEC47-C1EF-4843-BA3B-C93FBDB8A7F4}" srcOrd="6" destOrd="0" presId="urn:microsoft.com/office/officeart/2005/8/layout/process1"/>
    <dgm:cxn modelId="{B35406D9-90CB-427A-B097-25FD69CD2330}" type="presParOf" srcId="{56FDCD68-4016-43FA-A72C-F2233C0E293F}" destId="{64A3BE6C-97D2-46D7-9EBE-CF66276F6F6D}" srcOrd="7" destOrd="0" presId="urn:microsoft.com/office/officeart/2005/8/layout/process1"/>
    <dgm:cxn modelId="{FD105A1B-3E51-418F-8808-42DE7B33B37F}" type="presParOf" srcId="{64A3BE6C-97D2-46D7-9EBE-CF66276F6F6D}" destId="{75F77841-2C94-4A52-83C9-D047314881C9}" srcOrd="0" destOrd="0" presId="urn:microsoft.com/office/officeart/2005/8/layout/process1"/>
    <dgm:cxn modelId="{8E7A4374-8CA0-42FE-AA6C-6DBE075360ED}" type="presParOf" srcId="{56FDCD68-4016-43FA-A72C-F2233C0E293F}" destId="{D833A79A-BC6B-44BF-80E4-7860CF214568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966C4-B1E0-4297-8D30-02CE77A7EA0E}">
      <dsp:nvSpPr>
        <dsp:cNvPr id="0" name=""/>
        <dsp:cNvSpPr/>
      </dsp:nvSpPr>
      <dsp:spPr>
        <a:xfrm>
          <a:off x="0" y="0"/>
          <a:ext cx="1580213" cy="5329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</a:rPr>
            <a:t>Customer Recognizes Needs</a:t>
          </a:r>
          <a:endParaRPr lang="en-US" sz="1000" kern="1200" dirty="0">
            <a:latin typeface="+mn-lt"/>
          </a:endParaRPr>
        </a:p>
      </dsp:txBody>
      <dsp:txXfrm>
        <a:off x="15609" y="15609"/>
        <a:ext cx="1548995" cy="501701"/>
      </dsp:txXfrm>
    </dsp:sp>
    <dsp:sp modelId="{9A0641C4-2C42-4BF7-818C-3CA27D6EEAB2}">
      <dsp:nvSpPr>
        <dsp:cNvPr id="0" name=""/>
        <dsp:cNvSpPr/>
      </dsp:nvSpPr>
      <dsp:spPr>
        <a:xfrm>
          <a:off x="1630577" y="217072"/>
          <a:ext cx="106771" cy="98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+mn-lt"/>
          </a:endParaRPr>
        </a:p>
      </dsp:txBody>
      <dsp:txXfrm>
        <a:off x="1630577" y="236827"/>
        <a:ext cx="77139" cy="59264"/>
      </dsp:txXfrm>
    </dsp:sp>
    <dsp:sp modelId="{8FC49669-426E-4BFD-A320-F7E9ADB2F72A}">
      <dsp:nvSpPr>
        <dsp:cNvPr id="0" name=""/>
        <dsp:cNvSpPr/>
      </dsp:nvSpPr>
      <dsp:spPr>
        <a:xfrm>
          <a:off x="1781669" y="0"/>
          <a:ext cx="1488823" cy="5329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</a:rPr>
            <a:t>Customer Identifies Requirements</a:t>
          </a:r>
          <a:endParaRPr lang="en-US" sz="1000" kern="1200" dirty="0">
            <a:latin typeface="+mn-lt"/>
          </a:endParaRPr>
        </a:p>
      </dsp:txBody>
      <dsp:txXfrm>
        <a:off x="1797278" y="15609"/>
        <a:ext cx="1457605" cy="501701"/>
      </dsp:txXfrm>
    </dsp:sp>
    <dsp:sp modelId="{DE354FDA-DEE7-4273-8334-43143A371AEF}">
      <dsp:nvSpPr>
        <dsp:cNvPr id="0" name=""/>
        <dsp:cNvSpPr/>
      </dsp:nvSpPr>
      <dsp:spPr>
        <a:xfrm>
          <a:off x="3315461" y="217072"/>
          <a:ext cx="95332" cy="98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+mn-lt"/>
          </a:endParaRPr>
        </a:p>
      </dsp:txBody>
      <dsp:txXfrm>
        <a:off x="3315461" y="236827"/>
        <a:ext cx="66732" cy="59264"/>
      </dsp:txXfrm>
    </dsp:sp>
    <dsp:sp modelId="{C59EF000-82E6-4C00-9EF0-8FC249AA4D7D}">
      <dsp:nvSpPr>
        <dsp:cNvPr id="0" name=""/>
        <dsp:cNvSpPr/>
      </dsp:nvSpPr>
      <dsp:spPr>
        <a:xfrm>
          <a:off x="3450365" y="0"/>
          <a:ext cx="799472" cy="5329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</a:rPr>
            <a:t>Customer Evaluates Options</a:t>
          </a:r>
          <a:endParaRPr lang="en-US" sz="1000" kern="1200" dirty="0">
            <a:latin typeface="+mn-lt"/>
          </a:endParaRPr>
        </a:p>
      </dsp:txBody>
      <dsp:txXfrm>
        <a:off x="3465974" y="15609"/>
        <a:ext cx="768254" cy="501702"/>
      </dsp:txXfrm>
    </dsp:sp>
    <dsp:sp modelId="{4E732625-B0A3-4EA5-909E-35FEB6317E8D}">
      <dsp:nvSpPr>
        <dsp:cNvPr id="0" name=""/>
        <dsp:cNvSpPr/>
      </dsp:nvSpPr>
      <dsp:spPr>
        <a:xfrm>
          <a:off x="4257847" y="217072"/>
          <a:ext cx="16979" cy="98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+mn-lt"/>
          </a:endParaRPr>
        </a:p>
      </dsp:txBody>
      <dsp:txXfrm>
        <a:off x="4257847" y="236827"/>
        <a:ext cx="11885" cy="59264"/>
      </dsp:txXfrm>
    </dsp:sp>
    <dsp:sp modelId="{86AEEC47-C1EF-4843-BA3B-C93FBDB8A7F4}">
      <dsp:nvSpPr>
        <dsp:cNvPr id="0" name=""/>
        <dsp:cNvSpPr/>
      </dsp:nvSpPr>
      <dsp:spPr>
        <a:xfrm>
          <a:off x="4281874" y="0"/>
          <a:ext cx="918849" cy="5329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</a:rPr>
            <a:t>Customer Mitigates Risks</a:t>
          </a:r>
          <a:endParaRPr lang="en-US" sz="1000" kern="1200" dirty="0">
            <a:latin typeface="+mn-lt"/>
          </a:endParaRPr>
        </a:p>
      </dsp:txBody>
      <dsp:txXfrm>
        <a:off x="4297483" y="15609"/>
        <a:ext cx="887631" cy="501702"/>
      </dsp:txXfrm>
    </dsp:sp>
    <dsp:sp modelId="{64A3BE6C-97D2-46D7-9EBE-CF66276F6F6D}">
      <dsp:nvSpPr>
        <dsp:cNvPr id="0" name=""/>
        <dsp:cNvSpPr/>
      </dsp:nvSpPr>
      <dsp:spPr>
        <a:xfrm>
          <a:off x="5240589" y="217072"/>
          <a:ext cx="84514" cy="98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+mn-lt"/>
          </a:endParaRPr>
        </a:p>
      </dsp:txBody>
      <dsp:txXfrm>
        <a:off x="5240589" y="236827"/>
        <a:ext cx="59160" cy="59264"/>
      </dsp:txXfrm>
    </dsp:sp>
    <dsp:sp modelId="{D833A79A-BC6B-44BF-80E4-7860CF214568}">
      <dsp:nvSpPr>
        <dsp:cNvPr id="0" name=""/>
        <dsp:cNvSpPr/>
      </dsp:nvSpPr>
      <dsp:spPr>
        <a:xfrm>
          <a:off x="5360185" y="0"/>
          <a:ext cx="1503205" cy="5329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+mn-lt"/>
            </a:rPr>
            <a:t>Customer Purchases Solution</a:t>
          </a:r>
          <a:endParaRPr lang="en-US" sz="1000" kern="1200" dirty="0">
            <a:latin typeface="+mn-lt"/>
          </a:endParaRPr>
        </a:p>
      </dsp:txBody>
      <dsp:txXfrm>
        <a:off x="5375794" y="15609"/>
        <a:ext cx="1471987" cy="50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21,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21,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21,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21,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21,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21,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ime22.sharepoint.hp.com/teams/presales/apj/HQ/SC/synopsis/Forms/AllItems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max-kl.lim@hpe.com" TargetMode="External"/><Relationship Id="rId4" Type="http://schemas.openxmlformats.org/officeDocument/2006/relationships/hyperlink" Target="mailto:swee-yin.koh@hp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10896759" cy="1600200"/>
          </a:xfrm>
        </p:spPr>
        <p:txBody>
          <a:bodyPr/>
          <a:lstStyle/>
          <a:p>
            <a:r>
              <a:rPr lang="en-US" sz="5400" dirty="0"/>
              <a:t>Singapore Solution Center </a:t>
            </a:r>
            <a:r>
              <a:rPr lang="en-US" sz="5400" dirty="0" err="1"/>
              <a:t>PoC</a:t>
            </a:r>
            <a:r>
              <a:rPr lang="en-US" sz="5400" dirty="0"/>
              <a:t> &amp; Benchmark Booking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8013" y="5837164"/>
            <a:ext cx="9141619" cy="457200"/>
          </a:xfrm>
        </p:spPr>
        <p:txBody>
          <a:bodyPr/>
          <a:lstStyle/>
          <a:p>
            <a:r>
              <a:rPr lang="en-US" dirty="0" smtClean="0"/>
              <a:t>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CEC, Solution Center Demo &amp; </a:t>
            </a:r>
            <a:r>
              <a:rPr lang="en-US" dirty="0" err="1" smtClean="0"/>
              <a:t>PoC</a:t>
            </a:r>
            <a:r>
              <a:rPr lang="en-US" dirty="0" smtClean="0"/>
              <a:t>/Benchmarking - Engagement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37766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grpSp>
        <p:nvGrpSpPr>
          <p:cNvPr id="42" name="Group 82"/>
          <p:cNvGrpSpPr/>
          <p:nvPr/>
        </p:nvGrpSpPr>
        <p:grpSpPr>
          <a:xfrm>
            <a:off x="1365841" y="2151965"/>
            <a:ext cx="9839268" cy="507402"/>
            <a:chOff x="865768" y="586627"/>
            <a:chExt cx="7876676" cy="342754"/>
          </a:xfrm>
          <a:solidFill>
            <a:schemeClr val="tx2"/>
          </a:solidFill>
        </p:grpSpPr>
        <p:sp>
          <p:nvSpPr>
            <p:cNvPr id="51" name="AutoShape 4"/>
            <p:cNvSpPr>
              <a:spLocks noChangeArrowheads="1"/>
            </p:cNvSpPr>
            <p:nvPr/>
          </p:nvSpPr>
          <p:spPr bwMode="auto">
            <a:xfrm>
              <a:off x="865768" y="586627"/>
              <a:ext cx="1084581" cy="342753"/>
            </a:xfrm>
            <a:prstGeom prst="chevron">
              <a:avLst>
                <a:gd name="adj" fmla="val 22598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1. Understand</a:t>
              </a:r>
              <a:b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</a:b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Customer</a:t>
              </a:r>
            </a:p>
          </p:txBody>
        </p:sp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>
              <a:off x="1927273" y="586627"/>
              <a:ext cx="1338419" cy="342753"/>
            </a:xfrm>
            <a:prstGeom prst="chevron">
              <a:avLst>
                <a:gd name="adj" fmla="val 22598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2. Validate</a:t>
              </a:r>
              <a:b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</a:b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Opportunity</a:t>
              </a:r>
            </a:p>
          </p:txBody>
        </p:sp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234926" y="586627"/>
              <a:ext cx="1476876" cy="342753"/>
            </a:xfrm>
            <a:prstGeom prst="chevron">
              <a:avLst>
                <a:gd name="adj" fmla="val 22639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3. Qualify</a:t>
              </a:r>
              <a:b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</a:b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Opportunity</a:t>
              </a: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4688726" y="586627"/>
              <a:ext cx="1523028" cy="342753"/>
            </a:xfrm>
            <a:prstGeom prst="chevron">
              <a:avLst>
                <a:gd name="adj" fmla="val 22639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4. Develop &amp; </a:t>
              </a:r>
              <a:b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</a:b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Propose</a:t>
              </a:r>
            </a:p>
          </p:txBody>
        </p:sp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>
              <a:off x="6173293" y="586627"/>
              <a:ext cx="1361495" cy="342753"/>
            </a:xfrm>
            <a:prstGeom prst="chevron">
              <a:avLst>
                <a:gd name="adj" fmla="val 22639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5. Negotiate </a:t>
              </a:r>
              <a:b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</a:b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&amp; Close</a:t>
              </a: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7504020" y="586628"/>
              <a:ext cx="1238424" cy="342753"/>
            </a:xfrm>
            <a:prstGeom prst="chevron">
              <a:avLst>
                <a:gd name="adj" fmla="val 22639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609433">
                <a:spcAft>
                  <a:spcPct val="10000"/>
                </a:spcAft>
                <a:defRPr/>
              </a:pPr>
              <a:r>
                <a:rPr kumimoji="1" lang="en-US" altLang="ko-KR" sz="1000" b="1" dirty="0">
                  <a:solidFill>
                    <a:prstClr val="white"/>
                  </a:solidFill>
                  <a:ea typeface="HY울릉도L" pitchFamily="18" charset="-127"/>
                  <a:cs typeface="Arial" pitchFamily="34" charset="0"/>
                </a:rPr>
                <a:t>6. Won &amp; Deploy</a:t>
              </a:r>
            </a:p>
          </p:txBody>
        </p:sp>
      </p:grp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826524" y="1684691"/>
            <a:ext cx="609703" cy="83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73460">
              <a:spcAft>
                <a:spcPts val="533"/>
              </a:spcAft>
              <a:buSzPct val="100000"/>
              <a:defRPr/>
            </a:pPr>
            <a:endParaRPr lang="en-US" sz="1000" dirty="0">
              <a:solidFill>
                <a:srgbClr val="FF0000"/>
              </a:solidFill>
              <a:ea typeface="HP Simplified" pitchFamily="34" charset="0"/>
              <a:cs typeface="HP Simplified" pitchFamily="34" charset="0"/>
            </a:endParaRPr>
          </a:p>
          <a:p>
            <a:pPr defTabSz="573460">
              <a:spcAft>
                <a:spcPts val="533"/>
              </a:spcAft>
              <a:buSzPct val="100000"/>
              <a:defRPr/>
            </a:pPr>
            <a:endParaRPr lang="en-US" sz="1000" dirty="0">
              <a:solidFill>
                <a:srgbClr val="FF0000"/>
              </a:solidFill>
              <a:ea typeface="HP Simplified" pitchFamily="34" charset="0"/>
              <a:cs typeface="HP Simplified" pitchFamily="34" charset="0"/>
            </a:endParaRPr>
          </a:p>
          <a:p>
            <a:pPr defTabSz="573460">
              <a:buSzPct val="100000"/>
              <a:defRPr/>
            </a:pPr>
            <a:r>
              <a:rPr lang="en-US" sz="1000" dirty="0">
                <a:solidFill>
                  <a:srgbClr val="FF0000"/>
                </a:solidFill>
                <a:ea typeface="HP Simplified" pitchFamily="34" charset="0"/>
                <a:cs typeface="HP Simplified" pitchFamily="34" charset="0"/>
              </a:rPr>
              <a:t>Sales</a:t>
            </a:r>
          </a:p>
          <a:p>
            <a:pPr defTabSz="573460">
              <a:buSzPct val="100000"/>
              <a:defRPr/>
            </a:pPr>
            <a:r>
              <a:rPr lang="en-US" sz="1000" dirty="0">
                <a:solidFill>
                  <a:srgbClr val="FF0000"/>
                </a:solidFill>
                <a:ea typeface="HP Simplified" pitchFamily="34" charset="0"/>
                <a:cs typeface="HP Simplified" pitchFamily="34" charset="0"/>
              </a:rPr>
              <a:t>Cycle</a:t>
            </a:r>
            <a:endParaRPr lang="en-US" sz="1000" b="1" dirty="0">
              <a:solidFill>
                <a:srgbClr val="FF0000"/>
              </a:solidFill>
              <a:ea typeface="HP Simplified" pitchFamily="34" charset="0"/>
              <a:cs typeface="HP Simplified" pitchFamily="34" charset="0"/>
            </a:endParaRP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3578111856"/>
              </p:ext>
            </p:extLst>
          </p:nvPr>
        </p:nvGraphicFramePr>
        <p:xfrm>
          <a:off x="3129228" y="1578909"/>
          <a:ext cx="6941381" cy="53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1365841" y="2691758"/>
            <a:ext cx="1243575" cy="499099"/>
          </a:xfrm>
          <a:prstGeom prst="chevron">
            <a:avLst>
              <a:gd name="adj" fmla="val 2263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09433">
              <a:spcAft>
                <a:spcPct val="10000"/>
              </a:spcAft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ea typeface="HY울릉도L" pitchFamily="18" charset="-127"/>
                <a:cs typeface="Arial" pitchFamily="34" charset="0"/>
              </a:rPr>
              <a:t>CEC</a:t>
            </a:r>
            <a:r>
              <a:rPr kumimoji="1" lang="en-US" altLang="ko-KR" sz="1000" b="1" dirty="0">
                <a:solidFill>
                  <a:srgbClr val="C00000"/>
                </a:solidFill>
                <a:ea typeface="HY울릉도L" pitchFamily="18" charset="-127"/>
                <a:cs typeface="Arial" pitchFamily="34" charset="0"/>
              </a:rPr>
              <a:t> </a:t>
            </a:r>
            <a:r>
              <a:rPr kumimoji="1" lang="en-US" altLang="ko-KR" sz="1000" b="1" dirty="0">
                <a:solidFill>
                  <a:schemeClr val="bg1"/>
                </a:solidFill>
                <a:ea typeface="HY울릉도L" pitchFamily="18" charset="-127"/>
                <a:cs typeface="Arial" pitchFamily="34" charset="0"/>
              </a:rPr>
              <a:t>Briefing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2605517" y="2701086"/>
            <a:ext cx="2238319" cy="499099"/>
          </a:xfrm>
          <a:prstGeom prst="chevron">
            <a:avLst>
              <a:gd name="adj" fmla="val 2263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09433">
              <a:spcAft>
                <a:spcPct val="10000"/>
              </a:spcAft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ea typeface="HY울릉도L" pitchFamily="18" charset="-127"/>
                <a:cs typeface="Arial" pitchFamily="34" charset="0"/>
              </a:rPr>
              <a:t>Workshop / Solution Center Demo</a:t>
            </a: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auto">
          <a:xfrm>
            <a:off x="4843835" y="2701086"/>
            <a:ext cx="5037285" cy="499099"/>
          </a:xfrm>
          <a:prstGeom prst="chevron">
            <a:avLst>
              <a:gd name="adj" fmla="val 2263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09433">
              <a:spcAft>
                <a:spcPct val="10000"/>
              </a:spcAft>
              <a:defRPr/>
            </a:pPr>
            <a:r>
              <a:rPr kumimoji="1" lang="en-US" altLang="ko-KR" sz="1000" b="1" dirty="0" smtClean="0">
                <a:solidFill>
                  <a:prstClr val="white"/>
                </a:solidFill>
                <a:ea typeface="HY울릉도L" pitchFamily="18" charset="-127"/>
                <a:cs typeface="Arial" pitchFamily="34" charset="0"/>
              </a:rPr>
              <a:t>Solution Center </a:t>
            </a:r>
            <a:r>
              <a:rPr kumimoji="1" lang="en-US" altLang="ko-KR" sz="1000" b="1" dirty="0" err="1" smtClean="0">
                <a:solidFill>
                  <a:prstClr val="white"/>
                </a:solidFill>
                <a:ea typeface="HY울릉도L" pitchFamily="18" charset="-127"/>
                <a:cs typeface="Arial" pitchFamily="34" charset="0"/>
              </a:rPr>
              <a:t>PoC</a:t>
            </a:r>
            <a:r>
              <a:rPr kumimoji="1" lang="en-US" altLang="ko-KR" sz="1000" b="1" dirty="0">
                <a:solidFill>
                  <a:prstClr val="white"/>
                </a:solidFill>
                <a:ea typeface="HY울릉도L" pitchFamily="18" charset="-127"/>
                <a:cs typeface="Arial" pitchFamily="34" charset="0"/>
              </a:rPr>
              <a:t> </a:t>
            </a:r>
            <a:r>
              <a:rPr kumimoji="1" lang="en-US" altLang="ko-KR" sz="1000" b="1" dirty="0" smtClean="0">
                <a:solidFill>
                  <a:prstClr val="white"/>
                </a:solidFill>
                <a:ea typeface="HY울릉도L" pitchFamily="18" charset="-127"/>
                <a:cs typeface="Arial" pitchFamily="34" charset="0"/>
              </a:rPr>
              <a:t>&amp;  </a:t>
            </a:r>
            <a:r>
              <a:rPr kumimoji="1" lang="en-US" altLang="ko-KR" sz="1000" b="1" dirty="0">
                <a:solidFill>
                  <a:prstClr val="white"/>
                </a:solidFill>
                <a:ea typeface="HY울릉도L" pitchFamily="18" charset="-127"/>
                <a:cs typeface="Arial" pitchFamily="34" charset="0"/>
              </a:rPr>
              <a:t>Benchmark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95626" y="3243729"/>
            <a:ext cx="1309889" cy="26998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Engage customers to explore strategic technology directions and business technology solutions that will meet their needs.</a:t>
            </a:r>
          </a:p>
          <a:p>
            <a:pPr algn="ctr"/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653062" y="3243730"/>
            <a:ext cx="2190772" cy="2699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Performed functionality evaluation.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Demonstrate HP solution features and benefits.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TSC – Converge Cloud Workshop, CI-Capacity Module (CICM). 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EA workshop- CI-Transformation Experience, Sales Plays.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 “Power of One” Customer Engagement Workshop.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13160" y="3243730"/>
            <a:ext cx="4869083" cy="2699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Calibri"/>
              </a:rPr>
              <a:t>POCs to prove the interoperability and integration of existing server/storage infrastructure in a safe and controlled </a:t>
            </a:r>
            <a:r>
              <a:rPr lang="en-US" sz="1200" dirty="0" smtClean="0">
                <a:ea typeface="Calibri"/>
                <a:cs typeface="Calibri"/>
              </a:rPr>
              <a:t>environment.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 smtClean="0">
              <a:ea typeface="Calibri"/>
              <a:cs typeface="Calibri"/>
            </a:endParaRPr>
          </a:p>
          <a:p>
            <a:pPr marL="171407" lvl="1" indent="-171407"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Calibri"/>
                <a:cs typeface="Calibri"/>
              </a:rPr>
              <a:t>Benchmark </a:t>
            </a:r>
            <a:r>
              <a:rPr lang="en-US" sz="1200" dirty="0">
                <a:ea typeface="Calibri"/>
                <a:cs typeface="Calibri"/>
              </a:rPr>
              <a:t>is conducted to affirm the proposed solution can achieve or over-achieve the performance and the capacity of the system to sustain their mission critical operation</a:t>
            </a: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>
              <a:ea typeface="Calibri"/>
              <a:cs typeface="Calibri"/>
            </a:endParaRP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>
              <a:ea typeface="Calibri"/>
              <a:cs typeface="Calibri"/>
            </a:endParaRP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>
              <a:ea typeface="Calibri"/>
              <a:cs typeface="Calibri"/>
            </a:endParaRP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>
              <a:ea typeface="Calibri"/>
              <a:cs typeface="Calibri"/>
            </a:endParaRPr>
          </a:p>
          <a:p>
            <a:pPr marL="0" lvl="1"/>
            <a:endParaRPr lang="en-US" sz="1200" dirty="0">
              <a:ea typeface="Calibri"/>
              <a:cs typeface="Calibri"/>
            </a:endParaRPr>
          </a:p>
          <a:p>
            <a:pPr marL="171407" lvl="1" indent="-171407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&amp; Benchmark Criteria for Acceptance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 </a:t>
            </a:r>
            <a:r>
              <a:rPr lang="en-US" sz="2000" dirty="0" err="1"/>
              <a:t>PoC</a:t>
            </a:r>
            <a:r>
              <a:rPr lang="en-US" sz="2000" dirty="0"/>
              <a:t> or benchmark to be accepted, the following criteria must be met: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SFDC ID must be provided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Opportunity sales stage must be 3 (Qualify the Opportunity) and above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Opportunity value must be USD 100K and above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Duration of </a:t>
            </a:r>
            <a:r>
              <a:rPr lang="en-US" sz="2000" dirty="0" err="1"/>
              <a:t>PoC</a:t>
            </a:r>
            <a:r>
              <a:rPr lang="en-US" sz="2000" dirty="0"/>
              <a:t> or benchmark must not exceed 1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a request for </a:t>
            </a:r>
            <a:r>
              <a:rPr lang="en-US" dirty="0" err="1"/>
              <a:t>PoC</a:t>
            </a:r>
            <a:r>
              <a:rPr lang="en-US" dirty="0"/>
              <a:t> or benchmark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Download the TIQF form from APJ Presales Landing Page at </a:t>
            </a:r>
            <a:r>
              <a:rPr lang="en-US" sz="2000" dirty="0">
                <a:solidFill>
                  <a:srgbClr val="00B0F0"/>
                </a:solidFill>
                <a:hlinkClick r:id="rId3"/>
              </a:rPr>
              <a:t>http://prime22.sharepoint.hp.com/teams/presales/apj/HQ/SC/synopsis/Forms/AllItems.aspx</a:t>
            </a:r>
            <a:endParaRPr lang="en-US" sz="2000" dirty="0">
              <a:solidFill>
                <a:srgbClr val="00B0F0"/>
              </a:solidFill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Complete the TIQF form (SFDC ID must be provided)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000" dirty="0"/>
              <a:t>Submit the completed TIQF form via email to the Solution Center team (</a:t>
            </a:r>
            <a:r>
              <a:rPr lang="en-US" sz="2000" dirty="0" smtClean="0">
                <a:solidFill>
                  <a:srgbClr val="00B0F0"/>
                </a:solidFill>
                <a:hlinkClick r:id="rId4"/>
              </a:rPr>
              <a:t>swee-yin.koh@hpe.com</a:t>
            </a:r>
            <a:r>
              <a:rPr lang="en-US" sz="2000" dirty="0" smtClean="0"/>
              <a:t> </a:t>
            </a:r>
            <a:r>
              <a:rPr lang="en-US" sz="2000" dirty="0"/>
              <a:t>&amp; </a:t>
            </a:r>
            <a:r>
              <a:rPr lang="en-US" sz="2000" dirty="0" smtClean="0">
                <a:solidFill>
                  <a:srgbClr val="00B0F0"/>
                </a:solidFill>
                <a:hlinkClick r:id="rId5"/>
              </a:rPr>
              <a:t>max-kl.lim@hpe.com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007162061B441B798725805828378" ma:contentTypeVersion="0" ma:contentTypeDescription="Create a new document." ma:contentTypeScope="" ma:versionID="7e5e402cd9d8355f3488a0eb1ae20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E93DD-FFFD-4714-A19A-6932B6845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66B67E-383A-4502-A88D-49AB12FA700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6688E04-E6E2-4CE3-A03F-2BCA623113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HPE_Standard_Arial_16x9_v4</Template>
  <TotalTime>125</TotalTime>
  <Words>286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HY울릉도L</vt:lpstr>
      <vt:lpstr>Arial</vt:lpstr>
      <vt:lpstr>Calibri</vt:lpstr>
      <vt:lpstr>HP Simplified</vt:lpstr>
      <vt:lpstr>HPE_Standard_Arial_16x9_v4</vt:lpstr>
      <vt:lpstr>Singapore Solution Center PoC &amp; Benchmark Booking Process</vt:lpstr>
      <vt:lpstr>CEC, Solution Center Demo &amp; PoC/Benchmarking - Engagement Flow</vt:lpstr>
      <vt:lpstr>PoC &amp; Benchmark Criteria for Acceptance</vt:lpstr>
      <vt:lpstr>How to submit a request for PoC or benchmark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Max Lim</dc:creator>
  <cp:lastModifiedBy>Chu, Ricky</cp:lastModifiedBy>
  <cp:revision>24</cp:revision>
  <dcterms:created xsi:type="dcterms:W3CDTF">2015-11-11T02:20:23Z</dcterms:created>
  <dcterms:modified xsi:type="dcterms:W3CDTF">2015-12-21T07:09:15Z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0x010100729007162061B441B798725805828378</vt:lpwstr>
  </property>
</Properties>
</file>