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7" r:id="rId5"/>
    <p:sldId id="313" r:id="rId6"/>
    <p:sldId id="314" r:id="rId7"/>
    <p:sldId id="288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1" r:id="rId21"/>
    <p:sldId id="290" r:id="rId22"/>
    <p:sldId id="289" r:id="rId23"/>
    <p:sldId id="293" r:id="rId24"/>
    <p:sldId id="317" r:id="rId25"/>
    <p:sldId id="316" r:id="rId26"/>
    <p:sldId id="315" r:id="rId27"/>
    <p:sldId id="294" r:id="rId28"/>
    <p:sldId id="295" r:id="rId29"/>
    <p:sldId id="296" r:id="rId30"/>
    <p:sldId id="292" r:id="rId31"/>
    <p:sldId id="298" r:id="rId32"/>
    <p:sldId id="299" r:id="rId33"/>
    <p:sldId id="300" r:id="rId34"/>
    <p:sldId id="297" r:id="rId35"/>
    <p:sldId id="258" r:id="rId36"/>
    <p:sldId id="259" r:id="rId37"/>
    <p:sldId id="261" r:id="rId38"/>
    <p:sldId id="266" r:id="rId39"/>
    <p:sldId id="262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3" r:id="rId84"/>
    <p:sldId id="344" r:id="rId85"/>
    <p:sldId id="345" r:id="rId86"/>
    <p:sldId id="346" r:id="rId8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2015.07.23.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NEURAL NETWORKS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6555168" y="1904795"/>
            <a:ext cx="4557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node has a threshold T</a:t>
            </a:r>
          </a:p>
          <a:p>
            <a:r>
              <a:rPr lang="hu-HU" dirty="0" smtClean="0"/>
              <a:t>If the incoming signal &gt; T -&gt; the neuron </a:t>
            </a:r>
          </a:p>
          <a:p>
            <a:r>
              <a:rPr lang="hu-HU" dirty="0"/>
              <a:t>w</a:t>
            </a:r>
            <a:r>
              <a:rPr lang="hu-HU" dirty="0" smtClean="0"/>
              <a:t>ill fire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0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6555168" y="1904795"/>
            <a:ext cx="4557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node has a threshold T</a:t>
            </a:r>
          </a:p>
          <a:p>
            <a:r>
              <a:rPr lang="hu-HU" dirty="0" smtClean="0"/>
              <a:t>If the incoming signal &gt; T -&gt; the neuron </a:t>
            </a:r>
          </a:p>
          <a:p>
            <a:r>
              <a:rPr lang="hu-HU" dirty="0"/>
              <a:t>w</a:t>
            </a:r>
            <a:r>
              <a:rPr lang="hu-HU" dirty="0" smtClean="0"/>
              <a:t>ill fire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70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25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AND y=0 </a:t>
            </a:r>
            <a:r>
              <a:rPr lang="hu-HU" dirty="0" smtClean="0">
                <a:sym typeface="Wingdings" panose="05000000000000000000" pitchFamily="2" charset="2"/>
              </a:rPr>
              <a:t> the result should be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3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AND y=0 </a:t>
            </a:r>
            <a:r>
              <a:rPr lang="hu-HU" dirty="0" smtClean="0">
                <a:sym typeface="Wingdings" panose="05000000000000000000" pitchFamily="2" charset="2"/>
              </a:rPr>
              <a:t> the result should be 0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545465" y="5859818"/>
            <a:ext cx="767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 signal to the output node: from x and from y</a:t>
            </a:r>
          </a:p>
          <a:p>
            <a:r>
              <a:rPr lang="hu-HU" dirty="0"/>
              <a:t>	</a:t>
            </a:r>
            <a:r>
              <a:rPr lang="hu-HU" dirty="0" smtClean="0"/>
              <a:t>incomingSignal = xValue * w1 + yValue*w2</a:t>
            </a:r>
          </a:p>
          <a:p>
            <a:r>
              <a:rPr lang="hu-HU" dirty="0"/>
              <a:t>	</a:t>
            </a:r>
            <a:r>
              <a:rPr lang="hu-HU" dirty="0" smtClean="0"/>
              <a:t>  if ( incomingSignal &gt; T ) -&gt; neuron will fire / produce a 1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40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AND y=0 </a:t>
            </a:r>
            <a:r>
              <a:rPr lang="hu-HU" dirty="0" smtClean="0">
                <a:sym typeface="Wingdings" panose="05000000000000000000" pitchFamily="2" charset="2"/>
              </a:rPr>
              <a:t> the result should be 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0*1.5 + 0*1.5 =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37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AND y=0 </a:t>
            </a:r>
            <a:r>
              <a:rPr lang="hu-HU" dirty="0" smtClean="0">
                <a:sym typeface="Wingdings" panose="05000000000000000000" pitchFamily="2" charset="2"/>
              </a:rPr>
              <a:t> the result should be 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0*1.5 + 0*1.5 = 0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rgbClr val="FF0000"/>
                </a:solidFill>
              </a:rPr>
              <a:t>0</a:t>
            </a:r>
            <a:endParaRPr lang="hu-H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x=1 AND y=0 </a:t>
            </a:r>
            <a:r>
              <a:rPr lang="hu-HU" dirty="0" smtClean="0">
                <a:sym typeface="Wingdings" panose="05000000000000000000" pitchFamily="2" charset="2"/>
              </a:rPr>
              <a:t> the result should be 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1*1.5 + 0*1.5 = 1.5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rgbClr val="FF0000"/>
                </a:solidFill>
              </a:rPr>
              <a:t>0</a:t>
            </a:r>
            <a:endParaRPr lang="hu-H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AND y=1 </a:t>
            </a:r>
            <a:r>
              <a:rPr lang="hu-HU" dirty="0" smtClean="0">
                <a:sym typeface="Wingdings" panose="05000000000000000000" pitchFamily="2" charset="2"/>
              </a:rPr>
              <a:t> the result should be 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0*1.5 + 1*1.5 = 1.5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rgbClr val="FF0000"/>
                </a:solidFill>
              </a:rPr>
              <a:t>0</a:t>
            </a:r>
            <a:endParaRPr lang="hu-H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x=1 AND y=1 </a:t>
            </a:r>
            <a:r>
              <a:rPr lang="hu-HU" dirty="0" smtClean="0">
                <a:sym typeface="Wingdings" panose="05000000000000000000" pitchFamily="2" charset="2"/>
              </a:rPr>
              <a:t> the result should be 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1*1.5 + 1*1.5 = 3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rgbClr val="FF0000"/>
                </a:solidFill>
              </a:rPr>
              <a:t>1 !!!</a:t>
            </a:r>
            <a:endParaRPr lang="hu-H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Inspired by biological neural networks</a:t>
            </a:r>
          </a:p>
          <a:p>
            <a:r>
              <a:rPr lang="hu-HU" dirty="0" smtClean="0"/>
              <a:t>We represent each neuron with a node -&gt; it is basically a directed graph</a:t>
            </a:r>
          </a:p>
          <a:p>
            <a:r>
              <a:rPr lang="hu-HU" dirty="0" smtClean="0"/>
              <a:t>Each edge has a weight</a:t>
            </a:r>
          </a:p>
          <a:p>
            <a:r>
              <a:rPr lang="hu-HU" dirty="0" smtClean="0"/>
              <a:t>These neural networks are capable of learning by changing the weights of their connections !!!</a:t>
            </a:r>
          </a:p>
          <a:p>
            <a:r>
              <a:rPr lang="en-US" dirty="0"/>
              <a:t>Support vector machines and </a:t>
            </a:r>
            <a:r>
              <a:rPr lang="en-US" dirty="0" smtClean="0"/>
              <a:t>other</a:t>
            </a:r>
            <a:r>
              <a:rPr lang="hu-HU" dirty="0" smtClean="0"/>
              <a:t> </a:t>
            </a:r>
            <a:r>
              <a:rPr lang="en-US" dirty="0" smtClean="0"/>
              <a:t>simpler </a:t>
            </a:r>
            <a:r>
              <a:rPr lang="en-US" dirty="0"/>
              <a:t>methods </a:t>
            </a:r>
            <a:r>
              <a:rPr lang="hu-HU" dirty="0" smtClean="0"/>
              <a:t>( </a:t>
            </a:r>
            <a:r>
              <a:rPr lang="en-US" dirty="0" smtClean="0"/>
              <a:t>linear classifiers</a:t>
            </a:r>
            <a:r>
              <a:rPr lang="hu-HU" dirty="0" smtClean="0"/>
              <a:t> )</a:t>
            </a:r>
            <a:r>
              <a:rPr lang="en-US" dirty="0"/>
              <a:t> gradually overtook neural networks in machine learning </a:t>
            </a:r>
            <a:r>
              <a:rPr lang="en-US" dirty="0" smtClean="0"/>
              <a:t>popularity</a:t>
            </a:r>
            <a:endParaRPr lang="hu-HU" dirty="0" smtClean="0"/>
          </a:p>
          <a:p>
            <a:r>
              <a:rPr lang="hu-HU" dirty="0" smtClean="0"/>
              <a:t>With </a:t>
            </a:r>
            <a:r>
              <a:rPr lang="en-US" dirty="0" smtClean="0"/>
              <a:t>the </a:t>
            </a:r>
            <a:r>
              <a:rPr lang="en-US" dirty="0"/>
              <a:t>advent of deep learning </a:t>
            </a:r>
            <a:r>
              <a:rPr lang="hu-HU" dirty="0" smtClean="0"/>
              <a:t>neural nets are becoming more and more popular again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0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8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Training our AND neural network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19707" y="5769735"/>
            <a:ext cx="732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Problem: we do not know the correct edge weights in advance</a:t>
            </a:r>
          </a:p>
          <a:p>
            <a:r>
              <a:rPr lang="hu-HU" dirty="0"/>
              <a:t>	</a:t>
            </a:r>
            <a:r>
              <a:rPr lang="hu-HU" dirty="0" smtClean="0"/>
              <a:t>We initialize it with a random number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73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9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61421" y="1782399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56125" y="1215727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2997" y="1215727"/>
            <a:ext cx="33214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3884" y="1225468"/>
            <a:ext cx="34977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341736" y="1225468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4139" y="1211263"/>
            <a:ext cx="135165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62997" y="220740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91668" y="219138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673" y="2176191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062997" y="269482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91668" y="267880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2673" y="2663616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062997" y="321030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1668" y="319428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673" y="3179094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62997" y="372578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91668" y="370976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82673" y="369457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48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61421" y="1782399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56125" y="1215727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2997" y="1215727"/>
            <a:ext cx="33214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3884" y="1225468"/>
            <a:ext cx="34977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341736" y="1225468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4139" y="1211263"/>
            <a:ext cx="135165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62997" y="220740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91668" y="219138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673" y="2176191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062997" y="269482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91668" y="267880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2673" y="2663616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062997" y="321030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1668" y="319428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673" y="3179094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62997" y="372578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91668" y="370976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82673" y="369457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6043" y="832987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80747" y="266315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7619" y="266315"/>
            <a:ext cx="33214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388506" y="276056"/>
            <a:ext cx="349776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966358" y="276056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08761" y="261851"/>
            <a:ext cx="135165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7619" y="125799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316290" y="124197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07295" y="1226779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87619" y="1745415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316290" y="1729395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07295" y="1714204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619" y="2260893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16290" y="2244873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607295" y="2229682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7619" y="2776371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6290" y="2760351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07295" y="274516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6834" y="5576552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sum ( neuronValue * weight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65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05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4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construct the training data from out AND logical table. We have 4 (x,y) pairs with</a:t>
            </a:r>
          </a:p>
          <a:p>
            <a:r>
              <a:rPr lang="hu-HU" dirty="0"/>
              <a:t>t</a:t>
            </a:r>
            <a:r>
              <a:rPr lang="hu-HU" dirty="0" smtClean="0"/>
              <a:t>he right answare: we can train out network according to these data</a:t>
            </a:r>
          </a:p>
        </p:txBody>
      </p:sp>
    </p:spTree>
    <p:extLst>
      <p:ext uri="{BB962C8B-B14F-4D97-AF65-F5344CB8AC3E}">
        <p14:creationId xmlns:p14="http://schemas.microsoft.com/office/powerpoint/2010/main" val="5096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(x,y) is (0,0) the correct answer is 0. We test it on our network: there will be probably</a:t>
            </a:r>
          </a:p>
          <a:p>
            <a:r>
              <a:rPr lang="hu-HU" dirty="0" smtClean="0"/>
              <a:t>an error due to the random weights !!!</a:t>
            </a:r>
          </a:p>
        </p:txBody>
      </p:sp>
    </p:spTree>
    <p:extLst>
      <p:ext uri="{BB962C8B-B14F-4D97-AF65-F5344CB8AC3E}">
        <p14:creationId xmlns:p14="http://schemas.microsoft.com/office/powerpoint/2010/main" val="33894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(x,y) is (0,0) the correct answer is 0. We test it on our network: there will be probably</a:t>
            </a:r>
          </a:p>
          <a:p>
            <a:r>
              <a:rPr lang="hu-HU" dirty="0" smtClean="0"/>
              <a:t>an error due to the random weights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0*2 + 0*3 = 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8424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0</a:t>
            </a:r>
          </a:p>
          <a:p>
            <a:r>
              <a:rPr lang="hu-HU" dirty="0" smtClean="0"/>
              <a:t>Error: 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17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51" y="1807937"/>
            <a:ext cx="6507074" cy="4195762"/>
          </a:xfrm>
        </p:spPr>
      </p:pic>
    </p:spTree>
    <p:extLst>
      <p:ext uri="{BB962C8B-B14F-4D97-AF65-F5344CB8AC3E}">
        <p14:creationId xmlns:p14="http://schemas.microsoft.com/office/powerpoint/2010/main" val="2216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Error calculation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simplest algorithm: error = rightAnswer – actual</a:t>
            </a:r>
          </a:p>
          <a:p>
            <a:r>
              <a:rPr lang="hu-HU" dirty="0" smtClean="0"/>
              <a:t>Better approach: ( rightAnswer – actual ) ^ 2</a:t>
            </a:r>
          </a:p>
          <a:p>
            <a:r>
              <a:rPr lang="hu-HU" dirty="0" smtClean="0"/>
              <a:t>We run our algorithm until theses error terms are very small !!!</a:t>
            </a:r>
          </a:p>
          <a:p>
            <a:r>
              <a:rPr lang="hu-HU" dirty="0" smtClean="0"/>
              <a:t>We keep updating the edge weights</a:t>
            </a:r>
          </a:p>
          <a:p>
            <a:pPr marL="457200" lvl="1" indent="0">
              <a:buNone/>
            </a:pPr>
            <a:r>
              <a:rPr lang="hu-HU" dirty="0"/>
              <a:t>	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dirty="0" smtClean="0"/>
              <a:t>weight = weight + input * error * learningRate ( &lt; 1 )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0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(x,y) is (1,0) the correct answer is 0. We test it on our network: there will be probably</a:t>
            </a:r>
          </a:p>
          <a:p>
            <a:r>
              <a:rPr lang="hu-HU" dirty="0" smtClean="0"/>
              <a:t>an error due to the random weights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1*2 + 0*3 = 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8424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1  // because incomingSignal &gt;= T</a:t>
            </a:r>
          </a:p>
          <a:p>
            <a:r>
              <a:rPr lang="hu-HU" dirty="0" smtClean="0"/>
              <a:t>Error:  0-1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update the weight !!!</a:t>
            </a:r>
          </a:p>
          <a:p>
            <a:r>
              <a:rPr lang="hu-HU" dirty="0"/>
              <a:t>	</a:t>
            </a:r>
            <a:r>
              <a:rPr lang="hu-HU" dirty="0" smtClean="0"/>
              <a:t>w1 = w1 + 1 * (-1) * 0.1</a:t>
            </a:r>
          </a:p>
          <a:p>
            <a:r>
              <a:rPr lang="hu-HU" dirty="0"/>
              <a:t>	</a:t>
            </a:r>
            <a:r>
              <a:rPr lang="hu-HU" dirty="0" smtClean="0"/>
              <a:t>w2 = w2 + 0 * (-1) * 0.1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1*2 + 0*3 = 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8424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1  // because incomingSignal &gt;= T</a:t>
            </a:r>
          </a:p>
          <a:p>
            <a:r>
              <a:rPr lang="hu-HU" dirty="0" smtClean="0"/>
              <a:t>Error:  0-1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73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w1 = 1.9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update the weight !!!</a:t>
            </a:r>
          </a:p>
          <a:p>
            <a:r>
              <a:rPr lang="hu-HU" dirty="0"/>
              <a:t>	</a:t>
            </a:r>
            <a:r>
              <a:rPr lang="hu-HU" dirty="0" smtClean="0"/>
              <a:t>w1 = w1 + 1 * (-1) * 0.1</a:t>
            </a:r>
          </a:p>
          <a:p>
            <a:r>
              <a:rPr lang="hu-HU" dirty="0"/>
              <a:t>	</a:t>
            </a:r>
            <a:r>
              <a:rPr lang="hu-HU" dirty="0" smtClean="0"/>
              <a:t>w2 = w2 + 0 * (-1) * 0.1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1*2 + 0*3 = 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8424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1  // because incomingSignal &gt;= T</a:t>
            </a:r>
          </a:p>
          <a:p>
            <a:r>
              <a:rPr lang="hu-HU" dirty="0" smtClean="0"/>
              <a:t>Error:  0-1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78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5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959016" y="590274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4905567" y="627208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Hidden layer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8787976" y="516872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2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5567" y="6261209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always need a bias ( with value 1 ): to be able to control the output</a:t>
            </a:r>
            <a:endParaRPr lang="hu-HU" dirty="0"/>
          </a:p>
        </p:txBody>
      </p:sp>
      <p:sp>
        <p:nvSpPr>
          <p:cNvPr id="19" name="Oval 18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21" name="Oval 20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9" idx="5"/>
            <a:endCxn id="7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8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  <a:endCxn id="9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33" name="Straight Arrow Connector 32"/>
          <p:cNvCxnSpPr>
            <a:stCxn id="32" idx="5"/>
            <a:endCxn id="10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5567" y="6261209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always need a bias ( with value 1 ): to be able to control the output</a:t>
            </a:r>
            <a:endParaRPr lang="hu-HU" dirty="0"/>
          </a:p>
        </p:txBody>
      </p:sp>
      <p:sp>
        <p:nvSpPr>
          <p:cNvPr id="19" name="Oval 18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21" name="Oval 20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9" idx="5"/>
            <a:endCxn id="7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8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  <a:endCxn id="9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33" name="Straight Arrow Connector 32"/>
          <p:cNvCxnSpPr>
            <a:stCxn id="32" idx="5"/>
            <a:endCxn id="10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58395" y="757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358394" y="11804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3802" y="13874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099256" y="16924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2556456" y="20120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099256" y="257482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108535" y="36020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w7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645567" y="40524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w8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247817" y="455076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w9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7689517" y="9643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w10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196397" y="14508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w11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166834" y="33141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w12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69850" y="54723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6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  <a:endCxn id="4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  <a:endCxn id="5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6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9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Hopfield neural network: each neuron is connected to every other neuron.</a:t>
            </a:r>
          </a:p>
          <a:p>
            <a:r>
              <a:rPr lang="hu-HU" dirty="0" smtClean="0"/>
              <a:t>Feedforward neural network: there are directed edges from input layer to hidden layer + from hidden layer to output 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04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7657" y="6107684"/>
            <a:ext cx="1027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we are able to compute the values for A, B, C? We have to sum up the neuron values</a:t>
            </a:r>
          </a:p>
          <a:p>
            <a:r>
              <a:rPr lang="hu-HU" dirty="0"/>
              <a:t>m</a:t>
            </a:r>
            <a:r>
              <a:rPr lang="hu-HU" dirty="0" smtClean="0"/>
              <a:t>ultiply by the edge weights accordingly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64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871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biasNode*biasWeight + xValue * xWeightToA + yValue*yWeightToA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6039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1*1 + 1*2 + 0*0.5 =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042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4107" y="2073498"/>
            <a:ext cx="82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use activation functions to calculate the activation</a:t>
            </a:r>
          </a:p>
          <a:p>
            <a:r>
              <a:rPr lang="hu-HU" dirty="0" smtClean="0"/>
              <a:t>level of the neurons: it yields whether the given neuron will fire or not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4716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506828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68" y="51515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  <a:r>
              <a:rPr lang="hu-HU" dirty="0" smtClean="0"/>
              <a:t> = sign(x)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727542" y="13221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017432" y="4885920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035642" y="2812421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9223" y="2656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189689" y="4683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</a:t>
            </a:r>
            <a:r>
              <a:rPr lang="hu-HU" dirty="0" smtClean="0"/>
              <a:t>1</a:t>
            </a:r>
            <a:endParaRPr lang="hu-HU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035640" y="2812422"/>
            <a:ext cx="0" cy="207349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17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262127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7542" y="11032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128" y="95283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  = </a:t>
            </a:r>
            <a:endParaRPr lang="hu-HU" dirty="0"/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>
            <a:off x="1477047" y="1137496"/>
            <a:ext cx="18217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33741" y="712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1880259" y="133067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+   e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687051" y="11460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x</a:t>
            </a:r>
            <a:endParaRPr lang="hu-HU" dirty="0"/>
          </a:p>
        </p:txBody>
      </p:sp>
      <p:sp>
        <p:nvSpPr>
          <p:cNvPr id="21" name="Freeform 20"/>
          <p:cNvSpPr/>
          <p:nvPr/>
        </p:nvSpPr>
        <p:spPr>
          <a:xfrm>
            <a:off x="1838224" y="1447139"/>
            <a:ext cx="6394831" cy="2343611"/>
          </a:xfrm>
          <a:custGeom>
            <a:avLst/>
            <a:gdLst>
              <a:gd name="connsiteX0" fmla="*/ 0 w 9968248"/>
              <a:gd name="connsiteY0" fmla="*/ 2805219 h 2858423"/>
              <a:gd name="connsiteX1" fmla="*/ 3953814 w 9968248"/>
              <a:gd name="connsiteY1" fmla="*/ 2534763 h 2858423"/>
              <a:gd name="connsiteX2" fmla="*/ 6259132 w 9968248"/>
              <a:gd name="connsiteY2" fmla="*/ 345354 h 2858423"/>
              <a:gd name="connsiteX3" fmla="*/ 9968248 w 9968248"/>
              <a:gd name="connsiteY3" fmla="*/ 36261 h 28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248" h="2858423">
                <a:moveTo>
                  <a:pt x="0" y="2805219"/>
                </a:moveTo>
                <a:cubicBezTo>
                  <a:pt x="1455312" y="2874980"/>
                  <a:pt x="2910625" y="2944741"/>
                  <a:pt x="3953814" y="2534763"/>
                </a:cubicBezTo>
                <a:cubicBezTo>
                  <a:pt x="4997003" y="2124785"/>
                  <a:pt x="5256726" y="761771"/>
                  <a:pt x="6259132" y="345354"/>
                </a:cubicBezTo>
                <a:cubicBezTo>
                  <a:pt x="7261538" y="-71063"/>
                  <a:pt x="8614893" y="-17401"/>
                  <a:pt x="9968248" y="36261"/>
                </a:cubicBezTo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1249251" y="6035831"/>
            <a:ext cx="814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sigmoid function. The problem it does not have any negative value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7262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506828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7542" y="13221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sp>
        <p:nvSpPr>
          <p:cNvPr id="21" name="Freeform 20"/>
          <p:cNvSpPr/>
          <p:nvPr/>
        </p:nvSpPr>
        <p:spPr>
          <a:xfrm>
            <a:off x="1838224" y="2554722"/>
            <a:ext cx="6394831" cy="2343611"/>
          </a:xfrm>
          <a:custGeom>
            <a:avLst/>
            <a:gdLst>
              <a:gd name="connsiteX0" fmla="*/ 0 w 9968248"/>
              <a:gd name="connsiteY0" fmla="*/ 2805219 h 2858423"/>
              <a:gd name="connsiteX1" fmla="*/ 3953814 w 9968248"/>
              <a:gd name="connsiteY1" fmla="*/ 2534763 h 2858423"/>
              <a:gd name="connsiteX2" fmla="*/ 6259132 w 9968248"/>
              <a:gd name="connsiteY2" fmla="*/ 345354 h 2858423"/>
              <a:gd name="connsiteX3" fmla="*/ 9968248 w 9968248"/>
              <a:gd name="connsiteY3" fmla="*/ 36261 h 28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248" h="2858423">
                <a:moveTo>
                  <a:pt x="0" y="2805219"/>
                </a:moveTo>
                <a:cubicBezTo>
                  <a:pt x="1455312" y="2874980"/>
                  <a:pt x="2910625" y="2944741"/>
                  <a:pt x="3953814" y="2534763"/>
                </a:cubicBezTo>
                <a:cubicBezTo>
                  <a:pt x="4997003" y="2124785"/>
                  <a:pt x="5256726" y="761771"/>
                  <a:pt x="6259132" y="345354"/>
                </a:cubicBezTo>
                <a:cubicBezTo>
                  <a:pt x="7261538" y="-71063"/>
                  <a:pt x="8614893" y="-17401"/>
                  <a:pt x="9968248" y="36261"/>
                </a:cubicBezTo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618185" y="618186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Hyperbolic tangent function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091707" y="4572000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it is better because it</a:t>
            </a:r>
          </a:p>
          <a:p>
            <a:r>
              <a:rPr lang="hu-HU" dirty="0"/>
              <a:t>c</a:t>
            </a:r>
            <a:r>
              <a:rPr lang="hu-HU" dirty="0" smtClean="0"/>
              <a:t>an have negative values as well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6543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1*1 + 1*2 + 0*0.5 = 3  </a:t>
            </a:r>
            <a:r>
              <a:rPr lang="hu-HU" dirty="0" smtClean="0">
                <a:sym typeface="Wingdings" panose="05000000000000000000" pitchFamily="2" charset="2"/>
              </a:rPr>
              <a:t> sign(tempA) = +1 !!!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864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1*1 + 1*2 + 0*0.5 = 3  </a:t>
            </a:r>
            <a:r>
              <a:rPr lang="hu-HU" dirty="0" smtClean="0">
                <a:sym typeface="Wingdings" panose="05000000000000000000" pitchFamily="2" charset="2"/>
              </a:rPr>
              <a:t> sign(tempA) = +1 !!!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1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Hopfield neural network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372875" y="194942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5348472" y="395637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0" name="Straight Connector 9"/>
          <p:cNvCxnSpPr>
            <a:stCxn id="5" idx="6"/>
            <a:endCxn id="7" idx="2"/>
          </p:cNvCxnSpPr>
          <p:nvPr/>
        </p:nvCxnSpPr>
        <p:spPr>
          <a:xfrm>
            <a:off x="3966693" y="2144333"/>
            <a:ext cx="2406182" cy="2622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6" idx="0"/>
          </p:cNvCxnSpPr>
          <p:nvPr/>
        </p:nvCxnSpPr>
        <p:spPr>
          <a:xfrm>
            <a:off x="3509493" y="2601533"/>
            <a:ext cx="0" cy="12728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8" idx="2"/>
          </p:cNvCxnSpPr>
          <p:nvPr/>
        </p:nvCxnSpPr>
        <p:spPr>
          <a:xfrm>
            <a:off x="3966693" y="4331595"/>
            <a:ext cx="1381779" cy="819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7" idx="4"/>
          </p:cNvCxnSpPr>
          <p:nvPr/>
        </p:nvCxnSpPr>
        <p:spPr>
          <a:xfrm flipV="1">
            <a:off x="6128961" y="2863821"/>
            <a:ext cx="701114" cy="1226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8" idx="1"/>
          </p:cNvCxnSpPr>
          <p:nvPr/>
        </p:nvCxnSpPr>
        <p:spPr>
          <a:xfrm>
            <a:off x="3832782" y="2467622"/>
            <a:ext cx="1649601" cy="16226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7"/>
            <a:endCxn id="7" idx="3"/>
          </p:cNvCxnSpPr>
          <p:nvPr/>
        </p:nvCxnSpPr>
        <p:spPr>
          <a:xfrm flipV="1">
            <a:off x="3832782" y="2729910"/>
            <a:ext cx="2674004" cy="12783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829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bias * biasWeight + xValue * xWeightToB + yValue * yWeightToB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5029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2 + 1 * 1 + 0 * 2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781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579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2 + 1 * 1 + 0 * 2 = 3 </a:t>
            </a:r>
            <a:r>
              <a:rPr lang="hu-HU" dirty="0" smtClean="0">
                <a:sym typeface="Wingdings" panose="05000000000000000000" pitchFamily="2" charset="2"/>
              </a:rPr>
              <a:t> sign(tempB) = +1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0342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827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=bias * biasWeight + xValue * xWeightToC + yValue * yWeightToC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3754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1,5 + 1 * (-2.5) + 0 * 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0721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1,5 + 1 * (-2.5) + 0 * 1 = -1 </a:t>
            </a:r>
            <a:r>
              <a:rPr lang="hu-HU" dirty="0" smtClean="0">
                <a:sym typeface="Wingdings" panose="05000000000000000000" pitchFamily="2" charset="2"/>
              </a:rPr>
              <a:t> sign(tempC)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5294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83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515" y="6334571"/>
            <a:ext cx="711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tempOutput = biasValue * biasWeight + valueA * weightA + 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347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515" y="6334571"/>
            <a:ext cx="567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tempOutput = 1 * 1 + 1 * 1 + 1 * 2 + (-1) * 1.5 = 2.5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8722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+1</a:t>
            </a:r>
            <a:endParaRPr lang="hu-H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515" y="6334571"/>
            <a:ext cx="85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tempOutput = 1 * 1 + 1 * 1 + 1 * 2 + (-1) * 1.5 = 2.5 </a:t>
            </a:r>
            <a:r>
              <a:rPr lang="hu-HU" dirty="0" smtClean="0">
                <a:sym typeface="Wingdings" panose="05000000000000000000" pitchFamily="2" charset="2"/>
              </a:rPr>
              <a:t> sign(tempOutput) = +1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Feedforward neural network</a:t>
            </a:r>
            <a:endParaRPr lang="hu-HU" dirty="0"/>
          </a:p>
        </p:txBody>
      </p:sp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O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74090" y="559801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3992031" y="620351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Hidden layer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127692" y="45933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24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2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30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09870" y="695459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trainig data: (x,y) pairs + whether it is under the line</a:t>
            </a:r>
          </a:p>
          <a:p>
            <a:r>
              <a:rPr lang="hu-HU" dirty="0"/>
              <a:t>o</a:t>
            </a:r>
            <a:r>
              <a:rPr lang="hu-HU" dirty="0" smtClean="0"/>
              <a:t>r 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09870" y="2043449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4516043" y="1493742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190675" y="2159359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5067811" y="2238777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654980" y="2969619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140612" y="1386454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4896247" y="3637938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6102420" y="3088231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5777052" y="3753848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6654188" y="3833266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848625" y="3947307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7726989" y="2980943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552258" y="3626218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09870" y="2043449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4516043" y="1493742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190675" y="2159359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5067811" y="2238777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654980" y="2969619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140612" y="1386454"/>
            <a:ext cx="231821" cy="231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4896247" y="3637938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6102420" y="3088231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5777052" y="3753848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6654188" y="3833266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848625" y="3947307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7726989" y="2980943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552258" y="3626218"/>
            <a:ext cx="231821" cy="231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1686829" y="219114"/>
            <a:ext cx="818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training our neural network: if we have a (x,y) pair, we can predict</a:t>
            </a:r>
          </a:p>
          <a:p>
            <a:r>
              <a:rPr lang="hu-HU" dirty="0" smtClean="0"/>
              <a:t>Whether it is under the line or 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97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12546" y="2822447"/>
            <a:ext cx="231821" cy="23182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12546" y="2822447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595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Applications of neural networks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77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4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Optical character recognition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an image and want to find out what character it is</a:t>
            </a:r>
          </a:p>
          <a:p>
            <a:r>
              <a:rPr lang="hu-HU" dirty="0" smtClean="0"/>
              <a:t>Input layer:</a:t>
            </a:r>
          </a:p>
          <a:p>
            <a:pPr lvl="1"/>
            <a:r>
              <a:rPr lang="hu-HU" dirty="0" smtClean="0"/>
              <a:t>For example we have a 8x8 pixel image ( 64 pixels )</a:t>
            </a:r>
          </a:p>
          <a:p>
            <a:pPr lvl="1"/>
            <a:r>
              <a:rPr lang="hu-HU" dirty="0" smtClean="0"/>
              <a:t>In this situation we have 64 input neuron</a:t>
            </a:r>
          </a:p>
          <a:p>
            <a:r>
              <a:rPr lang="hu-HU" dirty="0" smtClean="0"/>
              <a:t>Output layer</a:t>
            </a:r>
          </a:p>
          <a:p>
            <a:pPr lvl="1"/>
            <a:r>
              <a:rPr lang="hu-HU" dirty="0" smtClean="0"/>
              <a:t>We have 26 output neurons because in the english alphabet there are 26 characters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92556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8324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8422783" y="1635617"/>
            <a:ext cx="3581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construct a training  data,</a:t>
            </a:r>
          </a:p>
          <a:p>
            <a:r>
              <a:rPr lang="hu-HU" dirty="0" smtClean="0"/>
              <a:t>3 data point + the next one</a:t>
            </a:r>
          </a:p>
          <a:p>
            <a:endParaRPr lang="hu-HU" dirty="0"/>
          </a:p>
          <a:p>
            <a:r>
              <a:rPr lang="hu-HU" dirty="0" smtClean="0"/>
              <a:t>We want to make prediction if</a:t>
            </a:r>
          </a:p>
          <a:p>
            <a:r>
              <a:rPr lang="hu-HU" dirty="0"/>
              <a:t>w</a:t>
            </a:r>
            <a:r>
              <a:rPr lang="hu-HU" dirty="0" smtClean="0"/>
              <a:t>e have 3 points -&gt; what will</a:t>
            </a:r>
          </a:p>
          <a:p>
            <a:r>
              <a:rPr lang="hu-HU" dirty="0"/>
              <a:t>b</a:t>
            </a:r>
            <a:r>
              <a:rPr lang="hu-HU" dirty="0" smtClean="0"/>
              <a:t>e the stock price tomorrow?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2492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4268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7023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0712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73345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9389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05236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891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AND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48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3251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3173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11977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32545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p32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p33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1673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p32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p33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7754438" y="35693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p41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8753207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p42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794249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p43</a:t>
            </a:r>
            <a:endParaRPr lang="hu-HU" dirty="0"/>
          </a:p>
        </p:txBody>
      </p:sp>
      <p:sp>
        <p:nvSpPr>
          <p:cNvPr id="57" name="TextBox 56"/>
          <p:cNvSpPr txBox="1"/>
          <p:nvPr/>
        </p:nvSpPr>
        <p:spPr>
          <a:xfrm>
            <a:off x="10760479" y="352789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3745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Stock market forcast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p32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p33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7754438" y="35693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p41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8753207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p42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794249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p43</a:t>
            </a:r>
            <a:endParaRPr lang="hu-HU" dirty="0"/>
          </a:p>
        </p:txBody>
      </p:sp>
      <p:sp>
        <p:nvSpPr>
          <p:cNvPr id="57" name="TextBox 56"/>
          <p:cNvSpPr txBox="1"/>
          <p:nvPr/>
        </p:nvSpPr>
        <p:spPr>
          <a:xfrm>
            <a:off x="10760479" y="352789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893571" y="5772397"/>
            <a:ext cx="883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train our neural network on these data: if we provide (x,y,z) three previous</a:t>
            </a:r>
          </a:p>
          <a:p>
            <a:r>
              <a:rPr lang="hu-HU" dirty="0"/>
              <a:t>v</a:t>
            </a:r>
            <a:r>
              <a:rPr lang="hu-HU" dirty="0" smtClean="0"/>
              <a:t>alue -&gt; it may predict the stock prie tomorrow !!!</a:t>
            </a:r>
            <a:endParaRPr lang="hu-HU" dirty="0"/>
          </a:p>
        </p:txBody>
      </p:sp>
      <p:sp>
        <p:nvSpPr>
          <p:cNvPr id="58" name="TextBox 57"/>
          <p:cNvSpPr txBox="1"/>
          <p:nvPr/>
        </p:nvSpPr>
        <p:spPr>
          <a:xfrm>
            <a:off x="7919252" y="40161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03569" y="4028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9931449" y="40161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z</a:t>
            </a:r>
            <a:endParaRPr lang="hu-HU" dirty="0"/>
          </a:p>
        </p:txBody>
      </p:sp>
      <p:sp>
        <p:nvSpPr>
          <p:cNvPr id="61" name="TextBox 60"/>
          <p:cNvSpPr txBox="1"/>
          <p:nvPr/>
        </p:nvSpPr>
        <p:spPr>
          <a:xfrm>
            <a:off x="10838472" y="401619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85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89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724</TotalTime>
  <Words>2134</Words>
  <Application>Microsoft Office PowerPoint</Application>
  <PresentationFormat>Widescreen</PresentationFormat>
  <Paragraphs>909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Century Gothic</vt:lpstr>
      <vt:lpstr>Wingdings</vt:lpstr>
      <vt:lpstr>Wingdings 3</vt:lpstr>
      <vt:lpstr>Ion</vt:lpstr>
      <vt:lpstr>NEURAL NETWORKS</vt:lpstr>
      <vt:lpstr>PowerPoint Presentation</vt:lpstr>
      <vt:lpstr>PowerPoint Presentation</vt:lpstr>
      <vt:lpstr>PowerPoint Presentation</vt:lpstr>
      <vt:lpstr>Hopfield neural network</vt:lpstr>
      <vt:lpstr>Feedforward neural network</vt:lpstr>
      <vt:lpstr>PowerPoint Presentation</vt:lpstr>
      <vt:lpstr>AND logical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our AND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neural networks</vt:lpstr>
      <vt:lpstr>Optical character recognition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  <vt:lpstr>Stock market forcast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118</cp:revision>
  <dcterms:created xsi:type="dcterms:W3CDTF">2015-02-11T17:35:44Z</dcterms:created>
  <dcterms:modified xsi:type="dcterms:W3CDTF">2015-07-23T15:32:02Z</dcterms:modified>
</cp:coreProperties>
</file>