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72" r:id="rId16"/>
    <p:sldId id="273" r:id="rId17"/>
    <p:sldId id="271" r:id="rId18"/>
    <p:sldId id="270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9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75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48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46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21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24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79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43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1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9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9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5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7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63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D16BFF-D2F5-4E51-95C0-52B14D191171}" type="datetimeFigureOut">
              <a:rPr lang="hu-HU" smtClean="0"/>
              <a:t>2015.09.19.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1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K-MEANS CLUSTERING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08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Multiply 25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Multiply 26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>
            <a:endCxn id="12" idx="3"/>
          </p:cNvCxnSpPr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3"/>
          </p:cNvCxnSpPr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3"/>
          </p:cNvCxnSpPr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1679" y="202057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d1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5021373" y="313808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6036486" y="3688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343953" y="480539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 {d1,d2,d3} !!!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813637" y="91366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green point because the nearest centroid the the</a:t>
            </a:r>
          </a:p>
          <a:p>
            <a:r>
              <a:rPr lang="hu-HU" dirty="0"/>
              <a:t>g</a:t>
            </a:r>
            <a:r>
              <a:rPr lang="hu-HU" dirty="0" smtClean="0"/>
              <a:t>reen one !!!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8834907" y="2020570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DO IT TO</a:t>
            </a:r>
          </a:p>
          <a:p>
            <a:r>
              <a:rPr lang="hu-HU" dirty="0" smtClean="0"/>
              <a:t>EVERY POINTS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020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44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Multiply 45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Multiply 46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495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3995869" y="4133427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Multiply 23"/>
          <p:cNvSpPr/>
          <p:nvPr/>
        </p:nvSpPr>
        <p:spPr>
          <a:xfrm>
            <a:off x="6395020" y="194675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Multiply 24"/>
          <p:cNvSpPr/>
          <p:nvPr/>
        </p:nvSpPr>
        <p:spPr>
          <a:xfrm>
            <a:off x="7296368" y="4655713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46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3995869" y="4133427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Multiply 23"/>
          <p:cNvSpPr/>
          <p:nvPr/>
        </p:nvSpPr>
        <p:spPr>
          <a:xfrm>
            <a:off x="6395020" y="194675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Multiply 24"/>
          <p:cNvSpPr/>
          <p:nvPr/>
        </p:nvSpPr>
        <p:spPr>
          <a:xfrm>
            <a:off x="7296368" y="4655713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75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4746107" y="4253145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Multiply 23"/>
          <p:cNvSpPr/>
          <p:nvPr/>
        </p:nvSpPr>
        <p:spPr>
          <a:xfrm>
            <a:off x="6395020" y="194675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Multiply 24"/>
          <p:cNvSpPr/>
          <p:nvPr/>
        </p:nvSpPr>
        <p:spPr>
          <a:xfrm>
            <a:off x="7670428" y="4672296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56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Finding k parameter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5162"/>
            <a:ext cx="8946541" cy="4883238"/>
          </a:xfrm>
        </p:spPr>
        <p:txBody>
          <a:bodyPr>
            <a:normAutofit/>
          </a:bodyPr>
          <a:lstStyle/>
          <a:p>
            <a:r>
              <a:rPr lang="hu-HU" dirty="0" smtClean="0"/>
              <a:t>Sometimes we have some a priori knowledge: we know how many clusters we want to construct</a:t>
            </a:r>
          </a:p>
          <a:p>
            <a:r>
              <a:rPr lang="hu-HU" dirty="0"/>
              <a:t>Without any a priori knowledge: k is approximately equal to the square root of n/2    </a:t>
            </a:r>
          </a:p>
          <a:p>
            <a:pPr marL="457200" lvl="1" indent="0">
              <a:buNone/>
            </a:pPr>
            <a:r>
              <a:rPr lang="hu-HU" dirty="0"/>
              <a:t>// n is the number of elements in the </a:t>
            </a:r>
            <a:r>
              <a:rPr lang="hu-HU" dirty="0" smtClean="0"/>
              <a:t>dataset</a:t>
            </a:r>
          </a:p>
          <a:p>
            <a:r>
              <a:rPr lang="hu-HU" dirty="0" smtClean="0"/>
              <a:t>Elbow method: we monitor the change of homogeneity within the clusters with different k values</a:t>
            </a:r>
          </a:p>
          <a:p>
            <a:r>
              <a:rPr lang="hu-HU" dirty="0" smtClean="0"/>
              <a:t>It </a:t>
            </a:r>
            <a:r>
              <a:rPr lang="en-US" dirty="0" smtClean="0"/>
              <a:t>looks </a:t>
            </a:r>
            <a:r>
              <a:rPr lang="en-US" dirty="0"/>
              <a:t>at the percentage of variance explained as a function of the number of clusters: </a:t>
            </a:r>
            <a:r>
              <a:rPr lang="hu-HU" dirty="0" smtClean="0"/>
              <a:t>o</a:t>
            </a:r>
            <a:r>
              <a:rPr lang="en-US" dirty="0" smtClean="0"/>
              <a:t>ne </a:t>
            </a:r>
            <a:r>
              <a:rPr lang="en-US" dirty="0"/>
              <a:t>should choose a number of clusters so that adding another cluster </a:t>
            </a:r>
            <a:r>
              <a:rPr lang="en-US" dirty="0" smtClean="0"/>
              <a:t>doe</a:t>
            </a:r>
            <a:r>
              <a:rPr lang="hu-HU" dirty="0" smtClean="0"/>
              <a:t>s not </a:t>
            </a:r>
            <a:r>
              <a:rPr lang="en-US" dirty="0" smtClean="0"/>
              <a:t>give </a:t>
            </a:r>
            <a:r>
              <a:rPr lang="en-US" dirty="0"/>
              <a:t>much better modeling of the </a:t>
            </a:r>
            <a:r>
              <a:rPr lang="en-US" dirty="0" smtClean="0"/>
              <a:t>data</a:t>
            </a:r>
            <a:endParaRPr lang="hu-HU" dirty="0"/>
          </a:p>
          <a:p>
            <a:r>
              <a:rPr lang="hu-HU" dirty="0" smtClean="0"/>
              <a:t>We have to find the „elbow point” at a plot</a:t>
            </a:r>
          </a:p>
        </p:txBody>
      </p:sp>
    </p:spTree>
    <p:extLst>
      <p:ext uri="{BB962C8B-B14F-4D97-AF65-F5344CB8AC3E}">
        <p14:creationId xmlns:p14="http://schemas.microsoft.com/office/powerpoint/2010/main" val="272074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04" y="2015375"/>
            <a:ext cx="3629025" cy="2905125"/>
          </a:xfrm>
        </p:spPr>
      </p:pic>
    </p:spTree>
    <p:extLst>
      <p:ext uri="{BB962C8B-B14F-4D97-AF65-F5344CB8AC3E}">
        <p14:creationId xmlns:p14="http://schemas.microsoft.com/office/powerpoint/2010/main" val="61396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96225" y="1996225"/>
            <a:ext cx="84227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43977" y="1159099"/>
            <a:ext cx="0" cy="471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5342" y="139507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advantages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0720" y="139299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disadvantages</a:t>
            </a:r>
            <a:endParaRPr lang="hu-H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08343" y="2678806"/>
            <a:ext cx="3052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Relies on simple principles</a:t>
            </a:r>
          </a:p>
          <a:p>
            <a:r>
              <a:rPr lang="hu-HU" dirty="0"/>
              <a:t>t</a:t>
            </a:r>
            <a:r>
              <a:rPr lang="hu-HU" dirty="0" smtClean="0"/>
              <a:t>o identify clusters</a:t>
            </a:r>
          </a:p>
          <a:p>
            <a:endParaRPr lang="hu-HU" dirty="0"/>
          </a:p>
          <a:p>
            <a:r>
              <a:rPr lang="hu-HU" dirty="0" smtClean="0"/>
              <a:t>Flexible</a:t>
            </a:r>
          </a:p>
          <a:p>
            <a:endParaRPr lang="hu-HU" dirty="0"/>
          </a:p>
          <a:p>
            <a:r>
              <a:rPr lang="hu-HU" dirty="0" smtClean="0"/>
              <a:t>Efficient 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510368" y="2678806"/>
            <a:ext cx="50818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Not so sophisticated</a:t>
            </a:r>
          </a:p>
          <a:p>
            <a:endParaRPr lang="hu-HU" dirty="0"/>
          </a:p>
          <a:p>
            <a:r>
              <a:rPr lang="en-US" dirty="0"/>
              <a:t>Because it uses an element</a:t>
            </a:r>
          </a:p>
          <a:p>
            <a:r>
              <a:rPr lang="en-US" dirty="0"/>
              <a:t>of random chance, it is not</a:t>
            </a:r>
          </a:p>
          <a:p>
            <a:r>
              <a:rPr lang="en-US" dirty="0"/>
              <a:t>guaranteed to find the optimal set</a:t>
            </a:r>
          </a:p>
          <a:p>
            <a:r>
              <a:rPr lang="hu-HU" dirty="0"/>
              <a:t>of clusters</a:t>
            </a:r>
            <a:endParaRPr lang="hu-HU" dirty="0"/>
          </a:p>
          <a:p>
            <a:endParaRPr lang="hu-HU" dirty="0"/>
          </a:p>
          <a:p>
            <a:r>
              <a:rPr lang="hu-HU" dirty="0"/>
              <a:t>k</a:t>
            </a:r>
            <a:r>
              <a:rPr lang="hu-HU" dirty="0" smtClean="0"/>
              <a:t> parameter: we have to know </a:t>
            </a:r>
            <a:r>
              <a:rPr lang="hu-HU" dirty="0"/>
              <a:t>in advance </a:t>
            </a:r>
            <a:endParaRPr lang="hu-HU" dirty="0" smtClean="0"/>
          </a:p>
          <a:p>
            <a:r>
              <a:rPr lang="hu-HU" dirty="0" smtClean="0"/>
              <a:t>how many clusters we want to find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744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Clustering is different from classification or numerical predictions</a:t>
            </a:r>
          </a:p>
          <a:p>
            <a:r>
              <a:rPr lang="hu-HU" dirty="0" smtClean="0"/>
              <a:t>Classification / regression: the result is a model </a:t>
            </a:r>
            <a:r>
              <a:rPr lang="en-US" dirty="0"/>
              <a:t>that relates features to an </a:t>
            </a:r>
            <a:r>
              <a:rPr lang="en-US" dirty="0" smtClean="0"/>
              <a:t>outcome</a:t>
            </a:r>
            <a:endParaRPr lang="hu-HU" dirty="0" smtClean="0"/>
          </a:p>
          <a:p>
            <a:r>
              <a:rPr lang="hu-HU" dirty="0" smtClean="0"/>
              <a:t>Clustering: creates new data !!!</a:t>
            </a:r>
          </a:p>
          <a:p>
            <a:r>
              <a:rPr lang="hu-HU" dirty="0" smtClean="0"/>
              <a:t>Unlabeled </a:t>
            </a:r>
            <a:r>
              <a:rPr lang="en-US" dirty="0" smtClean="0"/>
              <a:t>examples </a:t>
            </a:r>
            <a:r>
              <a:rPr lang="en-US" dirty="0"/>
              <a:t>are given a cluster label and inferred entirely from the relationships </a:t>
            </a:r>
            <a:r>
              <a:rPr lang="en-US" dirty="0" smtClean="0"/>
              <a:t>within</a:t>
            </a:r>
            <a:r>
              <a:rPr lang="hu-HU" dirty="0" smtClean="0"/>
              <a:t> the </a:t>
            </a:r>
            <a:r>
              <a:rPr lang="hu-HU" dirty="0"/>
              <a:t>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31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31066"/>
            <a:ext cx="8946541" cy="5617334"/>
          </a:xfrm>
        </p:spPr>
        <p:txBody>
          <a:bodyPr>
            <a:normAutofit/>
          </a:bodyPr>
          <a:lstStyle/>
          <a:p>
            <a:r>
              <a:rPr lang="hu-HU" dirty="0" smtClean="0"/>
              <a:t>Very popular </a:t>
            </a:r>
            <a:r>
              <a:rPr lang="hu-HU" dirty="0" smtClean="0"/>
              <a:t>unsupervised learning algorithm </a:t>
            </a:r>
            <a:r>
              <a:rPr lang="hu-HU" dirty="0" smtClean="0"/>
              <a:t>in data </a:t>
            </a:r>
            <a:r>
              <a:rPr lang="hu-HU" dirty="0" smtClean="0"/>
              <a:t>mining</a:t>
            </a:r>
          </a:p>
          <a:p>
            <a:r>
              <a:rPr lang="hu-HU" dirty="0"/>
              <a:t>A</a:t>
            </a:r>
            <a:r>
              <a:rPr lang="hu-HU" dirty="0" smtClean="0"/>
              <a:t>utomatically </a:t>
            </a:r>
            <a:r>
              <a:rPr lang="hu-HU" dirty="0"/>
              <a:t>divides </a:t>
            </a:r>
            <a:r>
              <a:rPr lang="hu-HU" dirty="0" smtClean="0"/>
              <a:t>the </a:t>
            </a:r>
            <a:r>
              <a:rPr lang="en-US" dirty="0" smtClean="0"/>
              <a:t>data </a:t>
            </a:r>
            <a:r>
              <a:rPr lang="en-US" dirty="0"/>
              <a:t>into </a:t>
            </a:r>
            <a:r>
              <a:rPr lang="en-US" dirty="0" smtClean="0"/>
              <a:t>clusters</a:t>
            </a:r>
            <a:r>
              <a:rPr lang="hu-HU" dirty="0"/>
              <a:t> </a:t>
            </a:r>
            <a:r>
              <a:rPr lang="hu-HU" dirty="0" smtClean="0"/>
              <a:t>/</a:t>
            </a:r>
            <a:r>
              <a:rPr lang="en-US" dirty="0" smtClean="0"/>
              <a:t> </a:t>
            </a:r>
            <a:r>
              <a:rPr lang="en-US" dirty="0"/>
              <a:t>groupings of similar </a:t>
            </a:r>
            <a:r>
              <a:rPr lang="en-US" dirty="0" smtClean="0"/>
              <a:t>items</a:t>
            </a:r>
            <a:r>
              <a:rPr lang="hu-HU" dirty="0" smtClean="0"/>
              <a:t> + </a:t>
            </a:r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does this without having </a:t>
            </a:r>
            <a:r>
              <a:rPr lang="en-US" dirty="0" smtClean="0"/>
              <a:t>been</a:t>
            </a:r>
            <a:r>
              <a:rPr lang="hu-HU" dirty="0" smtClean="0"/>
              <a:t> </a:t>
            </a:r>
            <a:r>
              <a:rPr lang="en-US" dirty="0" smtClean="0"/>
              <a:t>told </a:t>
            </a:r>
            <a:r>
              <a:rPr lang="en-US" dirty="0"/>
              <a:t>what the groups should look like ahead of </a:t>
            </a:r>
            <a:r>
              <a:rPr lang="en-US" dirty="0" smtClean="0"/>
              <a:t>time</a:t>
            </a:r>
            <a:r>
              <a:rPr lang="hu-HU" dirty="0" smtClean="0"/>
              <a:t> !!!</a:t>
            </a:r>
          </a:p>
          <a:p>
            <a:r>
              <a:rPr lang="hu-HU" dirty="0" smtClean="0"/>
              <a:t>Problem: how </a:t>
            </a:r>
            <a:r>
              <a:rPr lang="hu-HU" dirty="0"/>
              <a:t>could a </a:t>
            </a:r>
            <a:r>
              <a:rPr lang="hu-HU" dirty="0" smtClean="0"/>
              <a:t>computer </a:t>
            </a:r>
            <a:r>
              <a:rPr lang="en-US" dirty="0" smtClean="0"/>
              <a:t>possibly </a:t>
            </a:r>
            <a:r>
              <a:rPr lang="en-US" dirty="0"/>
              <a:t>know where one group ends and another begins</a:t>
            </a:r>
            <a:r>
              <a:rPr lang="en-US" dirty="0" smtClean="0"/>
              <a:t>?</a:t>
            </a:r>
            <a:endParaRPr lang="hu-HU" dirty="0" smtClean="0"/>
          </a:p>
          <a:p>
            <a:r>
              <a:rPr lang="hu-HU" smtClean="0"/>
              <a:t>Elements </a:t>
            </a:r>
            <a:r>
              <a:rPr lang="en-US" smtClean="0"/>
              <a:t>inside </a:t>
            </a:r>
            <a:r>
              <a:rPr lang="en-US" dirty="0"/>
              <a:t>a cluster should be </a:t>
            </a:r>
            <a:r>
              <a:rPr lang="en-US" dirty="0" smtClean="0"/>
              <a:t>very</a:t>
            </a:r>
            <a:r>
              <a:rPr lang="hu-HU" dirty="0" smtClean="0"/>
              <a:t> </a:t>
            </a:r>
            <a:r>
              <a:rPr lang="en-US" dirty="0" smtClean="0"/>
              <a:t>similar </a:t>
            </a:r>
            <a:r>
              <a:rPr lang="en-US" dirty="0"/>
              <a:t>to each other, but very different from those outside</a:t>
            </a:r>
            <a:endParaRPr lang="hu-HU" dirty="0" smtClean="0"/>
          </a:p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/>
              <a:t>clustering aims to partition </a:t>
            </a:r>
            <a:r>
              <a:rPr lang="en-US" i="1" dirty="0"/>
              <a:t>n</a:t>
            </a:r>
            <a:r>
              <a:rPr lang="en-US" dirty="0"/>
              <a:t> observations into </a:t>
            </a:r>
            <a:r>
              <a:rPr lang="en-US" i="1" dirty="0"/>
              <a:t>k</a:t>
            </a:r>
            <a:r>
              <a:rPr lang="en-US" dirty="0"/>
              <a:t> clusters in which each observation belongs to the cluster with the nearest </a:t>
            </a:r>
            <a:r>
              <a:rPr lang="en-US" dirty="0" smtClean="0"/>
              <a:t>mean</a:t>
            </a:r>
            <a:endParaRPr lang="hu-HU" dirty="0" smtClean="0"/>
          </a:p>
          <a:p>
            <a:r>
              <a:rPr lang="hu-HU" dirty="0" smtClean="0"/>
              <a:t>Can be done with graph algorithms: construct the minimum spanning tree...and remove the last k edges </a:t>
            </a:r>
          </a:p>
          <a:p>
            <a:r>
              <a:rPr lang="hu-HU" dirty="0" smtClean="0"/>
              <a:t>An NP-hard problem</a:t>
            </a:r>
          </a:p>
          <a:p>
            <a:r>
              <a:rPr lang="hu-HU" dirty="0" smtClean="0"/>
              <a:t>Lloyd algorithm is very common nowadays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873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Lloyd-algorithm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dirty="0" smtClean="0"/>
              <a:t>Initialize the centroids at random, these are the centers of a given cluster</a:t>
            </a:r>
          </a:p>
          <a:p>
            <a:pPr marL="457200" indent="-457200">
              <a:buAutoNum type="arabicPeriod"/>
            </a:pPr>
            <a:r>
              <a:rPr lang="hu-HU" dirty="0" smtClean="0"/>
              <a:t>Decide for every point in our dataset, what centroid is the nearest to them</a:t>
            </a:r>
          </a:p>
          <a:p>
            <a:pPr marL="457200" indent="-457200"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the new means </a:t>
            </a:r>
            <a:r>
              <a:rPr lang="hu-HU" dirty="0" smtClean="0"/>
              <a:t>of every distinct clusters</a:t>
            </a: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smtClean="0"/>
              <a:t>                        	// </a:t>
            </a:r>
            <a:r>
              <a:rPr lang="hu-HU" dirty="0" smtClean="0"/>
              <a:t>run until convergence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01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00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Multiply 25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Multiply 26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71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Multiply 25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Multiply 26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52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Multiply 25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Multiply 26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>
            <a:endCxn id="12" idx="3"/>
          </p:cNvCxnSpPr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3"/>
          </p:cNvCxnSpPr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3"/>
          </p:cNvCxnSpPr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1679" y="202057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d1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5021373" y="313808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6036486" y="3688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291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Multiply 25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Multiply 26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>
            <a:endCxn id="12" idx="3"/>
          </p:cNvCxnSpPr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3"/>
          </p:cNvCxnSpPr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3"/>
          </p:cNvCxnSpPr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1679" y="202057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d1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5021373" y="313808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6036486" y="3688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343953" y="480539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 {d1,d2,d3}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549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Multiply 22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Multiply 25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Multiply 26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>
            <a:endCxn id="12" idx="3"/>
          </p:cNvCxnSpPr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3"/>
          </p:cNvCxnSpPr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3"/>
          </p:cNvCxnSpPr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1679" y="202057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d1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5021373" y="313808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d2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6036486" y="3688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d3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343953" y="480539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 {d1,d2,d3} !!!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813637" y="91366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green point because the nearest centroid the the</a:t>
            </a:r>
          </a:p>
          <a:p>
            <a:r>
              <a:rPr lang="hu-HU" dirty="0"/>
              <a:t>g</a:t>
            </a:r>
            <a:r>
              <a:rPr lang="hu-HU" dirty="0" smtClean="0"/>
              <a:t>reen one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034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419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MACHINE LEARNING</vt:lpstr>
      <vt:lpstr>PowerPoint Presentation</vt:lpstr>
      <vt:lpstr>Lloyd-algorithm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k parameter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21</cp:revision>
  <dcterms:created xsi:type="dcterms:W3CDTF">2015-04-24T14:59:39Z</dcterms:created>
  <dcterms:modified xsi:type="dcterms:W3CDTF">2015-09-19T12:20:41Z</dcterms:modified>
</cp:coreProperties>
</file>