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69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1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556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78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0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94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5331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057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31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98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73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22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637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97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29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19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64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128065-57FB-4804-BBFF-06D4411FCD13}" type="datetimeFigureOut">
              <a:rPr lang="hu-HU" smtClean="0"/>
              <a:t>2015.08.24.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DFED6-0C71-4780-BB3C-5ADE2240F90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371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MACHINE LEARNING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SUPPORT VECTOR MACHINES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39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kernel</a:t>
            </a:r>
            <a:endParaRPr lang="hu-H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40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kernel</a:t>
            </a:r>
            <a:endParaRPr lang="hu-H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77616" y="5937161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kernel function we can transform the problem into  linearly</a:t>
            </a:r>
          </a:p>
          <a:p>
            <a:r>
              <a:rPr lang="hu-HU" dirty="0"/>
              <a:t>s</a:t>
            </a:r>
            <a:r>
              <a:rPr lang="hu-HU" dirty="0" smtClean="0"/>
              <a:t>eparable one !!!    ( slack variable – altitude )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55923" y="123596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Higher dimension space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45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958366" y="3440738"/>
            <a:ext cx="14037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300" y="296707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kernel</a:t>
            </a:r>
            <a:endParaRPr lang="hu-HU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7592187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34609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17260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altitude</a:t>
            </a:r>
            <a:endParaRPr lang="hu-HU" dirty="0"/>
          </a:p>
        </p:txBody>
      </p:sp>
      <p:sp>
        <p:nvSpPr>
          <p:cNvPr id="29" name="TextBox 28"/>
          <p:cNvSpPr txBox="1"/>
          <p:nvPr/>
        </p:nvSpPr>
        <p:spPr>
          <a:xfrm>
            <a:off x="9827234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30" name="Oval 29"/>
          <p:cNvSpPr/>
          <p:nvPr/>
        </p:nvSpPr>
        <p:spPr>
          <a:xfrm>
            <a:off x="8467950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Oval 30"/>
          <p:cNvSpPr/>
          <p:nvPr/>
        </p:nvSpPr>
        <p:spPr>
          <a:xfrm>
            <a:off x="8550590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Oval 31"/>
          <p:cNvSpPr/>
          <p:nvPr/>
        </p:nvSpPr>
        <p:spPr>
          <a:xfrm>
            <a:off x="8145978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Oval 32"/>
          <p:cNvSpPr/>
          <p:nvPr/>
        </p:nvSpPr>
        <p:spPr>
          <a:xfrm>
            <a:off x="9483892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Oval 33"/>
          <p:cNvSpPr/>
          <p:nvPr/>
        </p:nvSpPr>
        <p:spPr>
          <a:xfrm>
            <a:off x="8254662" y="19035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Oval 34"/>
          <p:cNvSpPr/>
          <p:nvPr/>
        </p:nvSpPr>
        <p:spPr>
          <a:xfrm>
            <a:off x="9694858" y="204306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Oval 35"/>
          <p:cNvSpPr/>
          <p:nvPr/>
        </p:nvSpPr>
        <p:spPr>
          <a:xfrm>
            <a:off x="10201236" y="1805061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Oval 36"/>
          <p:cNvSpPr/>
          <p:nvPr/>
        </p:nvSpPr>
        <p:spPr>
          <a:xfrm>
            <a:off x="8974433" y="216424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Oval 37"/>
          <p:cNvSpPr/>
          <p:nvPr/>
        </p:nvSpPr>
        <p:spPr>
          <a:xfrm>
            <a:off x="8740658" y="355207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Oval 38"/>
          <p:cNvSpPr/>
          <p:nvPr/>
        </p:nvSpPr>
        <p:spPr>
          <a:xfrm>
            <a:off x="9760616" y="301443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Oval 39"/>
          <p:cNvSpPr/>
          <p:nvPr/>
        </p:nvSpPr>
        <p:spPr>
          <a:xfrm>
            <a:off x="1047539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Oval 40"/>
          <p:cNvSpPr/>
          <p:nvPr/>
        </p:nvSpPr>
        <p:spPr>
          <a:xfrm>
            <a:off x="10454169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Oval 41"/>
          <p:cNvSpPr/>
          <p:nvPr/>
        </p:nvSpPr>
        <p:spPr>
          <a:xfrm>
            <a:off x="9244803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xtBox 1"/>
          <p:cNvSpPr txBox="1"/>
          <p:nvPr/>
        </p:nvSpPr>
        <p:spPr>
          <a:xfrm>
            <a:off x="2077616" y="5937161"/>
            <a:ext cx="768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With the kernel function we can transform the problem into  linearly</a:t>
            </a:r>
          </a:p>
          <a:p>
            <a:r>
              <a:rPr lang="hu-HU" dirty="0"/>
              <a:t>s</a:t>
            </a:r>
            <a:r>
              <a:rPr lang="hu-HU" dirty="0" smtClean="0"/>
              <a:t>eparable one !!!    ( slack variable – altitude )</a:t>
            </a:r>
            <a:endParaRPr lang="hu-HU" dirty="0"/>
          </a:p>
        </p:txBody>
      </p:sp>
      <p:sp>
        <p:nvSpPr>
          <p:cNvPr id="17" name="TextBox 16"/>
          <p:cNvSpPr txBox="1"/>
          <p:nvPr/>
        </p:nvSpPr>
        <p:spPr>
          <a:xfrm>
            <a:off x="8155923" y="123596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Higher dimension space</a:t>
            </a:r>
            <a:endParaRPr lang="hu-HU" dirty="0"/>
          </a:p>
        </p:txBody>
      </p:sp>
      <p:sp>
        <p:nvSpPr>
          <p:cNvPr id="43" name="Rectangle 42"/>
          <p:cNvSpPr/>
          <p:nvPr/>
        </p:nvSpPr>
        <p:spPr>
          <a:xfrm rot="16559052">
            <a:off x="9333546" y="962054"/>
            <a:ext cx="381087" cy="355322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44" name="Straight Connector 43"/>
          <p:cNvCxnSpPr>
            <a:stCxn id="43" idx="0"/>
            <a:endCxn id="43" idx="2"/>
          </p:cNvCxnSpPr>
          <p:nvPr/>
        </p:nvCxnSpPr>
        <p:spPr>
          <a:xfrm>
            <a:off x="7757158" y="2553447"/>
            <a:ext cx="3533863" cy="370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SVMs with non-linear kernels add additional dimensions to the data in order </a:t>
            </a:r>
            <a:r>
              <a:rPr lang="en-US" dirty="0" smtClean="0"/>
              <a:t>to</a:t>
            </a:r>
            <a:r>
              <a:rPr lang="hu-HU" dirty="0" smtClean="0"/>
              <a:t> </a:t>
            </a:r>
            <a:r>
              <a:rPr lang="en-US" dirty="0" smtClean="0"/>
              <a:t>create </a:t>
            </a:r>
            <a:r>
              <a:rPr lang="en-US" dirty="0"/>
              <a:t>separation in this </a:t>
            </a:r>
            <a:r>
              <a:rPr lang="en-US" dirty="0" smtClean="0"/>
              <a:t>way</a:t>
            </a:r>
            <a:endParaRPr lang="hu-HU" dirty="0" smtClean="0"/>
          </a:p>
          <a:p>
            <a:r>
              <a:rPr lang="hu-HU" dirty="0"/>
              <a:t>K</a:t>
            </a:r>
            <a:r>
              <a:rPr lang="en-US" dirty="0" err="1" smtClean="0"/>
              <a:t>ernel</a:t>
            </a:r>
            <a:r>
              <a:rPr lang="en-US" dirty="0" smtClean="0"/>
              <a:t> </a:t>
            </a:r>
            <a:r>
              <a:rPr lang="hu-HU" dirty="0" smtClean="0"/>
              <a:t> trick -&gt; </a:t>
            </a:r>
            <a:r>
              <a:rPr lang="en-US" dirty="0" smtClean="0"/>
              <a:t>process of</a:t>
            </a:r>
            <a:r>
              <a:rPr lang="hu-HU" dirty="0" smtClean="0"/>
              <a:t> </a:t>
            </a:r>
            <a:r>
              <a:rPr lang="en-US" dirty="0" smtClean="0"/>
              <a:t>adding </a:t>
            </a:r>
            <a:r>
              <a:rPr lang="en-US" dirty="0"/>
              <a:t>new features that express mathematical relationships between </a:t>
            </a:r>
            <a:r>
              <a:rPr lang="en-US" dirty="0" smtClean="0"/>
              <a:t>measured</a:t>
            </a:r>
            <a:r>
              <a:rPr lang="hu-HU" dirty="0" smtClean="0"/>
              <a:t> </a:t>
            </a:r>
            <a:r>
              <a:rPr lang="en-US" dirty="0" smtClean="0"/>
              <a:t>characteristics</a:t>
            </a:r>
            <a:endParaRPr lang="hu-HU" dirty="0" smtClean="0"/>
          </a:p>
          <a:p>
            <a:r>
              <a:rPr lang="en-US" dirty="0"/>
              <a:t>This allows the SVM to learn </a:t>
            </a:r>
            <a:r>
              <a:rPr lang="en-US" dirty="0" smtClean="0"/>
              <a:t>concepts</a:t>
            </a:r>
            <a:r>
              <a:rPr lang="hu-HU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were not explicitly measured in the original data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1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Advantages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SVM can be used for regression problems as well as for classifications</a:t>
            </a:r>
          </a:p>
          <a:p>
            <a:r>
              <a:rPr lang="en-US" dirty="0"/>
              <a:t>Not overly influenced by noisy </a:t>
            </a:r>
            <a:r>
              <a:rPr lang="en-US" dirty="0" smtClean="0"/>
              <a:t>data</a:t>
            </a:r>
            <a:endParaRPr lang="hu-HU" dirty="0" smtClean="0"/>
          </a:p>
          <a:p>
            <a:r>
              <a:rPr lang="hu-HU" dirty="0" smtClean="0"/>
              <a:t>Easier to use than neural networks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14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Disadvantages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best model </a:t>
            </a:r>
            <a:r>
              <a:rPr lang="en-US" dirty="0" smtClean="0"/>
              <a:t>requires</a:t>
            </a:r>
            <a:r>
              <a:rPr lang="hu-HU" dirty="0" smtClean="0"/>
              <a:t> </a:t>
            </a:r>
            <a:r>
              <a:rPr lang="en-US" dirty="0" smtClean="0"/>
              <a:t>testing </a:t>
            </a:r>
            <a:r>
              <a:rPr lang="en-US" dirty="0"/>
              <a:t>of various combinations </a:t>
            </a:r>
            <a:r>
              <a:rPr lang="en-US" dirty="0" smtClean="0"/>
              <a:t>of</a:t>
            </a:r>
            <a:r>
              <a:rPr lang="hu-HU" dirty="0" smtClean="0"/>
              <a:t> kernels </a:t>
            </a:r>
            <a:r>
              <a:rPr lang="hu-HU" dirty="0"/>
              <a:t>and model </a:t>
            </a:r>
            <a:r>
              <a:rPr lang="hu-HU" dirty="0" smtClean="0"/>
              <a:t>parameters</a:t>
            </a:r>
          </a:p>
          <a:p>
            <a:r>
              <a:rPr lang="hu-HU" dirty="0" smtClean="0"/>
              <a:t>Qite slow -&gt; especially when </a:t>
            </a:r>
            <a:r>
              <a:rPr lang="en-US" dirty="0"/>
              <a:t>the input dataset has a </a:t>
            </a:r>
            <a:r>
              <a:rPr lang="en-US" dirty="0" smtClean="0"/>
              <a:t>large</a:t>
            </a:r>
            <a:r>
              <a:rPr lang="hu-HU" dirty="0" smtClean="0"/>
              <a:t> number </a:t>
            </a:r>
            <a:r>
              <a:rPr lang="hu-HU" dirty="0"/>
              <a:t>of </a:t>
            </a:r>
            <a:r>
              <a:rPr lang="hu-HU" dirty="0" smtClean="0"/>
              <a:t>features</a:t>
            </a:r>
          </a:p>
          <a:p>
            <a:r>
              <a:rPr lang="hu-HU" dirty="0" smtClean="0"/>
              <a:t>Black box model: very hard to understand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993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Very popular and widely used supervised learning classification algorithm</a:t>
            </a:r>
          </a:p>
          <a:p>
            <a:r>
              <a:rPr lang="hu-HU" dirty="0" smtClean="0"/>
              <a:t>The great benefit: it can operates even in infinite dimensions !!!</a:t>
            </a:r>
          </a:p>
          <a:p>
            <a:r>
              <a:rPr lang="hu-HU" dirty="0" smtClean="0"/>
              <a:t>A</a:t>
            </a:r>
            <a:r>
              <a:rPr lang="en-US" dirty="0"/>
              <a:t> good separation is achieved by the </a:t>
            </a:r>
            <a:r>
              <a:rPr lang="en-US" dirty="0" err="1"/>
              <a:t>hyperplane</a:t>
            </a:r>
            <a:r>
              <a:rPr lang="en-US" dirty="0"/>
              <a:t> that has the largest distance to the nearest training-data point of any class </a:t>
            </a:r>
            <a:r>
              <a:rPr lang="en-US" dirty="0" smtClean="0"/>
              <a:t>since </a:t>
            </a:r>
            <a:r>
              <a:rPr lang="en-US" dirty="0"/>
              <a:t>in general the larger the margin the lower the generalization error of the </a:t>
            </a:r>
            <a:r>
              <a:rPr lang="en-US" dirty="0" smtClean="0"/>
              <a:t>classifier</a:t>
            </a:r>
            <a:endParaRPr lang="hu-HU" dirty="0" smtClean="0"/>
          </a:p>
          <a:p>
            <a:r>
              <a:rPr lang="hu-HU" dirty="0" smtClean="0"/>
              <a:t>So we have to maximize the margin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27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Linearly separable problem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2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804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 rot="19933915">
            <a:off x="5571060" y="845314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4683782" y="1132808"/>
            <a:ext cx="2326202" cy="441799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 rot="16906026">
            <a:off x="5955405" y="1307209"/>
            <a:ext cx="551645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Straight Connector 17"/>
          <p:cNvCxnSpPr>
            <a:stCxn id="17" idx="0"/>
            <a:endCxn id="17" idx="2"/>
          </p:cNvCxnSpPr>
          <p:nvPr/>
        </p:nvCxnSpPr>
        <p:spPr>
          <a:xfrm>
            <a:off x="3787199" y="3294582"/>
            <a:ext cx="4888057" cy="10182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348507" y="1004552"/>
            <a:ext cx="0" cy="511291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090929" y="5872766"/>
            <a:ext cx="74182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59864" y="31916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x2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7250806" y="61174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x1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4224270" y="376063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4385256" y="4930462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4739425" y="432300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5909256" y="4655713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5989334" y="185992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6150320" y="3029756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7179886" y="3376342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7674320" y="275500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Oval 15"/>
          <p:cNvSpPr/>
          <p:nvPr/>
        </p:nvSpPr>
        <p:spPr>
          <a:xfrm>
            <a:off x="7597705" y="1380189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 rot="17907586">
            <a:off x="5381540" y="1366116"/>
            <a:ext cx="1093988" cy="499298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3733737" y="2672926"/>
            <a:ext cx="4389594" cy="237936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0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Non-linear spaces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real-world applications, the relationships between variables are </a:t>
            </a:r>
            <a:r>
              <a:rPr lang="en-US" dirty="0" smtClean="0"/>
              <a:t>non-linear</a:t>
            </a:r>
            <a:endParaRPr lang="hu-HU" dirty="0" smtClean="0"/>
          </a:p>
          <a:p>
            <a:r>
              <a:rPr lang="en-US" dirty="0"/>
              <a:t>A key feature of </a:t>
            </a:r>
            <a:r>
              <a:rPr lang="en-US" dirty="0" smtClean="0"/>
              <a:t>SVMs</a:t>
            </a:r>
            <a:r>
              <a:rPr lang="hu-HU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their ability to map the problem into a higher dimension space using a </a:t>
            </a:r>
            <a:r>
              <a:rPr lang="en-US" dirty="0" smtClean="0"/>
              <a:t>process</a:t>
            </a:r>
            <a:r>
              <a:rPr lang="hu-HU" dirty="0" smtClean="0"/>
              <a:t> </a:t>
            </a:r>
            <a:r>
              <a:rPr lang="en-US" dirty="0" smtClean="0"/>
              <a:t>known </a:t>
            </a:r>
            <a:r>
              <a:rPr lang="en-US" dirty="0"/>
              <a:t>as the </a:t>
            </a:r>
            <a:r>
              <a:rPr lang="hu-HU" dirty="0" smtClean="0"/>
              <a:t>„</a:t>
            </a:r>
            <a:r>
              <a:rPr lang="en-US" dirty="0" smtClean="0"/>
              <a:t>kernel trick</a:t>
            </a:r>
            <a:r>
              <a:rPr lang="hu-HU" dirty="0" smtClean="0"/>
              <a:t>”</a:t>
            </a:r>
          </a:p>
          <a:p>
            <a:r>
              <a:rPr lang="hu-HU" dirty="0"/>
              <a:t>N</a:t>
            </a:r>
            <a:r>
              <a:rPr lang="hu-HU" dirty="0" smtClean="0"/>
              <a:t>on-linear </a:t>
            </a:r>
            <a:r>
              <a:rPr lang="hu-HU" dirty="0"/>
              <a:t>relationship may </a:t>
            </a:r>
            <a:r>
              <a:rPr lang="hu-HU" dirty="0" smtClean="0"/>
              <a:t>suddenly </a:t>
            </a:r>
            <a:r>
              <a:rPr lang="en-US" dirty="0" smtClean="0"/>
              <a:t>appear </a:t>
            </a:r>
            <a:r>
              <a:rPr lang="en-US" dirty="0"/>
              <a:t>to be quite linear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79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1262129" y="2123036"/>
            <a:ext cx="0" cy="309291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004551" y="4971246"/>
            <a:ext cx="3683359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7202" y="22827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latitude</a:t>
            </a:r>
            <a:endParaRPr lang="hu-HU" dirty="0"/>
          </a:p>
        </p:txBody>
      </p:sp>
      <p:sp>
        <p:nvSpPr>
          <p:cNvPr id="7" name="TextBox 6"/>
          <p:cNvSpPr txBox="1"/>
          <p:nvPr/>
        </p:nvSpPr>
        <p:spPr>
          <a:xfrm>
            <a:off x="3497176" y="5163218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longitude</a:t>
            </a:r>
            <a:endParaRPr lang="hu-HU" dirty="0"/>
          </a:p>
        </p:txBody>
      </p:sp>
      <p:sp>
        <p:nvSpPr>
          <p:cNvPr id="8" name="Oval 7"/>
          <p:cNvSpPr/>
          <p:nvPr/>
        </p:nvSpPr>
        <p:spPr>
          <a:xfrm>
            <a:off x="2137892" y="285911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Oval 8"/>
          <p:cNvSpPr/>
          <p:nvPr/>
        </p:nvSpPr>
        <p:spPr>
          <a:xfrm>
            <a:off x="2220532" y="424895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Oval 9"/>
          <p:cNvSpPr/>
          <p:nvPr/>
        </p:nvSpPr>
        <p:spPr>
          <a:xfrm>
            <a:off x="1815920" y="3526667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Oval 10"/>
          <p:cNvSpPr/>
          <p:nvPr/>
        </p:nvSpPr>
        <p:spPr>
          <a:xfrm>
            <a:off x="3153834" y="4087971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Oval 11"/>
          <p:cNvSpPr/>
          <p:nvPr/>
        </p:nvSpPr>
        <p:spPr>
          <a:xfrm>
            <a:off x="2975677" y="2796794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Oval 12"/>
          <p:cNvSpPr/>
          <p:nvPr/>
        </p:nvSpPr>
        <p:spPr>
          <a:xfrm>
            <a:off x="2653048" y="3508505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Oval 13"/>
          <p:cNvSpPr/>
          <p:nvPr/>
        </p:nvSpPr>
        <p:spPr>
          <a:xfrm>
            <a:off x="3367824" y="333901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Oval 14"/>
          <p:cNvSpPr/>
          <p:nvPr/>
        </p:nvSpPr>
        <p:spPr>
          <a:xfrm>
            <a:off x="3468536" y="2816887"/>
            <a:ext cx="321972" cy="32197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Oval 20"/>
          <p:cNvSpPr/>
          <p:nvPr/>
        </p:nvSpPr>
        <p:spPr>
          <a:xfrm>
            <a:off x="2653047" y="224606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Oval 21"/>
          <p:cNvSpPr/>
          <p:nvPr/>
        </p:nvSpPr>
        <p:spPr>
          <a:xfrm>
            <a:off x="3468536" y="2282728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Oval 22"/>
          <p:cNvSpPr/>
          <p:nvPr/>
        </p:nvSpPr>
        <p:spPr>
          <a:xfrm>
            <a:off x="4145335" y="3118766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Oval 23"/>
          <p:cNvSpPr/>
          <p:nvPr/>
        </p:nvSpPr>
        <p:spPr>
          <a:xfrm>
            <a:off x="4124111" y="3915179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Oval 24"/>
          <p:cNvSpPr/>
          <p:nvPr/>
        </p:nvSpPr>
        <p:spPr>
          <a:xfrm>
            <a:off x="1755644" y="2375704"/>
            <a:ext cx="321972" cy="3219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43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263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MACHINE LEARNING</vt:lpstr>
      <vt:lpstr>PowerPoint Presentation</vt:lpstr>
      <vt:lpstr>Linearly separable problem</vt:lpstr>
      <vt:lpstr>PowerPoint Presentation</vt:lpstr>
      <vt:lpstr>PowerPoint Presentation</vt:lpstr>
      <vt:lpstr>PowerPoint Presentation</vt:lpstr>
      <vt:lpstr>PowerPoint Presentation</vt:lpstr>
      <vt:lpstr>Non-linear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User</dc:creator>
  <cp:lastModifiedBy>User</cp:lastModifiedBy>
  <cp:revision>11</cp:revision>
  <dcterms:created xsi:type="dcterms:W3CDTF">2015-04-24T13:52:47Z</dcterms:created>
  <dcterms:modified xsi:type="dcterms:W3CDTF">2015-08-24T07:53:19Z</dcterms:modified>
</cp:coreProperties>
</file>