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76" r:id="rId7"/>
    <p:sldId id="275" r:id="rId8"/>
    <p:sldId id="277" r:id="rId9"/>
    <p:sldId id="260" r:id="rId10"/>
    <p:sldId id="261" r:id="rId11"/>
    <p:sldId id="262" r:id="rId12"/>
    <p:sldId id="264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2015.09.20.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59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2015.09.20.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91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2015.09.20.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93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2015.09.20.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96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2015.09.20.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561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2015.09.20.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914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2015.09.20.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16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2015.09.20.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287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2015.09.20.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90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2015.09.20.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07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2015.09.20.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7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2015.09.20.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856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2015.09.20.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364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2015.09.20.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299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2015.09.20.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295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2015.09.20.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519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2015.09.20.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599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8AA289-3F20-4A87-BBDA-90756D19DAB7}" type="datetimeFigureOut">
              <a:rPr lang="hu-HU" smtClean="0"/>
              <a:t>2015.09.20.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4562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MACHINE LEARNING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LOGISTIC REGRESSION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0270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047740" y="1455312"/>
            <a:ext cx="0" cy="3863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42434" y="4752304"/>
            <a:ext cx="821672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87944" y="4429138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X: balance on </a:t>
            </a:r>
          </a:p>
          <a:p>
            <a:r>
              <a:rPr lang="hu-HU" dirty="0"/>
              <a:t>c</a:t>
            </a:r>
            <a:r>
              <a:rPr lang="hu-HU" dirty="0" smtClean="0"/>
              <a:t>redit card</a:t>
            </a:r>
            <a:endParaRPr lang="hu-H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949262" y="4623515"/>
            <a:ext cx="0" cy="309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31994" y="4610635"/>
            <a:ext cx="0" cy="309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53047" y="49496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100$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7183180" y="49496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1000$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634592" y="918557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y</a:t>
            </a:r>
            <a:r>
              <a:rPr lang="hu-HU" dirty="0" smtClean="0"/>
              <a:t>: paying back the debt</a:t>
            </a:r>
            <a:endParaRPr lang="hu-HU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47557" y="4610641"/>
            <a:ext cx="22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34678" y="2266682"/>
            <a:ext cx="22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7798" y="438733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 / NO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959484" y="20967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/ YES</a:t>
            </a:r>
            <a:endParaRPr lang="hu-HU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595093" y="4623515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62896" y="4623515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079123" y="4610630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46926" y="4610630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435698" y="4607942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03501" y="4607942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197957" y="2035937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65760" y="2035937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293735" y="2035938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61538" y="2035938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849933" y="2035938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817736" y="2035938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121444" y="2035937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089247" y="2035937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2614411" y="2408349"/>
            <a:ext cx="8847786" cy="2009105"/>
          </a:xfrm>
          <a:custGeom>
            <a:avLst/>
            <a:gdLst>
              <a:gd name="connsiteX0" fmla="*/ 0 w 8847786"/>
              <a:gd name="connsiteY0" fmla="*/ 1996226 h 2009105"/>
              <a:gd name="connsiteX1" fmla="*/ 656823 w 8847786"/>
              <a:gd name="connsiteY1" fmla="*/ 1996226 h 2009105"/>
              <a:gd name="connsiteX2" fmla="*/ 1287888 w 8847786"/>
              <a:gd name="connsiteY2" fmla="*/ 2009105 h 2009105"/>
              <a:gd name="connsiteX3" fmla="*/ 1854558 w 8847786"/>
              <a:gd name="connsiteY3" fmla="*/ 2009105 h 2009105"/>
              <a:gd name="connsiteX4" fmla="*/ 2163651 w 8847786"/>
              <a:gd name="connsiteY4" fmla="*/ 1880316 h 2009105"/>
              <a:gd name="connsiteX5" fmla="*/ 2331076 w 8847786"/>
              <a:gd name="connsiteY5" fmla="*/ 1687133 h 2009105"/>
              <a:gd name="connsiteX6" fmla="*/ 2511381 w 8847786"/>
              <a:gd name="connsiteY6" fmla="*/ 1249251 h 2009105"/>
              <a:gd name="connsiteX7" fmla="*/ 2768958 w 8847786"/>
              <a:gd name="connsiteY7" fmla="*/ 734096 h 2009105"/>
              <a:gd name="connsiteX8" fmla="*/ 3129566 w 8847786"/>
              <a:gd name="connsiteY8" fmla="*/ 283336 h 2009105"/>
              <a:gd name="connsiteX9" fmla="*/ 3541690 w 8847786"/>
              <a:gd name="connsiteY9" fmla="*/ 141668 h 2009105"/>
              <a:gd name="connsiteX10" fmla="*/ 3966693 w 8847786"/>
              <a:gd name="connsiteY10" fmla="*/ 64395 h 2009105"/>
              <a:gd name="connsiteX11" fmla="*/ 4636395 w 8847786"/>
              <a:gd name="connsiteY11" fmla="*/ 51516 h 2009105"/>
              <a:gd name="connsiteX12" fmla="*/ 5525037 w 8847786"/>
              <a:gd name="connsiteY12" fmla="*/ 51516 h 2009105"/>
              <a:gd name="connsiteX13" fmla="*/ 6812924 w 8847786"/>
              <a:gd name="connsiteY13" fmla="*/ 38637 h 2009105"/>
              <a:gd name="connsiteX14" fmla="*/ 7946265 w 8847786"/>
              <a:gd name="connsiteY14" fmla="*/ 25758 h 2009105"/>
              <a:gd name="connsiteX15" fmla="*/ 8512935 w 8847786"/>
              <a:gd name="connsiteY15" fmla="*/ 0 h 2009105"/>
              <a:gd name="connsiteX16" fmla="*/ 8847786 w 8847786"/>
              <a:gd name="connsiteY16" fmla="*/ 0 h 2009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847786" h="2009105">
                <a:moveTo>
                  <a:pt x="0" y="1996226"/>
                </a:moveTo>
                <a:lnTo>
                  <a:pt x="656823" y="1996226"/>
                </a:lnTo>
                <a:lnTo>
                  <a:pt x="1287888" y="2009105"/>
                </a:lnTo>
                <a:lnTo>
                  <a:pt x="1854558" y="2009105"/>
                </a:lnTo>
                <a:lnTo>
                  <a:pt x="2163651" y="1880316"/>
                </a:lnTo>
                <a:lnTo>
                  <a:pt x="2331076" y="1687133"/>
                </a:lnTo>
                <a:lnTo>
                  <a:pt x="2511381" y="1249251"/>
                </a:lnTo>
                <a:lnTo>
                  <a:pt x="2768958" y="734096"/>
                </a:lnTo>
                <a:lnTo>
                  <a:pt x="3129566" y="283336"/>
                </a:lnTo>
                <a:lnTo>
                  <a:pt x="3541690" y="141668"/>
                </a:lnTo>
                <a:lnTo>
                  <a:pt x="3966693" y="64395"/>
                </a:lnTo>
                <a:lnTo>
                  <a:pt x="4636395" y="51516"/>
                </a:lnTo>
                <a:lnTo>
                  <a:pt x="5525037" y="51516"/>
                </a:lnTo>
                <a:lnTo>
                  <a:pt x="6812924" y="38637"/>
                </a:lnTo>
                <a:lnTo>
                  <a:pt x="7946265" y="25758"/>
                </a:lnTo>
                <a:lnTo>
                  <a:pt x="8512935" y="0"/>
                </a:lnTo>
                <a:lnTo>
                  <a:pt x="8847786" y="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/>
          <p:cNvSpPr txBox="1"/>
          <p:nvPr/>
        </p:nvSpPr>
        <p:spPr>
          <a:xfrm>
            <a:off x="1532586" y="5782614"/>
            <a:ext cx="897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better: it is between [0:1]. We want to assign a probability to each balance 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6197957" y="3103808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„logistic function” or sigmoid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42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8057" y="122349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g(z) = </a:t>
            </a:r>
            <a:endParaRPr lang="hu-HU" dirty="0"/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>
            <a:off x="4803618" y="1408159"/>
            <a:ext cx="158610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4670" y="983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4971188" y="160134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+   e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5777980" y="14166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 z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1117623" y="12320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igmoid function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4973913" y="384417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</a:t>
            </a:r>
            <a:r>
              <a:rPr lang="hu-HU" dirty="0" smtClean="0"/>
              <a:t>( z=-inf ) = 0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4973913" y="460188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g( z=0 ) = 0.5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4981927" y="535958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g( z=inf ) = 1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2580511" y="6014434"/>
            <a:ext cx="699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sigmoid function is always in the interval [0:1] so it is good</a:t>
            </a:r>
          </a:p>
          <a:p>
            <a:r>
              <a:rPr lang="hu-HU" dirty="0"/>
              <a:t>f</a:t>
            </a:r>
            <a:r>
              <a:rPr lang="hu-HU" dirty="0" smtClean="0"/>
              <a:t>or predicting probablilities 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28057" y="267233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g(z) = </a:t>
            </a:r>
            <a:endParaRPr lang="hu-HU" dirty="0"/>
          </a:p>
        </p:txBody>
      </p:sp>
      <p:cxnSp>
        <p:nvCxnSpPr>
          <p:cNvPr id="18" name="Straight Connector 17"/>
          <p:cNvCxnSpPr>
            <a:stCxn id="17" idx="3"/>
          </p:cNvCxnSpPr>
          <p:nvPr/>
        </p:nvCxnSpPr>
        <p:spPr>
          <a:xfrm>
            <a:off x="4803618" y="2856998"/>
            <a:ext cx="28593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76821" y="2395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4971188" y="305018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+   e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5777980" y="286551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-( ß0 + ß1*x ) 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8309804" y="2627222"/>
            <a:ext cx="252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Linear model when</a:t>
            </a:r>
          </a:p>
          <a:p>
            <a:r>
              <a:rPr lang="hu-HU" dirty="0"/>
              <a:t>	</a:t>
            </a:r>
            <a:r>
              <a:rPr lang="hu-HU" dirty="0" smtClean="0"/>
              <a:t>z = ß0 + ß1*x 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135582" y="2680849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 (x) = 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3294982" y="29030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ß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059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Logistic regression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6676"/>
            <a:ext cx="8946541" cy="4831723"/>
          </a:xfrm>
        </p:spPr>
        <p:txBody>
          <a:bodyPr>
            <a:normAutofit/>
          </a:bodyPr>
          <a:lstStyle/>
          <a:p>
            <a:r>
              <a:rPr lang="hu-HU" dirty="0" smtClean="0"/>
              <a:t>It is a linear classifier !!!</a:t>
            </a:r>
          </a:p>
          <a:p>
            <a:r>
              <a:rPr lang="hu-HU" dirty="0" smtClean="0"/>
              <a:t>We have to fit the ß parameters first, after that the g(z) is going to give us the predictions</a:t>
            </a:r>
          </a:p>
          <a:p>
            <a:r>
              <a:rPr lang="hu-HU" dirty="0"/>
              <a:t>h</a:t>
            </a:r>
            <a:r>
              <a:rPr lang="hu-HU" dirty="0" smtClean="0"/>
              <a:t>(x) is the hypothesis -&gt; it is going to tell us the probability of y=1 when we have the given x input</a:t>
            </a:r>
          </a:p>
          <a:p>
            <a:r>
              <a:rPr lang="hu-HU" dirty="0"/>
              <a:t>h</a:t>
            </a:r>
            <a:r>
              <a:rPr lang="hu-HU" dirty="0" smtClean="0"/>
              <a:t>(x) &gt;= 0.5  </a:t>
            </a:r>
            <a:r>
              <a:rPr lang="hu-HU" dirty="0" smtClean="0">
                <a:sym typeface="Wingdings" panose="05000000000000000000" pitchFamily="2" charset="2"/>
              </a:rPr>
              <a:t>  y=1 // no default</a:t>
            </a:r>
          </a:p>
          <a:p>
            <a:r>
              <a:rPr lang="hu-HU" dirty="0">
                <a:sym typeface="Wingdings" panose="05000000000000000000" pitchFamily="2" charset="2"/>
              </a:rPr>
              <a:t>h</a:t>
            </a:r>
            <a:r>
              <a:rPr lang="hu-HU" dirty="0" smtClean="0">
                <a:sym typeface="Wingdings" panose="05000000000000000000" pitchFamily="2" charset="2"/>
              </a:rPr>
              <a:t>(x) &lt; 0.5      y=0 // default</a:t>
            </a:r>
          </a:p>
          <a:p>
            <a:pPr marL="0" indent="0">
              <a:buNone/>
            </a:pPr>
            <a:r>
              <a:rPr lang="hu-HU" dirty="0" smtClean="0">
                <a:sym typeface="Wingdings" panose="05000000000000000000" pitchFamily="2" charset="2"/>
              </a:rPr>
              <a:t>IT IS THE SAME AS: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z &lt; 0   default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z &gt; 0   no default</a:t>
            </a:r>
          </a:p>
          <a:p>
            <a:r>
              <a:rPr lang="hu-HU" dirty="0">
                <a:sym typeface="Wingdings" panose="05000000000000000000" pitchFamily="2" charset="2"/>
              </a:rPr>
              <a:t>z</a:t>
            </a:r>
            <a:r>
              <a:rPr lang="hu-HU" dirty="0" smtClean="0">
                <a:sym typeface="Wingdings" panose="05000000000000000000" pitchFamily="2" charset="2"/>
              </a:rPr>
              <a:t> = 0   „decision boundary”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972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249251" y="1931831"/>
            <a:ext cx="0" cy="26144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98490" y="4159876"/>
            <a:ext cx="336138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81848" y="41598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037494" y="1360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10" name="Oval 9"/>
          <p:cNvSpPr/>
          <p:nvPr/>
        </p:nvSpPr>
        <p:spPr>
          <a:xfrm>
            <a:off x="1609859" y="3580327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1571224" y="3110247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1931831" y="3322749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202287" y="3728434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1841679" y="248884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1803044" y="201876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2163651" y="2231263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2434107" y="263694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3065170" y="3110247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026535" y="2640167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387142" y="2852669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657598" y="3258354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079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249251" y="1931831"/>
            <a:ext cx="0" cy="26144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98490" y="4159876"/>
            <a:ext cx="336138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81848" y="41598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37494" y="1360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1609859" y="3580327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1571224" y="3110247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931831" y="3322749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2202287" y="3728434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1841679" y="248884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1803044" y="201876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2163651" y="2231263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2434107" y="263694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3065170" y="3110247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3026535" y="2640167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3387142" y="2852669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657598" y="3258354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1" name="Straight Connector 20"/>
          <p:cNvCxnSpPr/>
          <p:nvPr/>
        </p:nvCxnSpPr>
        <p:spPr>
          <a:xfrm>
            <a:off x="914398" y="2257020"/>
            <a:ext cx="3000778" cy="2173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13568" y="4563175"/>
            <a:ext cx="2279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</a:t>
            </a:r>
          </a:p>
          <a:p>
            <a:r>
              <a:rPr lang="hu-HU" dirty="0"/>
              <a:t>d</a:t>
            </a:r>
            <a:r>
              <a:rPr lang="hu-HU" dirty="0" smtClean="0"/>
              <a:t>ecision boundary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335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249251" y="1931831"/>
            <a:ext cx="0" cy="26144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98490" y="4159876"/>
            <a:ext cx="336138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81848" y="41598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37494" y="1360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1609859" y="3580327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1571224" y="3110247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931831" y="3322749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2202287" y="3728434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1841679" y="248884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1803044" y="201876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2163651" y="2231263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2434107" y="263694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3065170" y="3110247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3026535" y="2640167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3387142" y="2852669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657598" y="3258354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0" name="Straight Connector 19"/>
          <p:cNvCxnSpPr/>
          <p:nvPr/>
        </p:nvCxnSpPr>
        <p:spPr>
          <a:xfrm>
            <a:off x="914398" y="2257020"/>
            <a:ext cx="3000778" cy="2173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3568" y="4563175"/>
            <a:ext cx="2279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</a:t>
            </a:r>
          </a:p>
          <a:p>
            <a:r>
              <a:rPr lang="hu-HU" dirty="0"/>
              <a:t>d</a:t>
            </a:r>
            <a:r>
              <a:rPr lang="hu-HU" dirty="0" smtClean="0"/>
              <a:t>ecision boundary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3915176" y="239547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y</a:t>
            </a:r>
            <a:r>
              <a:rPr lang="hu-HU" dirty="0" smtClean="0"/>
              <a:t>=1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1338588" y="378846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834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249251" y="1931831"/>
            <a:ext cx="0" cy="26144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98490" y="4159876"/>
            <a:ext cx="336138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81848" y="41598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37494" y="1360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1609859" y="3580327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1571224" y="3110247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931831" y="3322749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2202287" y="3728434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1841679" y="248884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1803044" y="201876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2163651" y="2231263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2434107" y="263694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3065170" y="3110247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3026535" y="2640167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3387142" y="2852669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657598" y="3258354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0" name="Straight Connector 19"/>
          <p:cNvCxnSpPr/>
          <p:nvPr/>
        </p:nvCxnSpPr>
        <p:spPr>
          <a:xfrm>
            <a:off x="914398" y="2257020"/>
            <a:ext cx="3000778" cy="2173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3568" y="4563175"/>
            <a:ext cx="2279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</a:t>
            </a:r>
          </a:p>
          <a:p>
            <a:r>
              <a:rPr lang="hu-HU" dirty="0"/>
              <a:t>d</a:t>
            </a:r>
            <a:r>
              <a:rPr lang="hu-HU" dirty="0" smtClean="0"/>
              <a:t>ecision boundary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3915176" y="239547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y</a:t>
            </a:r>
            <a:r>
              <a:rPr lang="hu-HU" dirty="0" smtClean="0"/>
              <a:t>=1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1338588" y="378846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y=0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6162118" y="1781129"/>
            <a:ext cx="3626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 (x) = g( ß0 + ß1 * x1 + ß2 * x2 )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6257123" y="2045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ß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9755196" y="1781129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this is our model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6162118" y="3239036"/>
            <a:ext cx="456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calculate the ß values with the</a:t>
            </a:r>
          </a:p>
          <a:p>
            <a:r>
              <a:rPr lang="hu-HU" dirty="0"/>
              <a:t>h</a:t>
            </a:r>
            <a:r>
              <a:rPr lang="hu-HU" dirty="0" smtClean="0"/>
              <a:t>elp of gradient descent !!!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12169" y="4344542"/>
            <a:ext cx="914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ß0 = -3</a:t>
            </a:r>
          </a:p>
          <a:p>
            <a:r>
              <a:rPr lang="hu-HU" dirty="0" smtClean="0"/>
              <a:t>ß1 = 1</a:t>
            </a:r>
          </a:p>
          <a:p>
            <a:r>
              <a:rPr lang="hu-HU" dirty="0" smtClean="0"/>
              <a:t>ß2 = 1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6647667" y="5357715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-3 + x1 + x2 = 0  this is the decision boundary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7002977" y="581689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x</a:t>
            </a:r>
            <a:r>
              <a:rPr lang="hu-HU" dirty="0" smtClean="0">
                <a:solidFill>
                  <a:srgbClr val="FF0000"/>
                </a:solidFill>
              </a:rPr>
              <a:t>2 = 3 – x1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984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249251" y="1931831"/>
            <a:ext cx="0" cy="26144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98490" y="4159876"/>
            <a:ext cx="336138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81848" y="41598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37494" y="1360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1609859" y="3580327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1571224" y="3110247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931831" y="3322749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2202287" y="3728434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1841679" y="248884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1803044" y="201876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2163651" y="2231263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2434107" y="263694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3065170" y="3110247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3026535" y="2640167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3387142" y="2852669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657598" y="3258354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0" name="Straight Connector 19"/>
          <p:cNvCxnSpPr/>
          <p:nvPr/>
        </p:nvCxnSpPr>
        <p:spPr>
          <a:xfrm>
            <a:off x="914398" y="2257020"/>
            <a:ext cx="3000778" cy="2173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3568" y="4563175"/>
            <a:ext cx="2279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</a:t>
            </a:r>
          </a:p>
          <a:p>
            <a:r>
              <a:rPr lang="hu-HU" dirty="0"/>
              <a:t>d</a:t>
            </a:r>
            <a:r>
              <a:rPr lang="hu-HU" dirty="0" smtClean="0"/>
              <a:t>ecision boundary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3915176" y="239547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y</a:t>
            </a:r>
            <a:r>
              <a:rPr lang="hu-HU" dirty="0" smtClean="0"/>
              <a:t>=1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1338588" y="378846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y=0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6162118" y="1781129"/>
            <a:ext cx="3626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 (x) = g( ß0 + ß1 * x1 + ß2 * x2 )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6257123" y="2045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ß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9755196" y="1781129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this is our model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6162118" y="3239036"/>
            <a:ext cx="456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calculate the ß values with the</a:t>
            </a:r>
          </a:p>
          <a:p>
            <a:r>
              <a:rPr lang="hu-HU" dirty="0"/>
              <a:t>h</a:t>
            </a:r>
            <a:r>
              <a:rPr lang="hu-HU" dirty="0" smtClean="0"/>
              <a:t>elp of gradient descent !!!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12169" y="4344542"/>
            <a:ext cx="914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ß0 = -3</a:t>
            </a:r>
          </a:p>
          <a:p>
            <a:r>
              <a:rPr lang="hu-HU" dirty="0" smtClean="0"/>
              <a:t>ß1 = 1</a:t>
            </a:r>
          </a:p>
          <a:p>
            <a:r>
              <a:rPr lang="hu-HU" dirty="0" smtClean="0"/>
              <a:t>ß2 = 1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6647667" y="5357715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-3 + x1 + x2 = 0  this is the decision boundary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7002977" y="581689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x</a:t>
            </a:r>
            <a:r>
              <a:rPr lang="hu-HU" dirty="0" smtClean="0">
                <a:solidFill>
                  <a:srgbClr val="FF0000"/>
                </a:solidFill>
              </a:rPr>
              <a:t>2 = 3 – x1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5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249251" y="1931831"/>
            <a:ext cx="0" cy="26144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98490" y="4159876"/>
            <a:ext cx="336138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81848" y="41598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37494" y="1360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2034773" y="3229378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1996138" y="2759298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2356745" y="2971800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2627201" y="3377485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2562807" y="240191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524172" y="193183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2884779" y="2144333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155235" y="255001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3438659" y="3372238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3268824" y="3030052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3760631" y="3114660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3786300" y="2470717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3721730" y="2067420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3477120" y="1514043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2176440" y="1423711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1918862" y="2157806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2498412" y="1166133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3011332" y="1339405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3140121" y="187989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75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249251" y="1931831"/>
            <a:ext cx="0" cy="26144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98490" y="4159876"/>
            <a:ext cx="336138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81848" y="41598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37494" y="1360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2034773" y="3229378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1996138" y="2759298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2356745" y="2971800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2627201" y="3377485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2562807" y="240191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524172" y="193183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2884779" y="2144333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155235" y="255001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3438659" y="3372238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3268824" y="3030052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3760631" y="3114660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786300" y="2470717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721730" y="2067420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477120" y="1514043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2176440" y="1423711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1918862" y="2157806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2498412" y="1166133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3011332" y="1339405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3140121" y="187989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/>
          <p:cNvSpPr txBox="1"/>
          <p:nvPr/>
        </p:nvSpPr>
        <p:spPr>
          <a:xfrm>
            <a:off x="6162118" y="1781129"/>
            <a:ext cx="3498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 (x) = g( ß0 + ß1 * x + ß2 * x   )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6257123" y="2045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ß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9755196" y="1781129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this is our model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8344533" y="1601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9162921" y="15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9190874" y="19481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8336810" y="19438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0521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047740" y="1455312"/>
            <a:ext cx="0" cy="3863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2434" y="4752304"/>
            <a:ext cx="821672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87944" y="4429138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  <a:r>
              <a:rPr lang="hu-HU" dirty="0" smtClean="0"/>
              <a:t>alance on credit</a:t>
            </a:r>
          </a:p>
          <a:p>
            <a:r>
              <a:rPr lang="hu-HU" dirty="0" smtClean="0"/>
              <a:t>card</a:t>
            </a:r>
            <a:endParaRPr lang="hu-HU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49262" y="4623515"/>
            <a:ext cx="0" cy="309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31994" y="4610635"/>
            <a:ext cx="0" cy="309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53047" y="49496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100$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7183180" y="49496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1000$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634592" y="91855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aying back the debt</a:t>
            </a:r>
            <a:endParaRPr lang="hu-HU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47557" y="4610641"/>
            <a:ext cx="22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34678" y="2266682"/>
            <a:ext cx="22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17798" y="438733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 / NO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959484" y="20967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/ YES</a:t>
            </a:r>
            <a:endParaRPr lang="hu-HU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595093" y="4623515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62896" y="4623515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79123" y="4610630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46926" y="4610630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435698" y="4607942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03501" y="4607942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197957" y="2035937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65760" y="2035937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293735" y="2035938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261538" y="2035938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849933" y="2035938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817736" y="2035938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627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249251" y="1931831"/>
            <a:ext cx="0" cy="26144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98490" y="4159876"/>
            <a:ext cx="336138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81848" y="41598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37494" y="1360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2034773" y="3229378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1996138" y="2759298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2356745" y="2971800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2627201" y="3377485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2562807" y="240191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524172" y="193183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2884779" y="2144333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155235" y="255001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3438659" y="3372238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3268824" y="3030052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3760631" y="3114660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786300" y="2470717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721730" y="2067420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477120" y="1514043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2176440" y="1423711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1918862" y="2157806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2498412" y="1166133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3011332" y="1339405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3140121" y="187989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/>
          <p:cNvSpPr txBox="1"/>
          <p:nvPr/>
        </p:nvSpPr>
        <p:spPr>
          <a:xfrm>
            <a:off x="6162118" y="1781129"/>
            <a:ext cx="3498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 (x) = g( ß0 + ß1 * x + ß2 * x   )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6257123" y="2045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ß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9755196" y="1781129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this is our model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8357412" y="1601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9150042" y="15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9190874" y="19481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8336810" y="19438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2263144" y="1620419"/>
            <a:ext cx="1429555" cy="15310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734698" y="2759298"/>
            <a:ext cx="1170664" cy="270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77307" y="2981458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decision boundary now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7645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249251" y="1931831"/>
            <a:ext cx="0" cy="26144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98490" y="4159876"/>
            <a:ext cx="336138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81848" y="41598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037494" y="1360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2034773" y="3229378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1996138" y="2759298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2356745" y="2971800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2627201" y="3377485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2562807" y="240191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524172" y="193183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2884779" y="2144333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155235" y="255001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3438659" y="3372238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3268824" y="3030052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3760631" y="3114660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786300" y="2470717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721730" y="2067420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477120" y="1514043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2176440" y="1423711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1918862" y="2157806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2498412" y="1166133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3011332" y="1339405"/>
            <a:ext cx="257578" cy="2575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3140121" y="187989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/>
          <p:cNvSpPr txBox="1"/>
          <p:nvPr/>
        </p:nvSpPr>
        <p:spPr>
          <a:xfrm>
            <a:off x="6162118" y="1781129"/>
            <a:ext cx="3498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 (x) = g( ß0 + ß1 * x + ß2 * x   )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6257123" y="2045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ß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9755196" y="1781129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this is our model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8344533" y="1601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9162921" y="15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9190874" y="19481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8336810" y="19438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2263144" y="1620419"/>
            <a:ext cx="1429555" cy="15310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3734698" y="2759298"/>
            <a:ext cx="1170664" cy="270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77307" y="2981458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decision boundary now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663514" y="260092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y</a:t>
            </a:r>
            <a:r>
              <a:rPr lang="hu-HU" dirty="0" smtClean="0"/>
              <a:t>=1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3404799" y="105086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y=0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778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047740" y="1455312"/>
            <a:ext cx="0" cy="3863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42434" y="4752304"/>
            <a:ext cx="821672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87944" y="4429138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  <a:r>
              <a:rPr lang="hu-HU" dirty="0" smtClean="0"/>
              <a:t>alance on credit</a:t>
            </a:r>
          </a:p>
          <a:p>
            <a:r>
              <a:rPr lang="hu-HU" dirty="0" smtClean="0"/>
              <a:t>card</a:t>
            </a:r>
            <a:endParaRPr lang="hu-H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949262" y="4623515"/>
            <a:ext cx="0" cy="309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31994" y="4610635"/>
            <a:ext cx="0" cy="309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53047" y="49496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100$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7183180" y="49496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1000$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634592" y="91855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aying back the debt</a:t>
            </a:r>
            <a:endParaRPr lang="hu-HU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47557" y="4610641"/>
            <a:ext cx="22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34678" y="2266682"/>
            <a:ext cx="22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7798" y="438733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 / NO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959484" y="20967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/ YES</a:t>
            </a:r>
            <a:endParaRPr lang="hu-HU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595093" y="4623515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62896" y="4623515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079123" y="4610630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46926" y="4610630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435698" y="4607942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03501" y="4607942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197957" y="2035937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65760" y="2035937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293735" y="2035938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61538" y="2035938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849933" y="2035938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817736" y="2035938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176529" y="2266682"/>
            <a:ext cx="8603088" cy="21206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31831" y="6078828"/>
            <a:ext cx="483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Linear regression is not a good approach!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491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047740" y="1455312"/>
            <a:ext cx="0" cy="3863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42434" y="4752304"/>
            <a:ext cx="821672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87944" y="4429138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  <a:r>
              <a:rPr lang="hu-HU" dirty="0" smtClean="0"/>
              <a:t>alance on credit</a:t>
            </a:r>
          </a:p>
          <a:p>
            <a:r>
              <a:rPr lang="hu-HU" dirty="0" smtClean="0"/>
              <a:t>card</a:t>
            </a:r>
            <a:endParaRPr lang="hu-H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949262" y="4623515"/>
            <a:ext cx="0" cy="309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31994" y="4610635"/>
            <a:ext cx="0" cy="309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53047" y="49496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100$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7183180" y="49496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1000$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634592" y="91855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aying back the debt</a:t>
            </a:r>
            <a:endParaRPr lang="hu-HU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47557" y="4610641"/>
            <a:ext cx="22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34678" y="2266682"/>
            <a:ext cx="22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7798" y="438733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 / NO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959484" y="20967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/ YES</a:t>
            </a:r>
            <a:endParaRPr lang="hu-HU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595093" y="4623515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62896" y="4623515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079123" y="4610630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46926" y="4610630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435698" y="4607942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03501" y="4607942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197957" y="2035937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65760" y="2035937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293735" y="2035938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61538" y="2035938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849933" y="2035938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817736" y="2035938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283048" y="2489099"/>
            <a:ext cx="9720567" cy="17299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1121444" y="2035937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089247" y="2035937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01643" y="5707892"/>
            <a:ext cx="8594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Sensitive to outliers: now the linear regression model is going to give us very </a:t>
            </a:r>
          </a:p>
          <a:p>
            <a:r>
              <a:rPr lang="hu-HU" dirty="0"/>
              <a:t>b</a:t>
            </a:r>
            <a:r>
              <a:rPr lang="hu-HU" dirty="0" smtClean="0"/>
              <a:t>ad predictions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97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2894" y="287198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</a:t>
            </a:r>
            <a:r>
              <a:rPr lang="hu-HU" dirty="0" smtClean="0"/>
              <a:t>(x) </a:t>
            </a:r>
            <a:r>
              <a:rPr lang="hu-HU" dirty="0" smtClean="0"/>
              <a:t>= </a:t>
            </a:r>
            <a:endParaRPr lang="hu-HU" dirty="0"/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>
            <a:off x="3452881" y="3056655"/>
            <a:ext cx="247139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59507" y="2631995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841601" y="332342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+   e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622737" y="1030310"/>
            <a:ext cx="855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p(x) = Pr(default=1 | balance = x ) is the probability of default when we</a:t>
            </a:r>
          </a:p>
          <a:p>
            <a:r>
              <a:rPr lang="hu-HU" dirty="0"/>
              <a:t>k</a:t>
            </a:r>
            <a:r>
              <a:rPr lang="hu-HU" dirty="0" smtClean="0"/>
              <a:t>now the balance !!!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4227181" y="2419665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  <a:r>
              <a:rPr lang="hu-HU" dirty="0" smtClean="0"/>
              <a:t>0+b1*x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4681367" y="3139648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  <a:r>
              <a:rPr lang="hu-HU" dirty="0" smtClean="0"/>
              <a:t>0+b1*x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6764046" y="2859659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„sigmoid function”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2887506" y="3876528"/>
            <a:ext cx="72875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has a value between 0 and 1 !!!</a:t>
            </a:r>
          </a:p>
          <a:p>
            <a:endParaRPr lang="hu-HU" dirty="0"/>
          </a:p>
          <a:p>
            <a:r>
              <a:rPr lang="hu-HU" dirty="0" smtClean="0"/>
              <a:t>Logistic regression fits the b0 and b1 parameters, these are the</a:t>
            </a:r>
          </a:p>
          <a:p>
            <a:r>
              <a:rPr lang="hu-HU" dirty="0"/>
              <a:t>r</a:t>
            </a:r>
            <a:r>
              <a:rPr lang="hu-HU" dirty="0" smtClean="0"/>
              <a:t>egression parameters</a:t>
            </a:r>
          </a:p>
          <a:p>
            <a:endParaRPr lang="hu-HU" dirty="0"/>
          </a:p>
          <a:p>
            <a:r>
              <a:rPr lang="hu-HU" dirty="0" smtClean="0"/>
              <a:t>This fitted curve is not linear: we can make it linear with the help</a:t>
            </a:r>
          </a:p>
          <a:p>
            <a:r>
              <a:rPr lang="hu-HU" dirty="0" smtClean="0"/>
              <a:t>of the logit transformation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19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Logistic function</a:t>
            </a:r>
            <a:endParaRPr lang="hu-HU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280" y="2052638"/>
            <a:ext cx="6295216" cy="4195762"/>
          </a:xfrm>
        </p:spPr>
      </p:pic>
    </p:spTree>
    <p:extLst>
      <p:ext uri="{BB962C8B-B14F-4D97-AF65-F5344CB8AC3E}">
        <p14:creationId xmlns:p14="http://schemas.microsoft.com/office/powerpoint/2010/main" val="6576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5323" y="1067383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ogit p</a:t>
            </a:r>
            <a:r>
              <a:rPr lang="hu-HU" dirty="0" smtClean="0"/>
              <a:t>(x) </a:t>
            </a:r>
            <a:r>
              <a:rPr lang="hu-HU" dirty="0" smtClean="0"/>
              <a:t>= 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4471880" y="105450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  <a:r>
              <a:rPr lang="hu-HU" dirty="0" smtClean="0"/>
              <a:t>0+b1*x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6364801" y="1054504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„logit transformation”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365161" y="3903515"/>
            <a:ext cx="97513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point of the logit transformation is to make it linear: so logistic regression is a linear </a:t>
            </a:r>
          </a:p>
          <a:p>
            <a:r>
              <a:rPr lang="hu-HU" dirty="0"/>
              <a:t>r</a:t>
            </a:r>
            <a:r>
              <a:rPr lang="hu-HU" dirty="0" smtClean="0"/>
              <a:t>egression on the logit transform !!!</a:t>
            </a:r>
          </a:p>
          <a:p>
            <a:endParaRPr lang="hu-HU" dirty="0"/>
          </a:p>
          <a:p>
            <a:r>
              <a:rPr lang="hu-HU" dirty="0" smtClean="0"/>
              <a:t>How to fit the parameters?</a:t>
            </a:r>
          </a:p>
          <a:p>
            <a:r>
              <a:rPr lang="hu-HU" dirty="0"/>
              <a:t>	</a:t>
            </a:r>
            <a:r>
              <a:rPr lang="hu-HU" dirty="0" smtClean="0"/>
              <a:t>- maximum likelihood method</a:t>
            </a:r>
          </a:p>
          <a:p>
            <a:r>
              <a:rPr lang="hu-HU" dirty="0"/>
              <a:t>	</a:t>
            </a:r>
            <a:r>
              <a:rPr lang="hu-HU" dirty="0" smtClean="0"/>
              <a:t>- gradient descent method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3644486" y="248544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log (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6146117" y="248544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) = b0+b1*x</a:t>
            </a:r>
            <a:endParaRPr lang="hu-HU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37694" y="2670115"/>
            <a:ext cx="175341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03256" y="218047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4608264" y="27676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</a:t>
            </a:r>
            <a:r>
              <a:rPr lang="hu-HU" dirty="0" smtClean="0"/>
              <a:t>-  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5214399" y="274129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(x)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37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Multivariate logistic regression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0011" y="1571223"/>
            <a:ext cx="905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try to make some predictions -&gt; whether the given person will default or not</a:t>
            </a:r>
          </a:p>
          <a:p>
            <a:r>
              <a:rPr lang="hu-HU" dirty="0"/>
              <a:t> </a:t>
            </a:r>
            <a:r>
              <a:rPr lang="hu-HU" dirty="0" smtClean="0"/>
              <a:t>We have some data -&gt; income + balance + age // 3 features !!!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3477295" y="323941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</a:t>
            </a:r>
            <a:r>
              <a:rPr lang="hu-HU" dirty="0" smtClean="0"/>
              <a:t>(x) </a:t>
            </a:r>
            <a:r>
              <a:rPr lang="hu-HU" dirty="0" smtClean="0"/>
              <a:t>= </a:t>
            </a:r>
            <a:endParaRPr lang="hu-HU" dirty="0"/>
          </a:p>
        </p:txBody>
      </p:sp>
      <p:cxnSp>
        <p:nvCxnSpPr>
          <p:cNvPr id="6" name="Straight Connector 5"/>
          <p:cNvCxnSpPr>
            <a:stCxn id="5" idx="3"/>
          </p:cNvCxnSpPr>
          <p:nvPr/>
        </p:nvCxnSpPr>
        <p:spPr>
          <a:xfrm>
            <a:off x="4367282" y="3424077"/>
            <a:ext cx="43259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73908" y="2999417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4756002" y="369084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+   e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5141582" y="2787087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b0+b1*x1+b2*x2+...+bn*xn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595768" y="3507070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b0+b1*x1+b2*x2+...+bn*xn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138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047740" y="1455312"/>
            <a:ext cx="0" cy="3863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42434" y="4752304"/>
            <a:ext cx="821672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87944" y="4429138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X: balance on </a:t>
            </a:r>
          </a:p>
          <a:p>
            <a:r>
              <a:rPr lang="hu-HU" dirty="0"/>
              <a:t>c</a:t>
            </a:r>
            <a:r>
              <a:rPr lang="hu-HU" dirty="0" smtClean="0"/>
              <a:t>redit card</a:t>
            </a:r>
            <a:endParaRPr lang="hu-H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949262" y="4623515"/>
            <a:ext cx="0" cy="309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31994" y="4610635"/>
            <a:ext cx="0" cy="309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53047" y="49496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100$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7183180" y="49496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1000$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634592" y="918557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y</a:t>
            </a:r>
            <a:r>
              <a:rPr lang="hu-HU" dirty="0" smtClean="0"/>
              <a:t>: paying back the debt</a:t>
            </a:r>
            <a:endParaRPr lang="hu-HU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47557" y="4610641"/>
            <a:ext cx="22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34678" y="2266682"/>
            <a:ext cx="22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7798" y="438733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 / NO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959484" y="20967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/ YES</a:t>
            </a:r>
            <a:endParaRPr lang="hu-HU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595093" y="4623515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62896" y="4623515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079123" y="4610630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46926" y="4610630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435698" y="4607942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03501" y="4607942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197957" y="2035937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65760" y="2035937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293735" y="2035938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61538" y="2035938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849933" y="2035938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817736" y="2035938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1121444" y="2035937"/>
            <a:ext cx="206061" cy="2709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089247" y="2035937"/>
            <a:ext cx="270456" cy="269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2614411" y="2408349"/>
            <a:ext cx="8847786" cy="2009105"/>
          </a:xfrm>
          <a:custGeom>
            <a:avLst/>
            <a:gdLst>
              <a:gd name="connsiteX0" fmla="*/ 0 w 8847786"/>
              <a:gd name="connsiteY0" fmla="*/ 1996226 h 2009105"/>
              <a:gd name="connsiteX1" fmla="*/ 656823 w 8847786"/>
              <a:gd name="connsiteY1" fmla="*/ 1996226 h 2009105"/>
              <a:gd name="connsiteX2" fmla="*/ 1287888 w 8847786"/>
              <a:gd name="connsiteY2" fmla="*/ 2009105 h 2009105"/>
              <a:gd name="connsiteX3" fmla="*/ 1854558 w 8847786"/>
              <a:gd name="connsiteY3" fmla="*/ 2009105 h 2009105"/>
              <a:gd name="connsiteX4" fmla="*/ 2163651 w 8847786"/>
              <a:gd name="connsiteY4" fmla="*/ 1880316 h 2009105"/>
              <a:gd name="connsiteX5" fmla="*/ 2331076 w 8847786"/>
              <a:gd name="connsiteY5" fmla="*/ 1687133 h 2009105"/>
              <a:gd name="connsiteX6" fmla="*/ 2511381 w 8847786"/>
              <a:gd name="connsiteY6" fmla="*/ 1249251 h 2009105"/>
              <a:gd name="connsiteX7" fmla="*/ 2768958 w 8847786"/>
              <a:gd name="connsiteY7" fmla="*/ 734096 h 2009105"/>
              <a:gd name="connsiteX8" fmla="*/ 3129566 w 8847786"/>
              <a:gd name="connsiteY8" fmla="*/ 283336 h 2009105"/>
              <a:gd name="connsiteX9" fmla="*/ 3541690 w 8847786"/>
              <a:gd name="connsiteY9" fmla="*/ 141668 h 2009105"/>
              <a:gd name="connsiteX10" fmla="*/ 3966693 w 8847786"/>
              <a:gd name="connsiteY10" fmla="*/ 64395 h 2009105"/>
              <a:gd name="connsiteX11" fmla="*/ 4636395 w 8847786"/>
              <a:gd name="connsiteY11" fmla="*/ 51516 h 2009105"/>
              <a:gd name="connsiteX12" fmla="*/ 5525037 w 8847786"/>
              <a:gd name="connsiteY12" fmla="*/ 51516 h 2009105"/>
              <a:gd name="connsiteX13" fmla="*/ 6812924 w 8847786"/>
              <a:gd name="connsiteY13" fmla="*/ 38637 h 2009105"/>
              <a:gd name="connsiteX14" fmla="*/ 7946265 w 8847786"/>
              <a:gd name="connsiteY14" fmla="*/ 25758 h 2009105"/>
              <a:gd name="connsiteX15" fmla="*/ 8512935 w 8847786"/>
              <a:gd name="connsiteY15" fmla="*/ 0 h 2009105"/>
              <a:gd name="connsiteX16" fmla="*/ 8847786 w 8847786"/>
              <a:gd name="connsiteY16" fmla="*/ 0 h 2009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847786" h="2009105">
                <a:moveTo>
                  <a:pt x="0" y="1996226"/>
                </a:moveTo>
                <a:lnTo>
                  <a:pt x="656823" y="1996226"/>
                </a:lnTo>
                <a:lnTo>
                  <a:pt x="1287888" y="2009105"/>
                </a:lnTo>
                <a:lnTo>
                  <a:pt x="1854558" y="2009105"/>
                </a:lnTo>
                <a:lnTo>
                  <a:pt x="2163651" y="1880316"/>
                </a:lnTo>
                <a:lnTo>
                  <a:pt x="2331076" y="1687133"/>
                </a:lnTo>
                <a:lnTo>
                  <a:pt x="2511381" y="1249251"/>
                </a:lnTo>
                <a:lnTo>
                  <a:pt x="2768958" y="734096"/>
                </a:lnTo>
                <a:lnTo>
                  <a:pt x="3129566" y="283336"/>
                </a:lnTo>
                <a:lnTo>
                  <a:pt x="3541690" y="141668"/>
                </a:lnTo>
                <a:lnTo>
                  <a:pt x="3966693" y="64395"/>
                </a:lnTo>
                <a:lnTo>
                  <a:pt x="4636395" y="51516"/>
                </a:lnTo>
                <a:lnTo>
                  <a:pt x="5525037" y="51516"/>
                </a:lnTo>
                <a:lnTo>
                  <a:pt x="6812924" y="38637"/>
                </a:lnTo>
                <a:lnTo>
                  <a:pt x="7946265" y="25758"/>
                </a:lnTo>
                <a:lnTo>
                  <a:pt x="8512935" y="0"/>
                </a:lnTo>
                <a:lnTo>
                  <a:pt x="8847786" y="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extBox 38"/>
          <p:cNvSpPr txBox="1"/>
          <p:nvPr/>
        </p:nvSpPr>
        <p:spPr>
          <a:xfrm>
            <a:off x="1532586" y="5782614"/>
            <a:ext cx="897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better: it is between [0:1]. We want to assign a probability to each balance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9937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353</TotalTime>
  <Words>780</Words>
  <Application>Microsoft Office PowerPoint</Application>
  <PresentationFormat>Widescreen</PresentationFormat>
  <Paragraphs>201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Ion</vt:lpstr>
      <vt:lpstr>MACHINE LEARNING</vt:lpstr>
      <vt:lpstr>PowerPoint Presentation</vt:lpstr>
      <vt:lpstr>PowerPoint Presentation</vt:lpstr>
      <vt:lpstr>PowerPoint Presentation</vt:lpstr>
      <vt:lpstr>PowerPoint Presentation</vt:lpstr>
      <vt:lpstr>Logistic function</vt:lpstr>
      <vt:lpstr>PowerPoint Presentation</vt:lpstr>
      <vt:lpstr>Multivariate logistic regression</vt:lpstr>
      <vt:lpstr>PowerPoint Presentation</vt:lpstr>
      <vt:lpstr>PowerPoint Presentation</vt:lpstr>
      <vt:lpstr>PowerPoint Presentation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31</cp:revision>
  <dcterms:created xsi:type="dcterms:W3CDTF">2015-07-13T08:53:10Z</dcterms:created>
  <dcterms:modified xsi:type="dcterms:W3CDTF">2015-09-20T15:19:43Z</dcterms:modified>
</cp:coreProperties>
</file>