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0" r:id="rId20"/>
    <p:sldId id="261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70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695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612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565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787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1409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94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5331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0571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315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98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73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226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637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197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297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19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864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128065-57FB-4804-BBFF-06D4411FCD13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1371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MACHINE LEARNING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Decision trees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39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522" y="1628078"/>
            <a:ext cx="3557239" cy="6690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TEMP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23278" y="3419708"/>
            <a:ext cx="3557239" cy="6690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95893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101898" y="2199168"/>
            <a:ext cx="1734570" cy="122054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7351815" y="2199168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00410" y="248909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421437" y="2750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</a:t>
            </a:r>
            <a:endParaRPr lang="hu-HU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01029" y="4066479"/>
            <a:ext cx="1734570" cy="122054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0171" y="4066479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85517" y="4067820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74659" y="4067820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8891" y="42807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663881" y="43662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7087932" y="436740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9762922" y="44529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52792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PLAY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4365702" y="548877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DON’T PLAY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10829307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PLAY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6185361" y="542083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DON’T PLAY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323278" y="512956"/>
            <a:ext cx="2310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Temp: high</a:t>
            </a:r>
          </a:p>
          <a:p>
            <a:r>
              <a:rPr lang="hu-HU" dirty="0" smtClean="0"/>
              <a:t>Windy: yes</a:t>
            </a:r>
          </a:p>
          <a:p>
            <a:r>
              <a:rPr lang="hu-HU" dirty="0" smtClean="0"/>
              <a:t>Do we play tennis?</a:t>
            </a:r>
          </a:p>
        </p:txBody>
      </p:sp>
    </p:spTree>
    <p:extLst>
      <p:ext uri="{BB962C8B-B14F-4D97-AF65-F5344CB8AC3E}">
        <p14:creationId xmlns:p14="http://schemas.microsoft.com/office/powerpoint/2010/main" val="1692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522" y="1628078"/>
            <a:ext cx="3557239" cy="6690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TEMP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23278" y="3419708"/>
            <a:ext cx="3557239" cy="6690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95893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101898" y="2199168"/>
            <a:ext cx="1734570" cy="122054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7351815" y="2199168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00410" y="248909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421437" y="2750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</a:t>
            </a:r>
            <a:endParaRPr lang="hu-HU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01029" y="4066479"/>
            <a:ext cx="1734570" cy="122054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0171" y="4066479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85517" y="4067820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74659" y="4067820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8891" y="42807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663881" y="43662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7087932" y="436740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9762922" y="44529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52792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PLAY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65702" y="548877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DON’T PLAY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10829307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PLAY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6185361" y="542083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DON’T PLAY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323278" y="512956"/>
            <a:ext cx="2310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Temp: high</a:t>
            </a:r>
          </a:p>
          <a:p>
            <a:r>
              <a:rPr lang="hu-HU" dirty="0" smtClean="0"/>
              <a:t>Windy: yes</a:t>
            </a:r>
          </a:p>
          <a:p>
            <a:r>
              <a:rPr lang="hu-HU" dirty="0" smtClean="0"/>
              <a:t>Do we play tennis?</a:t>
            </a:r>
          </a:p>
        </p:txBody>
      </p:sp>
    </p:spTree>
    <p:extLst>
      <p:ext uri="{BB962C8B-B14F-4D97-AF65-F5344CB8AC3E}">
        <p14:creationId xmlns:p14="http://schemas.microsoft.com/office/powerpoint/2010/main" val="14816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Regression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8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assume that salary is the function of age, experience and education </a:t>
            </a:r>
          </a:p>
          <a:p>
            <a:r>
              <a:rPr lang="hu-HU" dirty="0" smtClean="0"/>
              <a:t>This is a typical regression problem: we know the age and education and want to make prediction to the salary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27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322750" y="1403797"/>
            <a:ext cx="0" cy="43530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7747" y="5306096"/>
            <a:ext cx="588564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43372" y="512143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education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2998783" y="100870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age</a:t>
            </a:r>
            <a:endParaRPr lang="hu-HU" dirty="0"/>
          </a:p>
        </p:txBody>
      </p:sp>
      <p:sp>
        <p:nvSpPr>
          <p:cNvPr id="11" name="Oval 10"/>
          <p:cNvSpPr/>
          <p:nvPr/>
        </p:nvSpPr>
        <p:spPr>
          <a:xfrm>
            <a:off x="3863662" y="4481848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4170608" y="4016062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072626" y="1407016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293454" y="1589476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670479" y="3369973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3977425" y="2904187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4307981" y="3302359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014419" y="1968325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4986266" y="3350656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293212" y="2884870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237402" y="3859372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713896" y="2579535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4793083" y="2238781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100029" y="1772995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5430585" y="2171167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5537906" y="1700014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5301791" y="4683620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5608737" y="4217834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5939293" y="4616006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6046614" y="4144853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5415554" y="3105959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5746110" y="3504131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5853431" y="3032978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6424395" y="3552428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6731341" y="3086642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7061897" y="3484814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7169218" y="3013661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6231212" y="2440553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6538158" y="1974767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6868714" y="2372939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6976035" y="1901786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4422813" y="2594557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/>
          <p:cNvSpPr/>
          <p:nvPr/>
        </p:nvSpPr>
        <p:spPr>
          <a:xfrm>
            <a:off x="4753369" y="2992729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/>
          <p:cNvSpPr/>
          <p:nvPr/>
        </p:nvSpPr>
        <p:spPr>
          <a:xfrm>
            <a:off x="4593456" y="4528538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Oval 44"/>
          <p:cNvSpPr/>
          <p:nvPr/>
        </p:nvSpPr>
        <p:spPr>
          <a:xfrm>
            <a:off x="4755506" y="3946576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7" name="Straight Connector 46"/>
          <p:cNvCxnSpPr/>
          <p:nvPr/>
        </p:nvCxnSpPr>
        <p:spPr>
          <a:xfrm>
            <a:off x="3882978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24071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793083" y="516214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183730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624823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093835" y="516214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82364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923457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392469" y="5175022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783116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224209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07209" y="56021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0" name="TextBox 59"/>
          <p:cNvSpPr txBox="1"/>
          <p:nvPr/>
        </p:nvSpPr>
        <p:spPr>
          <a:xfrm>
            <a:off x="4192789" y="56157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64760" y="56021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62" name="TextBox 61"/>
          <p:cNvSpPr txBox="1"/>
          <p:nvPr/>
        </p:nvSpPr>
        <p:spPr>
          <a:xfrm>
            <a:off x="5040167" y="5613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3" name="TextBox 62"/>
          <p:cNvSpPr txBox="1"/>
          <p:nvPr/>
        </p:nvSpPr>
        <p:spPr>
          <a:xfrm>
            <a:off x="5478044" y="5596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926608" y="556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65" name="TextBox 64"/>
          <p:cNvSpPr txBox="1"/>
          <p:nvPr/>
        </p:nvSpPr>
        <p:spPr>
          <a:xfrm>
            <a:off x="6311066" y="556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6" name="TextBox 65"/>
          <p:cNvSpPr txBox="1"/>
          <p:nvPr/>
        </p:nvSpPr>
        <p:spPr>
          <a:xfrm>
            <a:off x="6767004" y="5550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TextBox 66"/>
          <p:cNvSpPr txBox="1"/>
          <p:nvPr/>
        </p:nvSpPr>
        <p:spPr>
          <a:xfrm>
            <a:off x="7212108" y="55634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TextBox 67"/>
          <p:cNvSpPr txBox="1"/>
          <p:nvPr/>
        </p:nvSpPr>
        <p:spPr>
          <a:xfrm>
            <a:off x="7607400" y="55634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69" name="TextBox 68"/>
          <p:cNvSpPr txBox="1"/>
          <p:nvPr/>
        </p:nvSpPr>
        <p:spPr>
          <a:xfrm>
            <a:off x="8081901" y="55634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hu-HU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3155324" y="4780211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155324" y="4184037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148885" y="3631845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155324" y="3065704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155324" y="2405135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148885" y="1673706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677174" y="45911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sp>
        <p:nvSpPr>
          <p:cNvPr id="85" name="TextBox 84"/>
          <p:cNvSpPr txBox="1"/>
          <p:nvPr/>
        </p:nvSpPr>
        <p:spPr>
          <a:xfrm>
            <a:off x="2677174" y="40416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87" name="TextBox 86"/>
          <p:cNvSpPr txBox="1"/>
          <p:nvPr/>
        </p:nvSpPr>
        <p:spPr>
          <a:xfrm>
            <a:off x="2686322" y="34685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40</a:t>
            </a:r>
            <a:endParaRPr lang="hu-HU" dirty="0"/>
          </a:p>
        </p:txBody>
      </p:sp>
      <p:sp>
        <p:nvSpPr>
          <p:cNvPr id="89" name="TextBox 88"/>
          <p:cNvSpPr txBox="1"/>
          <p:nvPr/>
        </p:nvSpPr>
        <p:spPr>
          <a:xfrm>
            <a:off x="2686322" y="28861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50</a:t>
            </a:r>
            <a:endParaRPr lang="hu-HU" dirty="0"/>
          </a:p>
        </p:txBody>
      </p:sp>
      <p:sp>
        <p:nvSpPr>
          <p:cNvPr id="91" name="TextBox 90"/>
          <p:cNvSpPr txBox="1"/>
          <p:nvPr/>
        </p:nvSpPr>
        <p:spPr>
          <a:xfrm>
            <a:off x="2687392" y="22285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93" name="TextBox 92"/>
          <p:cNvSpPr txBox="1"/>
          <p:nvPr/>
        </p:nvSpPr>
        <p:spPr>
          <a:xfrm>
            <a:off x="2683618" y="14885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44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53848" y="189319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FF00"/>
                </a:solidFill>
              </a:rPr>
              <a:t>High salary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53848" y="234289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Medium salary</a:t>
            </a:r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53847" y="279258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Low salary</a:t>
            </a:r>
            <a:endParaRPr lang="hu-HU" dirty="0">
              <a:solidFill>
                <a:schemeClr val="tx2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322750" y="1403797"/>
            <a:ext cx="0" cy="43530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897747" y="5306096"/>
            <a:ext cx="588564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843372" y="512143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education</a:t>
            </a:r>
            <a:endParaRPr lang="hu-HU" dirty="0"/>
          </a:p>
        </p:txBody>
      </p:sp>
      <p:sp>
        <p:nvSpPr>
          <p:cNvPr id="96" name="TextBox 95"/>
          <p:cNvSpPr txBox="1"/>
          <p:nvPr/>
        </p:nvSpPr>
        <p:spPr>
          <a:xfrm>
            <a:off x="2998783" y="100870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age</a:t>
            </a:r>
            <a:endParaRPr lang="hu-HU" dirty="0"/>
          </a:p>
        </p:txBody>
      </p:sp>
      <p:sp>
        <p:nvSpPr>
          <p:cNvPr id="97" name="Oval 96"/>
          <p:cNvSpPr/>
          <p:nvPr/>
        </p:nvSpPr>
        <p:spPr>
          <a:xfrm>
            <a:off x="3863662" y="4481848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Oval 97"/>
          <p:cNvSpPr/>
          <p:nvPr/>
        </p:nvSpPr>
        <p:spPr>
          <a:xfrm>
            <a:off x="4170608" y="4016062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Oval 98"/>
          <p:cNvSpPr/>
          <p:nvPr/>
        </p:nvSpPr>
        <p:spPr>
          <a:xfrm>
            <a:off x="7072626" y="1407016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Oval 99"/>
          <p:cNvSpPr/>
          <p:nvPr/>
        </p:nvSpPr>
        <p:spPr>
          <a:xfrm>
            <a:off x="6293454" y="1589476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Oval 100"/>
          <p:cNvSpPr/>
          <p:nvPr/>
        </p:nvSpPr>
        <p:spPr>
          <a:xfrm>
            <a:off x="3670479" y="3369973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Oval 101"/>
          <p:cNvSpPr/>
          <p:nvPr/>
        </p:nvSpPr>
        <p:spPr>
          <a:xfrm>
            <a:off x="3977425" y="2904187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Oval 102"/>
          <p:cNvSpPr/>
          <p:nvPr/>
        </p:nvSpPr>
        <p:spPr>
          <a:xfrm>
            <a:off x="4307981" y="3302359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Oval 103"/>
          <p:cNvSpPr/>
          <p:nvPr/>
        </p:nvSpPr>
        <p:spPr>
          <a:xfrm>
            <a:off x="6014419" y="1968325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Oval 104"/>
          <p:cNvSpPr/>
          <p:nvPr/>
        </p:nvSpPr>
        <p:spPr>
          <a:xfrm>
            <a:off x="4986266" y="3350656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Oval 105"/>
          <p:cNvSpPr/>
          <p:nvPr/>
        </p:nvSpPr>
        <p:spPr>
          <a:xfrm>
            <a:off x="5293212" y="2884870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Oval 106"/>
          <p:cNvSpPr/>
          <p:nvPr/>
        </p:nvSpPr>
        <p:spPr>
          <a:xfrm>
            <a:off x="5237402" y="3859372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Oval 107"/>
          <p:cNvSpPr/>
          <p:nvPr/>
        </p:nvSpPr>
        <p:spPr>
          <a:xfrm>
            <a:off x="5713896" y="2579535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Oval 108"/>
          <p:cNvSpPr/>
          <p:nvPr/>
        </p:nvSpPr>
        <p:spPr>
          <a:xfrm>
            <a:off x="4793083" y="2238781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Oval 109"/>
          <p:cNvSpPr/>
          <p:nvPr/>
        </p:nvSpPr>
        <p:spPr>
          <a:xfrm>
            <a:off x="5100029" y="1772995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Oval 110"/>
          <p:cNvSpPr/>
          <p:nvPr/>
        </p:nvSpPr>
        <p:spPr>
          <a:xfrm>
            <a:off x="5430585" y="2171167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Oval 111"/>
          <p:cNvSpPr/>
          <p:nvPr/>
        </p:nvSpPr>
        <p:spPr>
          <a:xfrm>
            <a:off x="5537906" y="1700014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Oval 112"/>
          <p:cNvSpPr/>
          <p:nvPr/>
        </p:nvSpPr>
        <p:spPr>
          <a:xfrm>
            <a:off x="5301791" y="4683620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Oval 113"/>
          <p:cNvSpPr/>
          <p:nvPr/>
        </p:nvSpPr>
        <p:spPr>
          <a:xfrm>
            <a:off x="5608737" y="4217834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Oval 114"/>
          <p:cNvSpPr/>
          <p:nvPr/>
        </p:nvSpPr>
        <p:spPr>
          <a:xfrm>
            <a:off x="5939293" y="4616006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Oval 115"/>
          <p:cNvSpPr/>
          <p:nvPr/>
        </p:nvSpPr>
        <p:spPr>
          <a:xfrm>
            <a:off x="6046614" y="4144853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Oval 116"/>
          <p:cNvSpPr/>
          <p:nvPr/>
        </p:nvSpPr>
        <p:spPr>
          <a:xfrm>
            <a:off x="5415554" y="3105959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Oval 117"/>
          <p:cNvSpPr/>
          <p:nvPr/>
        </p:nvSpPr>
        <p:spPr>
          <a:xfrm>
            <a:off x="5746110" y="3504131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Oval 118"/>
          <p:cNvSpPr/>
          <p:nvPr/>
        </p:nvSpPr>
        <p:spPr>
          <a:xfrm>
            <a:off x="5853431" y="3032978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Oval 119"/>
          <p:cNvSpPr/>
          <p:nvPr/>
        </p:nvSpPr>
        <p:spPr>
          <a:xfrm>
            <a:off x="6424395" y="3552428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Oval 120"/>
          <p:cNvSpPr/>
          <p:nvPr/>
        </p:nvSpPr>
        <p:spPr>
          <a:xfrm>
            <a:off x="6731341" y="3086642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Oval 121"/>
          <p:cNvSpPr/>
          <p:nvPr/>
        </p:nvSpPr>
        <p:spPr>
          <a:xfrm>
            <a:off x="7061897" y="3484814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Oval 122"/>
          <p:cNvSpPr/>
          <p:nvPr/>
        </p:nvSpPr>
        <p:spPr>
          <a:xfrm>
            <a:off x="7169218" y="3013661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Oval 123"/>
          <p:cNvSpPr/>
          <p:nvPr/>
        </p:nvSpPr>
        <p:spPr>
          <a:xfrm>
            <a:off x="6231212" y="2440553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Oval 124"/>
          <p:cNvSpPr/>
          <p:nvPr/>
        </p:nvSpPr>
        <p:spPr>
          <a:xfrm>
            <a:off x="6538158" y="1974767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Oval 125"/>
          <p:cNvSpPr/>
          <p:nvPr/>
        </p:nvSpPr>
        <p:spPr>
          <a:xfrm>
            <a:off x="6868714" y="2372939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Oval 126"/>
          <p:cNvSpPr/>
          <p:nvPr/>
        </p:nvSpPr>
        <p:spPr>
          <a:xfrm>
            <a:off x="6976035" y="1901786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Oval 127"/>
          <p:cNvSpPr/>
          <p:nvPr/>
        </p:nvSpPr>
        <p:spPr>
          <a:xfrm>
            <a:off x="4422813" y="2594557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Oval 128"/>
          <p:cNvSpPr/>
          <p:nvPr/>
        </p:nvSpPr>
        <p:spPr>
          <a:xfrm>
            <a:off x="4753369" y="2992729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Oval 129"/>
          <p:cNvSpPr/>
          <p:nvPr/>
        </p:nvSpPr>
        <p:spPr>
          <a:xfrm>
            <a:off x="4593456" y="4528538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Oval 130"/>
          <p:cNvSpPr/>
          <p:nvPr/>
        </p:nvSpPr>
        <p:spPr>
          <a:xfrm>
            <a:off x="4755506" y="3946576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3882978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324071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793083" y="516214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183730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624823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093835" y="516214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482364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923457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392469" y="5175022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783116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8224209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707209" y="56021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44" name="TextBox 143"/>
          <p:cNvSpPr txBox="1"/>
          <p:nvPr/>
        </p:nvSpPr>
        <p:spPr>
          <a:xfrm>
            <a:off x="4192789" y="56157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664760" y="56021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146" name="TextBox 145"/>
          <p:cNvSpPr txBox="1"/>
          <p:nvPr/>
        </p:nvSpPr>
        <p:spPr>
          <a:xfrm>
            <a:off x="5040167" y="5613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147" name="TextBox 146"/>
          <p:cNvSpPr txBox="1"/>
          <p:nvPr/>
        </p:nvSpPr>
        <p:spPr>
          <a:xfrm>
            <a:off x="5478044" y="5596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926608" y="556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149" name="TextBox 148"/>
          <p:cNvSpPr txBox="1"/>
          <p:nvPr/>
        </p:nvSpPr>
        <p:spPr>
          <a:xfrm>
            <a:off x="6311066" y="556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150" name="TextBox 149"/>
          <p:cNvSpPr txBox="1"/>
          <p:nvPr/>
        </p:nvSpPr>
        <p:spPr>
          <a:xfrm>
            <a:off x="6767004" y="5550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151" name="TextBox 150"/>
          <p:cNvSpPr txBox="1"/>
          <p:nvPr/>
        </p:nvSpPr>
        <p:spPr>
          <a:xfrm>
            <a:off x="7212108" y="55634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7400" y="55634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153" name="TextBox 152"/>
          <p:cNvSpPr txBox="1"/>
          <p:nvPr/>
        </p:nvSpPr>
        <p:spPr>
          <a:xfrm>
            <a:off x="8081901" y="55634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hu-HU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3155324" y="4780211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3155324" y="4184037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3148885" y="3631845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155324" y="3065704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55324" y="2405135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148885" y="1673706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677174" y="45911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sp>
        <p:nvSpPr>
          <p:cNvPr id="161" name="TextBox 160"/>
          <p:cNvSpPr txBox="1"/>
          <p:nvPr/>
        </p:nvSpPr>
        <p:spPr>
          <a:xfrm>
            <a:off x="2677174" y="40416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2" name="TextBox 161"/>
          <p:cNvSpPr txBox="1"/>
          <p:nvPr/>
        </p:nvSpPr>
        <p:spPr>
          <a:xfrm>
            <a:off x="2686322" y="34685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40</a:t>
            </a:r>
            <a:endParaRPr lang="hu-HU" dirty="0"/>
          </a:p>
        </p:txBody>
      </p:sp>
      <p:sp>
        <p:nvSpPr>
          <p:cNvPr id="163" name="TextBox 162"/>
          <p:cNvSpPr txBox="1"/>
          <p:nvPr/>
        </p:nvSpPr>
        <p:spPr>
          <a:xfrm>
            <a:off x="2686322" y="28861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50</a:t>
            </a:r>
            <a:endParaRPr lang="hu-HU" dirty="0"/>
          </a:p>
        </p:txBody>
      </p:sp>
      <p:sp>
        <p:nvSpPr>
          <p:cNvPr id="164" name="TextBox 163"/>
          <p:cNvSpPr txBox="1"/>
          <p:nvPr/>
        </p:nvSpPr>
        <p:spPr>
          <a:xfrm>
            <a:off x="2687392" y="22285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5" name="TextBox 164"/>
          <p:cNvSpPr txBox="1"/>
          <p:nvPr/>
        </p:nvSpPr>
        <p:spPr>
          <a:xfrm>
            <a:off x="2683618" y="14885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01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53848" y="189319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FF00"/>
                </a:solidFill>
              </a:rPr>
              <a:t>High salary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53848" y="234289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Medium salary</a:t>
            </a:r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53847" y="279258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Low salary</a:t>
            </a:r>
            <a:endParaRPr lang="hu-HU" dirty="0">
              <a:solidFill>
                <a:schemeClr val="tx2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322750" y="1403797"/>
            <a:ext cx="0" cy="43530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897747" y="5306096"/>
            <a:ext cx="588564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843372" y="512143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education</a:t>
            </a:r>
            <a:endParaRPr lang="hu-HU" dirty="0"/>
          </a:p>
        </p:txBody>
      </p:sp>
      <p:sp>
        <p:nvSpPr>
          <p:cNvPr id="96" name="TextBox 95"/>
          <p:cNvSpPr txBox="1"/>
          <p:nvPr/>
        </p:nvSpPr>
        <p:spPr>
          <a:xfrm>
            <a:off x="2998783" y="100870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age</a:t>
            </a:r>
            <a:endParaRPr lang="hu-HU" dirty="0"/>
          </a:p>
        </p:txBody>
      </p:sp>
      <p:sp>
        <p:nvSpPr>
          <p:cNvPr id="97" name="Oval 96"/>
          <p:cNvSpPr/>
          <p:nvPr/>
        </p:nvSpPr>
        <p:spPr>
          <a:xfrm>
            <a:off x="3863662" y="4481848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Oval 97"/>
          <p:cNvSpPr/>
          <p:nvPr/>
        </p:nvSpPr>
        <p:spPr>
          <a:xfrm>
            <a:off x="4170608" y="4016062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Oval 98"/>
          <p:cNvSpPr/>
          <p:nvPr/>
        </p:nvSpPr>
        <p:spPr>
          <a:xfrm>
            <a:off x="7072626" y="1407016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Oval 99"/>
          <p:cNvSpPr/>
          <p:nvPr/>
        </p:nvSpPr>
        <p:spPr>
          <a:xfrm>
            <a:off x="6293454" y="1589476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Oval 100"/>
          <p:cNvSpPr/>
          <p:nvPr/>
        </p:nvSpPr>
        <p:spPr>
          <a:xfrm>
            <a:off x="3670479" y="3369973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Oval 101"/>
          <p:cNvSpPr/>
          <p:nvPr/>
        </p:nvSpPr>
        <p:spPr>
          <a:xfrm>
            <a:off x="3977425" y="2904187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Oval 102"/>
          <p:cNvSpPr/>
          <p:nvPr/>
        </p:nvSpPr>
        <p:spPr>
          <a:xfrm>
            <a:off x="4307981" y="3302359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Oval 103"/>
          <p:cNvSpPr/>
          <p:nvPr/>
        </p:nvSpPr>
        <p:spPr>
          <a:xfrm>
            <a:off x="6014419" y="1968325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Oval 104"/>
          <p:cNvSpPr/>
          <p:nvPr/>
        </p:nvSpPr>
        <p:spPr>
          <a:xfrm>
            <a:off x="4986266" y="3350656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Oval 105"/>
          <p:cNvSpPr/>
          <p:nvPr/>
        </p:nvSpPr>
        <p:spPr>
          <a:xfrm>
            <a:off x="5293212" y="2884870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Oval 106"/>
          <p:cNvSpPr/>
          <p:nvPr/>
        </p:nvSpPr>
        <p:spPr>
          <a:xfrm>
            <a:off x="5237402" y="3859372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Oval 107"/>
          <p:cNvSpPr/>
          <p:nvPr/>
        </p:nvSpPr>
        <p:spPr>
          <a:xfrm>
            <a:off x="5713896" y="2579535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Oval 108"/>
          <p:cNvSpPr/>
          <p:nvPr/>
        </p:nvSpPr>
        <p:spPr>
          <a:xfrm>
            <a:off x="4793083" y="2238781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Oval 109"/>
          <p:cNvSpPr/>
          <p:nvPr/>
        </p:nvSpPr>
        <p:spPr>
          <a:xfrm>
            <a:off x="5100029" y="1772995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Oval 110"/>
          <p:cNvSpPr/>
          <p:nvPr/>
        </p:nvSpPr>
        <p:spPr>
          <a:xfrm>
            <a:off x="5430585" y="2171167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Oval 111"/>
          <p:cNvSpPr/>
          <p:nvPr/>
        </p:nvSpPr>
        <p:spPr>
          <a:xfrm>
            <a:off x="5537906" y="1700014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Oval 112"/>
          <p:cNvSpPr/>
          <p:nvPr/>
        </p:nvSpPr>
        <p:spPr>
          <a:xfrm>
            <a:off x="5301791" y="4683620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Oval 113"/>
          <p:cNvSpPr/>
          <p:nvPr/>
        </p:nvSpPr>
        <p:spPr>
          <a:xfrm>
            <a:off x="5608737" y="4217834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Oval 114"/>
          <p:cNvSpPr/>
          <p:nvPr/>
        </p:nvSpPr>
        <p:spPr>
          <a:xfrm>
            <a:off x="5939293" y="4616006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Oval 115"/>
          <p:cNvSpPr/>
          <p:nvPr/>
        </p:nvSpPr>
        <p:spPr>
          <a:xfrm>
            <a:off x="6046614" y="4144853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Oval 116"/>
          <p:cNvSpPr/>
          <p:nvPr/>
        </p:nvSpPr>
        <p:spPr>
          <a:xfrm>
            <a:off x="5415554" y="3105959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Oval 117"/>
          <p:cNvSpPr/>
          <p:nvPr/>
        </p:nvSpPr>
        <p:spPr>
          <a:xfrm>
            <a:off x="5746110" y="3504131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Oval 118"/>
          <p:cNvSpPr/>
          <p:nvPr/>
        </p:nvSpPr>
        <p:spPr>
          <a:xfrm>
            <a:off x="5853431" y="3032978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Oval 119"/>
          <p:cNvSpPr/>
          <p:nvPr/>
        </p:nvSpPr>
        <p:spPr>
          <a:xfrm>
            <a:off x="6424395" y="3552428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Oval 120"/>
          <p:cNvSpPr/>
          <p:nvPr/>
        </p:nvSpPr>
        <p:spPr>
          <a:xfrm>
            <a:off x="6731341" y="3086642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Oval 121"/>
          <p:cNvSpPr/>
          <p:nvPr/>
        </p:nvSpPr>
        <p:spPr>
          <a:xfrm>
            <a:off x="7061897" y="3484814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Oval 122"/>
          <p:cNvSpPr/>
          <p:nvPr/>
        </p:nvSpPr>
        <p:spPr>
          <a:xfrm>
            <a:off x="7169218" y="3013661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Oval 123"/>
          <p:cNvSpPr/>
          <p:nvPr/>
        </p:nvSpPr>
        <p:spPr>
          <a:xfrm>
            <a:off x="6231212" y="2440553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Oval 124"/>
          <p:cNvSpPr/>
          <p:nvPr/>
        </p:nvSpPr>
        <p:spPr>
          <a:xfrm>
            <a:off x="6538158" y="1974767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Oval 125"/>
          <p:cNvSpPr/>
          <p:nvPr/>
        </p:nvSpPr>
        <p:spPr>
          <a:xfrm>
            <a:off x="6868714" y="2372939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Oval 126"/>
          <p:cNvSpPr/>
          <p:nvPr/>
        </p:nvSpPr>
        <p:spPr>
          <a:xfrm>
            <a:off x="6976035" y="1901786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Oval 127"/>
          <p:cNvSpPr/>
          <p:nvPr/>
        </p:nvSpPr>
        <p:spPr>
          <a:xfrm>
            <a:off x="4422813" y="2594557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Oval 128"/>
          <p:cNvSpPr/>
          <p:nvPr/>
        </p:nvSpPr>
        <p:spPr>
          <a:xfrm>
            <a:off x="4753369" y="2992729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Oval 129"/>
          <p:cNvSpPr/>
          <p:nvPr/>
        </p:nvSpPr>
        <p:spPr>
          <a:xfrm>
            <a:off x="4593456" y="4528538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Oval 130"/>
          <p:cNvSpPr/>
          <p:nvPr/>
        </p:nvSpPr>
        <p:spPr>
          <a:xfrm>
            <a:off x="4755506" y="3946576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3882978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324071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793083" y="516214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183730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624823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093835" y="516214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482364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923457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392469" y="5175022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783116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8224209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707209" y="56021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44" name="TextBox 143"/>
          <p:cNvSpPr txBox="1"/>
          <p:nvPr/>
        </p:nvSpPr>
        <p:spPr>
          <a:xfrm>
            <a:off x="4192789" y="56157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664760" y="56021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146" name="TextBox 145"/>
          <p:cNvSpPr txBox="1"/>
          <p:nvPr/>
        </p:nvSpPr>
        <p:spPr>
          <a:xfrm>
            <a:off x="5040167" y="5613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147" name="TextBox 146"/>
          <p:cNvSpPr txBox="1"/>
          <p:nvPr/>
        </p:nvSpPr>
        <p:spPr>
          <a:xfrm>
            <a:off x="5478044" y="5596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926608" y="556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149" name="TextBox 148"/>
          <p:cNvSpPr txBox="1"/>
          <p:nvPr/>
        </p:nvSpPr>
        <p:spPr>
          <a:xfrm>
            <a:off x="6311066" y="556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150" name="TextBox 149"/>
          <p:cNvSpPr txBox="1"/>
          <p:nvPr/>
        </p:nvSpPr>
        <p:spPr>
          <a:xfrm>
            <a:off x="6767004" y="5550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151" name="TextBox 150"/>
          <p:cNvSpPr txBox="1"/>
          <p:nvPr/>
        </p:nvSpPr>
        <p:spPr>
          <a:xfrm>
            <a:off x="7212108" y="55634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7400" y="55634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153" name="TextBox 152"/>
          <p:cNvSpPr txBox="1"/>
          <p:nvPr/>
        </p:nvSpPr>
        <p:spPr>
          <a:xfrm>
            <a:off x="8081901" y="55634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hu-HU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3155324" y="4780211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3155324" y="4184037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3148885" y="3631845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155324" y="3065704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55324" y="2405135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148885" y="1673706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677174" y="45911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sp>
        <p:nvSpPr>
          <p:cNvPr id="161" name="TextBox 160"/>
          <p:cNvSpPr txBox="1"/>
          <p:nvPr/>
        </p:nvSpPr>
        <p:spPr>
          <a:xfrm>
            <a:off x="2677174" y="40416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2" name="TextBox 161"/>
          <p:cNvSpPr txBox="1"/>
          <p:nvPr/>
        </p:nvSpPr>
        <p:spPr>
          <a:xfrm>
            <a:off x="2686322" y="34685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40</a:t>
            </a:r>
            <a:endParaRPr lang="hu-HU" dirty="0"/>
          </a:p>
        </p:txBody>
      </p:sp>
      <p:sp>
        <p:nvSpPr>
          <p:cNvPr id="163" name="TextBox 162"/>
          <p:cNvSpPr txBox="1"/>
          <p:nvPr/>
        </p:nvSpPr>
        <p:spPr>
          <a:xfrm>
            <a:off x="2686322" y="28861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50</a:t>
            </a:r>
            <a:endParaRPr lang="hu-HU" dirty="0"/>
          </a:p>
        </p:txBody>
      </p:sp>
      <p:sp>
        <p:nvSpPr>
          <p:cNvPr id="164" name="TextBox 163"/>
          <p:cNvSpPr txBox="1"/>
          <p:nvPr/>
        </p:nvSpPr>
        <p:spPr>
          <a:xfrm>
            <a:off x="2687392" y="22285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5" name="TextBox 164"/>
          <p:cNvSpPr txBox="1"/>
          <p:nvPr/>
        </p:nvSpPr>
        <p:spPr>
          <a:xfrm>
            <a:off x="2683618" y="14885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65</a:t>
            </a:r>
            <a:endParaRPr lang="hu-H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960510" y="1223493"/>
            <a:ext cx="0" cy="392369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946552" y="2829203"/>
            <a:ext cx="3852824" cy="368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28167" y="798015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ecision boundary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037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046110" y="1262129"/>
            <a:ext cx="0" cy="29750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046110" y="1262129"/>
            <a:ext cx="366833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714445" y="1262129"/>
            <a:ext cx="0" cy="29750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459828" y="4237149"/>
            <a:ext cx="250923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0033" y="759854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Education &lt; 3.4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3375093" y="437009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 salary</a:t>
            </a:r>
            <a:endParaRPr lang="hu-HU" dirty="0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6467341" y="4239224"/>
            <a:ext cx="0" cy="7147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8981941" y="4237149"/>
            <a:ext cx="0" cy="7147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559079" y="5063405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Medium salary</a:t>
            </a:r>
            <a:endParaRPr lang="hu-HU" dirty="0"/>
          </a:p>
        </p:txBody>
      </p:sp>
      <p:sp>
        <p:nvSpPr>
          <p:cNvPr id="169" name="TextBox 168"/>
          <p:cNvSpPr txBox="1"/>
          <p:nvPr/>
        </p:nvSpPr>
        <p:spPr>
          <a:xfrm>
            <a:off x="8286077" y="503965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 salary</a:t>
            </a:r>
            <a:endParaRPr lang="hu-HU" dirty="0"/>
          </a:p>
        </p:txBody>
      </p:sp>
      <p:sp>
        <p:nvSpPr>
          <p:cNvPr id="170" name="TextBox 169"/>
          <p:cNvSpPr txBox="1"/>
          <p:nvPr/>
        </p:nvSpPr>
        <p:spPr>
          <a:xfrm>
            <a:off x="7019148" y="373487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Age &lt; 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23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046110" y="1262129"/>
            <a:ext cx="0" cy="29750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046110" y="1262129"/>
            <a:ext cx="366833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714445" y="1262129"/>
            <a:ext cx="0" cy="29750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459828" y="4237149"/>
            <a:ext cx="250923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0033" y="759854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Education &lt; 3.4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3375093" y="437009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 salary</a:t>
            </a:r>
            <a:endParaRPr lang="hu-HU" dirty="0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6467341" y="4239224"/>
            <a:ext cx="0" cy="7147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8981941" y="4237149"/>
            <a:ext cx="0" cy="7147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559079" y="5063405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Medium salary</a:t>
            </a:r>
            <a:endParaRPr lang="hu-HU" dirty="0"/>
          </a:p>
        </p:txBody>
      </p:sp>
      <p:sp>
        <p:nvSpPr>
          <p:cNvPr id="169" name="TextBox 168"/>
          <p:cNvSpPr txBox="1"/>
          <p:nvPr/>
        </p:nvSpPr>
        <p:spPr>
          <a:xfrm>
            <a:off x="8286077" y="503965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 salary</a:t>
            </a:r>
            <a:endParaRPr lang="hu-HU" dirty="0"/>
          </a:p>
        </p:txBody>
      </p:sp>
      <p:sp>
        <p:nvSpPr>
          <p:cNvPr id="170" name="TextBox 169"/>
          <p:cNvSpPr txBox="1"/>
          <p:nvPr/>
        </p:nvSpPr>
        <p:spPr>
          <a:xfrm>
            <a:off x="7019148" y="373487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Age &lt; 54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004552" y="482855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root node is the</a:t>
            </a:r>
          </a:p>
          <a:p>
            <a:r>
              <a:rPr lang="hu-HU" dirty="0"/>
              <a:t>m</a:t>
            </a:r>
            <a:r>
              <a:rPr lang="hu-HU" dirty="0" smtClean="0"/>
              <a:t>ost important factor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58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Advantages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to understand and to </a:t>
            </a:r>
            <a:r>
              <a:rPr lang="en-US" dirty="0" smtClean="0"/>
              <a:t>interpret</a:t>
            </a:r>
            <a:r>
              <a:rPr lang="hu-HU" dirty="0" smtClean="0"/>
              <a:t> + tr</a:t>
            </a:r>
            <a:r>
              <a:rPr lang="en-US" dirty="0" err="1" smtClean="0"/>
              <a:t>ees</a:t>
            </a:r>
            <a:r>
              <a:rPr lang="en-US" dirty="0" smtClean="0"/>
              <a:t> </a:t>
            </a:r>
            <a:r>
              <a:rPr lang="en-US" dirty="0"/>
              <a:t>can be </a:t>
            </a:r>
            <a:r>
              <a:rPr lang="en-US" dirty="0" err="1" smtClean="0"/>
              <a:t>visualised</a:t>
            </a:r>
            <a:endParaRPr lang="hu-HU" dirty="0"/>
          </a:p>
          <a:p>
            <a:r>
              <a:rPr lang="hu-HU" dirty="0" smtClean="0"/>
              <a:t>No need for data preparations such as normalisation or dummy variables</a:t>
            </a:r>
          </a:p>
          <a:p>
            <a:r>
              <a:rPr lang="hu-HU" dirty="0" smtClean="0"/>
              <a:t>Logarithmic O(logN) running time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60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Supervised learning technique for classification or regression</a:t>
            </a:r>
          </a:p>
          <a:p>
            <a:r>
              <a:rPr lang="hu-HU" dirty="0" smtClean="0"/>
              <a:t>We create a model </a:t>
            </a:r>
            <a:r>
              <a:rPr lang="en-US" dirty="0" smtClean="0"/>
              <a:t>that </a:t>
            </a:r>
            <a:r>
              <a:rPr lang="en-US" dirty="0"/>
              <a:t>predicts the value of a target variable by learning </a:t>
            </a:r>
            <a:r>
              <a:rPr lang="en-US" dirty="0" smtClean="0"/>
              <a:t>simple </a:t>
            </a:r>
            <a:r>
              <a:rPr lang="en-US" dirty="0"/>
              <a:t>decision rules inferred from the data </a:t>
            </a:r>
            <a:r>
              <a:rPr lang="en-US" dirty="0" smtClean="0"/>
              <a:t>features</a:t>
            </a:r>
            <a:endParaRPr lang="hu-HU" dirty="0" smtClean="0"/>
          </a:p>
          <a:p>
            <a:r>
              <a:rPr lang="hu-HU" dirty="0" smtClean="0"/>
              <a:t>Not as effective as the best supervised machine learning techniques</a:t>
            </a:r>
          </a:p>
          <a:p>
            <a:r>
              <a:rPr lang="hu-HU" dirty="0"/>
              <a:t>B</a:t>
            </a:r>
            <a:r>
              <a:rPr lang="hu-HU" dirty="0" smtClean="0"/>
              <a:t>oosting and random forests –&gt; improve the performance</a:t>
            </a:r>
          </a:p>
          <a:p>
            <a:r>
              <a:rPr lang="hu-HU" dirty="0" smtClean="0"/>
              <a:t>Has several advantages + disadvantages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05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Distadvantages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Decision-tree learners can create over-complex trees that do not </a:t>
            </a:r>
            <a:r>
              <a:rPr lang="en-US" dirty="0" err="1" smtClean="0"/>
              <a:t>generali</a:t>
            </a:r>
            <a:r>
              <a:rPr lang="hu-HU" dirty="0"/>
              <a:t>s</a:t>
            </a:r>
            <a:r>
              <a:rPr lang="en-US" dirty="0" smtClean="0"/>
              <a:t>e </a:t>
            </a:r>
            <a:r>
              <a:rPr lang="en-US" dirty="0"/>
              <a:t>the data </a:t>
            </a:r>
            <a:r>
              <a:rPr lang="en-US" dirty="0" smtClean="0"/>
              <a:t>well</a:t>
            </a:r>
            <a:r>
              <a:rPr lang="hu-HU" dirty="0" smtClean="0"/>
              <a:t>  </a:t>
            </a:r>
          </a:p>
          <a:p>
            <a:r>
              <a:rPr lang="hu-HU" dirty="0" smtClean="0"/>
              <a:t>This is the problem of overfitting // pruning somethime helps</a:t>
            </a:r>
          </a:p>
          <a:p>
            <a:r>
              <a:rPr lang="en-US" dirty="0"/>
              <a:t>Decision trees can be unstable because small variations in the data might result in a </a:t>
            </a:r>
            <a:r>
              <a:rPr lang="en-US" dirty="0" smtClean="0"/>
              <a:t>completely </a:t>
            </a:r>
            <a:r>
              <a:rPr lang="en-US" dirty="0"/>
              <a:t>different tree being </a:t>
            </a:r>
            <a:r>
              <a:rPr lang="en-US" dirty="0" smtClean="0"/>
              <a:t>generated</a:t>
            </a:r>
            <a:endParaRPr lang="hu-HU" dirty="0" smtClean="0"/>
          </a:p>
          <a:p>
            <a:r>
              <a:rPr lang="en-US" dirty="0"/>
              <a:t>The problem of learning an optimal decision tree is known to be </a:t>
            </a:r>
            <a:r>
              <a:rPr lang="en-US" dirty="0" smtClean="0"/>
              <a:t>NP-complete</a:t>
            </a:r>
            <a:r>
              <a:rPr lang="hu-HU" dirty="0" smtClean="0"/>
              <a:t> !!!</a:t>
            </a:r>
          </a:p>
          <a:p>
            <a:r>
              <a:rPr lang="hu-HU" dirty="0"/>
              <a:t>P</a:t>
            </a:r>
            <a:r>
              <a:rPr lang="en-US" dirty="0" err="1" smtClean="0"/>
              <a:t>ractical</a:t>
            </a:r>
            <a:r>
              <a:rPr lang="en-US" dirty="0" smtClean="0"/>
              <a:t> </a:t>
            </a:r>
            <a:r>
              <a:rPr lang="en-US" dirty="0"/>
              <a:t>decision-tree learning algorithms are based on heuristic algorithms such as the greedy algorithm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36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MACHINE LEARNING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PRUNING TREES AND BAGGING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28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Pruning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Usually decision trees are likely to overfit the data leading to poor test performance</a:t>
            </a:r>
          </a:p>
          <a:p>
            <a:r>
              <a:rPr lang="hu-HU" dirty="0" smtClean="0"/>
              <a:t>Smaller tree + fewer splits -&gt; better predictor at the cost of a little bias</a:t>
            </a:r>
          </a:p>
          <a:p>
            <a:r>
              <a:rPr lang="hu-HU" dirty="0" smtClean="0"/>
              <a:t>Better solution: grow a large tree and then prune it back to a smaller subtree</a:t>
            </a:r>
          </a:p>
          <a:p>
            <a:r>
              <a:rPr lang="hu-HU" dirty="0" smtClean="0"/>
              <a:t>„weakest link pruning”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033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677175" y="1687132"/>
            <a:ext cx="0" cy="11848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675031" y="1687132"/>
            <a:ext cx="315532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830355" y="1687132"/>
            <a:ext cx="0" cy="11848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203046" y="2884868"/>
            <a:ext cx="12546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03046" y="2884868"/>
            <a:ext cx="0" cy="7147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457663" y="2884868"/>
            <a:ext cx="0" cy="7147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75738" y="3599647"/>
            <a:ext cx="12546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75738" y="3599647"/>
            <a:ext cx="0" cy="7147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30355" y="3599647"/>
            <a:ext cx="0" cy="7147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03046" y="4314426"/>
            <a:ext cx="12546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203046" y="4314426"/>
            <a:ext cx="0" cy="47651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57663" y="4314426"/>
            <a:ext cx="0" cy="5409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14409" y="2884868"/>
            <a:ext cx="0" cy="11848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12265" y="2884868"/>
            <a:ext cx="315532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7589" y="2884868"/>
            <a:ext cx="0" cy="11848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40280" y="4069725"/>
            <a:ext cx="12546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140280" y="4069725"/>
            <a:ext cx="0" cy="47651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94897" y="4069725"/>
            <a:ext cx="0" cy="5409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00766" y="798490"/>
            <a:ext cx="37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large tree before pruning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79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908995" y="2060619"/>
            <a:ext cx="0" cy="11848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06851" y="2060619"/>
            <a:ext cx="315532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062175" y="2060619"/>
            <a:ext cx="0" cy="11848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34866" y="3258355"/>
            <a:ext cx="12546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434866" y="3258355"/>
            <a:ext cx="0" cy="7147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89483" y="3258355"/>
            <a:ext cx="0" cy="7147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846229" y="3258355"/>
            <a:ext cx="0" cy="11848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844085" y="3258355"/>
            <a:ext cx="315532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99409" y="3258355"/>
            <a:ext cx="0" cy="11848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00766" y="798490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After pruning: will not overfit the data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205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Bagging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Bagging = bootstrap aggregation</a:t>
            </a:r>
          </a:p>
          <a:p>
            <a:r>
              <a:rPr lang="hu-HU" dirty="0" smtClean="0"/>
              <a:t>Reduce the variance of a learning algorithm</a:t>
            </a:r>
          </a:p>
          <a:p>
            <a:r>
              <a:rPr lang="hu-HU" dirty="0" smtClean="0"/>
              <a:t>If we have a set of n independent varibles x1, x2, ... , xn each with variance V -&gt; the variance of the mean X ( the mean of the x1, x2 ... xn variables ) is V / n !!!</a:t>
            </a:r>
          </a:p>
          <a:p>
            <a:r>
              <a:rPr lang="hu-HU" dirty="0" smtClean="0"/>
              <a:t>So we can reduce the variance by averaging a set of observtions </a:t>
            </a:r>
          </a:p>
          <a:p>
            <a:r>
              <a:rPr lang="hu-HU" dirty="0" smtClean="0"/>
              <a:t>Good idea: have multiple training sets and construct a decision tree (without pruning) on every single training sets !!!</a:t>
            </a:r>
          </a:p>
          <a:p>
            <a:r>
              <a:rPr lang="hu-HU" dirty="0" smtClean="0"/>
              <a:t>Problem -&gt;  we do not have several training sets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85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should take repeated samples from the single data set + construct trees + average all the predictions in the end</a:t>
            </a:r>
          </a:p>
          <a:p>
            <a:r>
              <a:rPr lang="hu-HU" dirty="0" smtClean="0"/>
              <a:t>THIS IS BAGGING</a:t>
            </a:r>
          </a:p>
          <a:p>
            <a:r>
              <a:rPr lang="hu-HU" dirty="0" smtClean="0"/>
              <a:t>Pruning -&gt; variance decreases but we have some bias ... </a:t>
            </a:r>
            <a:r>
              <a:rPr lang="hu-HU" dirty="0"/>
              <a:t>h</a:t>
            </a:r>
            <a:r>
              <a:rPr lang="hu-HU" dirty="0" smtClean="0"/>
              <a:t>ere we can reduce the variance without extra bias</a:t>
            </a:r>
          </a:p>
          <a:p>
            <a:r>
              <a:rPr lang="hu-HU" dirty="0" smtClean="0"/>
              <a:t>Regression problem: we take the average </a:t>
            </a:r>
          </a:p>
          <a:p>
            <a:r>
              <a:rPr lang="hu-HU" dirty="0" smtClean="0"/>
              <a:t>Classification problem: we take the majority vote</a:t>
            </a:r>
          </a:p>
        </p:txBody>
      </p:sp>
    </p:spTree>
    <p:extLst>
      <p:ext uri="{BB962C8B-B14F-4D97-AF65-F5344CB8AC3E}">
        <p14:creationId xmlns:p14="http://schemas.microsoft.com/office/powerpoint/2010/main" val="12676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MACHINE LEARNING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RANDOM FORESTS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52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6372"/>
            <a:ext cx="8946541" cy="5012027"/>
          </a:xfrm>
        </p:spPr>
        <p:txBody>
          <a:bodyPr>
            <a:normAutofit/>
          </a:bodyPr>
          <a:lstStyle/>
          <a:p>
            <a:r>
              <a:rPr lang="hu-HU" dirty="0" smtClean="0"/>
              <a:t>Better than bagging: this algorithm decorrelates the single decision trees that has been constructed</a:t>
            </a:r>
          </a:p>
          <a:p>
            <a:r>
              <a:rPr lang="hu-HU" dirty="0" smtClean="0"/>
              <a:t>This reduces the variance even more when averaging the trees</a:t>
            </a:r>
          </a:p>
          <a:p>
            <a:r>
              <a:rPr lang="hu-HU" dirty="0" smtClean="0"/>
              <a:t>Similar to bagging: we keep constructing decision trees on the training data</a:t>
            </a:r>
          </a:p>
          <a:p>
            <a:r>
              <a:rPr lang="hu-HU" dirty="0" smtClean="0"/>
              <a:t>BUT on every split in the tree, a random selection of features / predictors is chosen from the full feature set</a:t>
            </a:r>
          </a:p>
          <a:p>
            <a:r>
              <a:rPr lang="hu-HU" dirty="0" smtClean="0"/>
              <a:t>The number of features considered at a given split is approximately equal to the square root of the total number of features !!!</a:t>
            </a:r>
          </a:p>
        </p:txBody>
      </p:sp>
    </p:spTree>
    <p:extLst>
      <p:ext uri="{BB962C8B-B14F-4D97-AF65-F5344CB8AC3E}">
        <p14:creationId xmlns:p14="http://schemas.microsoft.com/office/powerpoint/2010/main" val="6833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Why is it good?</a:t>
            </a:r>
          </a:p>
          <a:p>
            <a:r>
              <a:rPr lang="hu-HU" dirty="0"/>
              <a:t>I</a:t>
            </a:r>
            <a:r>
              <a:rPr lang="en-US" dirty="0"/>
              <a:t>f o</a:t>
            </a:r>
            <a:r>
              <a:rPr lang="hu-HU" dirty="0"/>
              <a:t>n</a:t>
            </a:r>
            <a:r>
              <a:rPr lang="en-US" dirty="0"/>
              <a:t>e or a few features are very strong predictors for the response variable (target output), these features will be selected in many of the</a:t>
            </a:r>
            <a:r>
              <a:rPr lang="hu-HU" dirty="0"/>
              <a:t> decision</a:t>
            </a:r>
            <a:r>
              <a:rPr lang="en-US" dirty="0"/>
              <a:t> trees</a:t>
            </a:r>
            <a:r>
              <a:rPr lang="hu-HU" dirty="0"/>
              <a:t> -&gt; they will </a:t>
            </a:r>
            <a:r>
              <a:rPr lang="en-US" dirty="0"/>
              <a:t>become correlated</a:t>
            </a:r>
            <a:endParaRPr lang="hu-HU" dirty="0"/>
          </a:p>
          <a:p>
            <a:r>
              <a:rPr lang="hu-HU" dirty="0" smtClean="0"/>
              <a:t>Huge advantage -&gt; at some point the variance stops decreasing no matter how many more trees we add to our random forest + it is not going to produce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17135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06137" y="1940312"/>
            <a:ext cx="772779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79902" y="1226634"/>
            <a:ext cx="0" cy="46054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81961" y="1226634"/>
            <a:ext cx="0" cy="46054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54283" y="1226634"/>
            <a:ext cx="0" cy="46054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3268" y="1398807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TEMPERATURE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3899696" y="1398807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HUMIDITY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584216" y="139880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WINDY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186274" y="1398807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PLAYING TENNIS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2323913" y="228331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hot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4176997" y="228331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5718507" y="228331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true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7878057" y="22833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323913" y="281098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mild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4176997" y="281098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5718507" y="281098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false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7878057" y="28109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2551539" y="3766277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04623" y="3766277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6133" y="3766277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05683" y="3766277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1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MACHINE LEARNING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BOOSTING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00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</a:t>
            </a:r>
            <a:r>
              <a:rPr lang="hu-HU" dirty="0" smtClean="0"/>
              <a:t>can </a:t>
            </a:r>
            <a:r>
              <a:rPr lang="hu-HU" dirty="0" smtClean="0"/>
              <a:t>be used for classification and regression </a:t>
            </a:r>
            <a:r>
              <a:rPr lang="hu-HU" dirty="0" smtClean="0"/>
              <a:t>too</a:t>
            </a:r>
            <a:endParaRPr lang="hu-HU" dirty="0" smtClean="0"/>
          </a:p>
          <a:p>
            <a:r>
              <a:rPr lang="hu-HU" dirty="0" smtClean="0"/>
              <a:t>Helps to reduce </a:t>
            </a:r>
            <a:r>
              <a:rPr lang="hu-HU" dirty="0" smtClean="0"/>
              <a:t>variance and bias </a:t>
            </a:r>
            <a:r>
              <a:rPr lang="hu-HU" dirty="0" smtClean="0"/>
              <a:t>!!!</a:t>
            </a:r>
          </a:p>
          <a:p>
            <a:r>
              <a:rPr lang="hu-HU" dirty="0" smtClean="0"/>
              <a:t>Bagging: </a:t>
            </a:r>
            <a:r>
              <a:rPr lang="hu-HU" dirty="0" smtClean="0"/>
              <a:t>creates </a:t>
            </a:r>
            <a:r>
              <a:rPr lang="hu-HU" dirty="0" smtClean="0"/>
              <a:t>multiple copies of the original data -&gt; </a:t>
            </a:r>
            <a:r>
              <a:rPr lang="hu-HU" dirty="0" smtClean="0"/>
              <a:t>constructs </a:t>
            </a:r>
            <a:r>
              <a:rPr lang="hu-HU" dirty="0" smtClean="0"/>
              <a:t>several decision trees on the copies -&gt; combining all the trees to make predictions</a:t>
            </a:r>
          </a:p>
          <a:p>
            <a:r>
              <a:rPr lang="hu-HU" dirty="0" smtClean="0"/>
              <a:t>THESE TREES ARE INDEPENDENT FROM EACH OTHER !!!</a:t>
            </a:r>
          </a:p>
          <a:p>
            <a:r>
              <a:rPr lang="hu-HU" dirty="0" smtClean="0"/>
              <a:t>Boosting: here the decision trees are grown sequentially -&gt; each tree is grown using information from previously grown trees</a:t>
            </a:r>
          </a:p>
          <a:p>
            <a:r>
              <a:rPr lang="hu-HU" dirty="0"/>
              <a:t>THESE TREES </a:t>
            </a:r>
            <a:r>
              <a:rPr lang="hu-HU" dirty="0" smtClean="0"/>
              <a:t>ARE NOT </a:t>
            </a:r>
            <a:r>
              <a:rPr lang="hu-HU" dirty="0"/>
              <a:t>INDEPENDENT FROM EACH OTHER </a:t>
            </a:r>
            <a:r>
              <a:rPr lang="hu-HU" dirty="0" smtClean="0"/>
              <a:t>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754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set of weak learners create a </a:t>
            </a:r>
            <a:r>
              <a:rPr lang="en-US" dirty="0" smtClean="0"/>
              <a:t>single</a:t>
            </a:r>
            <a:r>
              <a:rPr lang="hu-HU" dirty="0" smtClean="0"/>
              <a:t> </a:t>
            </a:r>
            <a:r>
              <a:rPr lang="en-US" dirty="0" smtClean="0"/>
              <a:t>strong </a:t>
            </a:r>
            <a:r>
              <a:rPr lang="en-US" dirty="0"/>
              <a:t>learner? </a:t>
            </a:r>
            <a:r>
              <a:rPr lang="hu-HU" dirty="0" smtClean="0"/>
              <a:t>Yes, we can </a:t>
            </a:r>
            <a:r>
              <a:rPr lang="en-US" dirty="0" smtClean="0"/>
              <a:t>turn </a:t>
            </a:r>
            <a:r>
              <a:rPr lang="en-US" dirty="0"/>
              <a:t>a weak learner into a strong learner</a:t>
            </a:r>
            <a:endParaRPr lang="hu-HU" dirty="0" smtClean="0"/>
          </a:p>
          <a:p>
            <a:r>
              <a:rPr lang="hu-HU" dirty="0" smtClean="0"/>
              <a:t>Fit a large decision tree to the data -&gt; overfitting</a:t>
            </a:r>
          </a:p>
          <a:p>
            <a:r>
              <a:rPr lang="hu-HU" dirty="0" smtClean="0"/>
              <a:t>The boosting algorithm learns slowly instead</a:t>
            </a:r>
          </a:p>
          <a:p>
            <a:r>
              <a:rPr lang="hu-HU" dirty="0" smtClean="0"/>
              <a:t>By fitting small trees we slowly improve the final result in areas where it does not perform well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77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Parameters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number of trees: random forest are not able to overfit. Boosting can overfit if the number of trees is too large</a:t>
            </a:r>
          </a:p>
          <a:p>
            <a:pPr marL="0" indent="0">
              <a:buNone/>
            </a:pPr>
            <a:r>
              <a:rPr lang="hu-HU" dirty="0" smtClean="0"/>
              <a:t>		Cross validation -&gt; we can get the optimal number of trees</a:t>
            </a:r>
          </a:p>
          <a:p>
            <a:r>
              <a:rPr lang="hu-HU" dirty="0" smtClean="0"/>
              <a:t>Shrinkage parameter: determines the learning rate for boosting. When this parameter is very small -&gt; we should have a lot of trees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87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522" y="162807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TEMP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23278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95893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101898" y="2199168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7351815" y="2199168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00410" y="248909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421437" y="2750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</a:t>
            </a:r>
            <a:endParaRPr lang="hu-HU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01029" y="4066479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0171" y="4066479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85517" y="4067820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74659" y="4067820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8891" y="42807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663881" y="43662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7087932" y="436740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9762922" y="44529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52792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PLAY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4365702" y="548877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DON’T PLAY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10829307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PLAY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6185361" y="542083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DON’T PLAY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323278" y="524107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Constructing the tree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502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522" y="162807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TEMP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23278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95893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101898" y="2199168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7351815" y="2199168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00410" y="248909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421437" y="2750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</a:t>
            </a:r>
            <a:endParaRPr lang="hu-HU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01029" y="4066479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0171" y="4066479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85517" y="4067820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74659" y="4067820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8891" y="42807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663881" y="43662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7087932" y="436740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9762922" y="44529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52792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PLAY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4365702" y="548877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DON’T PLAY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10829307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PLAY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6185361" y="542083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DON’T PLAY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323278" y="524107"/>
            <a:ext cx="6678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making decision -&gt; we just have to traverse the tree</a:t>
            </a:r>
          </a:p>
          <a:p>
            <a:r>
              <a:rPr lang="hu-HU" dirty="0"/>
              <a:t>a</a:t>
            </a:r>
            <a:r>
              <a:rPr lang="hu-HU" dirty="0" smtClean="0"/>
              <a:t>ccording to the features 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20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522" y="162807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TEMP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23278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95893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101898" y="2199168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7351815" y="2199168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00410" y="248909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421437" y="2750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</a:t>
            </a:r>
            <a:endParaRPr lang="hu-HU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01029" y="4066479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0171" y="4066479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85517" y="4067820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74659" y="4067820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8891" y="42807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663881" y="43662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7087932" y="436740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9762922" y="44529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52792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PLAY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4365702" y="548877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DON’T PLAY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10829307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PLAY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6185361" y="542083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DON’T PLAY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323278" y="512956"/>
            <a:ext cx="2310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Temp: high</a:t>
            </a:r>
          </a:p>
          <a:p>
            <a:r>
              <a:rPr lang="hu-HU" dirty="0" smtClean="0"/>
              <a:t>Windy: yes</a:t>
            </a:r>
          </a:p>
          <a:p>
            <a:r>
              <a:rPr lang="hu-HU" dirty="0" smtClean="0"/>
              <a:t>Do we play tennis?</a:t>
            </a:r>
          </a:p>
        </p:txBody>
      </p:sp>
    </p:spTree>
    <p:extLst>
      <p:ext uri="{BB962C8B-B14F-4D97-AF65-F5344CB8AC3E}">
        <p14:creationId xmlns:p14="http://schemas.microsoft.com/office/powerpoint/2010/main" val="13294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522" y="1628078"/>
            <a:ext cx="3557239" cy="6690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TEMP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23278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95893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101898" y="2199168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7351815" y="2199168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00410" y="248909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421437" y="2750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</a:t>
            </a:r>
            <a:endParaRPr lang="hu-HU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01029" y="4066479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0171" y="4066479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85517" y="4067820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74659" y="4067820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8891" y="42807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663881" y="43662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7087932" y="436740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9762922" y="44529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52792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PLAY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4365702" y="548877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DON’T PLAY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10829307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PLAY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6185361" y="542083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DON’T PLAY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323278" y="512956"/>
            <a:ext cx="2310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Temp: high</a:t>
            </a:r>
          </a:p>
          <a:p>
            <a:r>
              <a:rPr lang="hu-HU" dirty="0" smtClean="0"/>
              <a:t>Windy: yes</a:t>
            </a:r>
          </a:p>
          <a:p>
            <a:r>
              <a:rPr lang="hu-HU" dirty="0" smtClean="0"/>
              <a:t>Do we play tennis?</a:t>
            </a:r>
          </a:p>
        </p:txBody>
      </p:sp>
    </p:spTree>
    <p:extLst>
      <p:ext uri="{BB962C8B-B14F-4D97-AF65-F5344CB8AC3E}">
        <p14:creationId xmlns:p14="http://schemas.microsoft.com/office/powerpoint/2010/main" val="38663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522" y="1628078"/>
            <a:ext cx="3557239" cy="6690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TEMP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23278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95893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101898" y="2199168"/>
            <a:ext cx="1734570" cy="122054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7351815" y="2199168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00410" y="248909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421437" y="2750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</a:t>
            </a:r>
            <a:endParaRPr lang="hu-HU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01029" y="4066479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0171" y="4066479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85517" y="4067820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74659" y="4067820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8891" y="42807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663881" y="43662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7087932" y="436740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9762922" y="44529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52792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PLAY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4365702" y="548877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DON’T PLAY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10829307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PLAY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6185361" y="542083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DON’T PLAY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323278" y="512956"/>
            <a:ext cx="2310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Temp: high</a:t>
            </a:r>
          </a:p>
          <a:p>
            <a:r>
              <a:rPr lang="hu-HU" dirty="0" smtClean="0"/>
              <a:t>Windy: yes</a:t>
            </a:r>
          </a:p>
          <a:p>
            <a:r>
              <a:rPr lang="hu-HU" dirty="0" smtClean="0"/>
              <a:t>Do we play tennis?</a:t>
            </a:r>
          </a:p>
        </p:txBody>
      </p:sp>
    </p:spTree>
    <p:extLst>
      <p:ext uri="{BB962C8B-B14F-4D97-AF65-F5344CB8AC3E}">
        <p14:creationId xmlns:p14="http://schemas.microsoft.com/office/powerpoint/2010/main" val="387956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522" y="1628078"/>
            <a:ext cx="3557239" cy="6690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TEMP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23278" y="3419708"/>
            <a:ext cx="3557239" cy="6690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95893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101898" y="2199168"/>
            <a:ext cx="1734570" cy="122054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7351815" y="2199168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00410" y="248909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421437" y="2750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</a:t>
            </a:r>
            <a:endParaRPr lang="hu-HU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01029" y="4066479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0171" y="4066479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85517" y="4067820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74659" y="4067820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8891" y="42807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663881" y="43662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7087932" y="436740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9762922" y="44529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52792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PLAY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4365702" y="548877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DON’T PLAY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10829307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PLAY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6185361" y="542083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DON’T PLAY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323278" y="512956"/>
            <a:ext cx="2310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Temp: high</a:t>
            </a:r>
          </a:p>
          <a:p>
            <a:r>
              <a:rPr lang="hu-HU" dirty="0" smtClean="0"/>
              <a:t>Windy: yes</a:t>
            </a:r>
          </a:p>
          <a:p>
            <a:r>
              <a:rPr lang="hu-HU" dirty="0" smtClean="0"/>
              <a:t>Do we play tennis?</a:t>
            </a:r>
          </a:p>
        </p:txBody>
      </p:sp>
    </p:spTree>
    <p:extLst>
      <p:ext uri="{BB962C8B-B14F-4D97-AF65-F5344CB8AC3E}">
        <p14:creationId xmlns:p14="http://schemas.microsoft.com/office/powerpoint/2010/main" val="136990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1594</TotalTime>
  <Words>992</Words>
  <Application>Microsoft Office PowerPoint</Application>
  <PresentationFormat>Widescreen</PresentationFormat>
  <Paragraphs>292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Century Gothic</vt:lpstr>
      <vt:lpstr>Wingdings 3</vt:lpstr>
      <vt:lpstr>Ion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Distadvantages</vt:lpstr>
      <vt:lpstr>MACHINE LEARNING</vt:lpstr>
      <vt:lpstr>Pruning</vt:lpstr>
      <vt:lpstr>PowerPoint Presentation</vt:lpstr>
      <vt:lpstr>PowerPoint Presentation</vt:lpstr>
      <vt:lpstr>Bagging</vt:lpstr>
      <vt:lpstr>PowerPoint Presentation</vt:lpstr>
      <vt:lpstr>MACHINE LEARNING</vt:lpstr>
      <vt:lpstr>PowerPoint Presentation</vt:lpstr>
      <vt:lpstr>PowerPoint Presentation</vt:lpstr>
      <vt:lpstr>MACHINE LEARNING</vt:lpstr>
      <vt:lpstr>PowerPoint Presentation</vt:lpstr>
      <vt:lpstr>PowerPoint Presentation</vt:lpstr>
      <vt:lpstr>Parameters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60</cp:revision>
  <dcterms:created xsi:type="dcterms:W3CDTF">2015-04-24T13:52:47Z</dcterms:created>
  <dcterms:modified xsi:type="dcterms:W3CDTF">2015-09-19T16:09:11Z</dcterms:modified>
</cp:coreProperties>
</file>