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sldIdLst>
    <p:sldId id="404" r:id="rId5"/>
    <p:sldId id="339" r:id="rId6"/>
    <p:sldId id="323" r:id="rId7"/>
    <p:sldId id="317" r:id="rId8"/>
    <p:sldId id="405" r:id="rId9"/>
    <p:sldId id="407" r:id="rId10"/>
    <p:sldId id="408" r:id="rId11"/>
    <p:sldId id="409" r:id="rId12"/>
    <p:sldId id="411" r:id="rId13"/>
    <p:sldId id="412" r:id="rId14"/>
    <p:sldId id="413" r:id="rId15"/>
    <p:sldId id="414" r:id="rId16"/>
    <p:sldId id="415" r:id="rId17"/>
    <p:sldId id="416" r:id="rId18"/>
    <p:sldId id="417" r:id="rId19"/>
    <p:sldId id="418" r:id="rId20"/>
    <p:sldId id="419" r:id="rId21"/>
    <p:sldId id="421" r:id="rId22"/>
    <p:sldId id="420" r:id="rId23"/>
    <p:sldId id="422" r:id="rId24"/>
    <p:sldId id="423" r:id="rId25"/>
    <p:sldId id="425" r:id="rId26"/>
    <p:sldId id="426" r:id="rId27"/>
    <p:sldId id="424" r:id="rId28"/>
  </p:sldIdLst>
  <p:sldSz cx="11522075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A7AA"/>
    <a:srgbClr val="005CAC"/>
    <a:srgbClr val="292929"/>
    <a:srgbClr val="002A58"/>
    <a:srgbClr val="D0CECE"/>
    <a:srgbClr val="A9DF62"/>
    <a:srgbClr val="9933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F51E7-A893-0F79-9A83-BB1F3DFE05EA}" v="1" dt="2024-09-17T12:39:33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7" autoAdjust="0"/>
    <p:restoredTop sz="93881"/>
  </p:normalViewPr>
  <p:slideViewPr>
    <p:cSldViewPr snapToGrid="0" snapToObjects="1">
      <p:cViewPr varScale="1">
        <p:scale>
          <a:sx n="184" d="100"/>
          <a:sy n="184" d="100"/>
        </p:scale>
        <p:origin x="3240" y="156"/>
      </p:cViewPr>
      <p:guideLst>
        <p:guide orient="horz" pos="2160"/>
        <p:guide pos="36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.kuntos@gmail.com" userId="S::urn:spo:guest#v.kuntos@gmail.com::" providerId="AD" clId="Web-{E52F51E7-A893-0F79-9A83-BB1F3DFE05EA}"/>
    <pc:docChg chg="addSld">
      <pc:chgData name="v.kuntos@gmail.com" userId="S::urn:spo:guest#v.kuntos@gmail.com::" providerId="AD" clId="Web-{E52F51E7-A893-0F79-9A83-BB1F3DFE05EA}" dt="2024-09-17T12:39:33.641" v="0"/>
      <pc:docMkLst>
        <pc:docMk/>
      </pc:docMkLst>
      <pc:sldChg chg="add replId">
        <pc:chgData name="v.kuntos@gmail.com" userId="S::urn:spo:guest#v.kuntos@gmail.com::" providerId="AD" clId="Web-{E52F51E7-A893-0F79-9A83-BB1F3DFE05EA}" dt="2024-09-17T12:39:33.641" v="0"/>
        <pc:sldMkLst>
          <pc:docMk/>
          <pc:sldMk cId="2440040835" sldId="4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B26607-E92F-9E9E-F431-2DB216AE92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DF8243-8A8A-2565-2926-7A54AEF2908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fld id="{AEC6D6C3-8FBE-4F28-817F-7099D6EC1BCF}" type="datetimeFigureOut">
              <a:rPr lang="cs-CZ"/>
              <a:pPr>
                <a:defRPr/>
              </a:pPr>
              <a:t>26.05.2025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5D9D58-7F24-EE5E-91E6-304FE034F5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43000"/>
            <a:ext cx="5184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E849F7-9C96-594C-03C5-21CE77987A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cs-CZ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F310D-62D8-50B1-C103-3571B4D59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60604-44E4-891D-93B1-FA3F4B601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C4C9A2-485E-47AF-BAC3-7736408F9B95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A8766AA0-0A48-117E-ACAE-67D645B5E65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s-CZ" altLang="cs-CZ" b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F20F0CDF-B965-9C31-A5A9-83F56B4A1E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78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0" y="4724400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8" y="5481637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29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E8308B03-CDE8-5B6E-A593-3BBEDF0BF8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5475" y="6154738"/>
            <a:ext cx="701675" cy="68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0" i="0" baseline="0">
                <a:solidFill>
                  <a:schemeClr val="tx2"/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1pPr>
            <a:lvl2pPr>
              <a:defRPr sz="22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2pPr>
            <a:lvl3pPr>
              <a:defRPr sz="20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3pPr>
            <a:lvl4pPr>
              <a:defRPr sz="18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4pPr>
            <a:lvl5pPr>
              <a:defRPr sz="1600" baseline="0">
                <a:solidFill>
                  <a:schemeClr val="tx1">
                    <a:lumMod val="25000"/>
                  </a:schemeClr>
                </a:solidFill>
                <a:latin typeface="Century Gothic" panose="020B0502020202020204" pitchFamily="34" charset="0"/>
                <a:ea typeface="Segoe UI Symbol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1624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rgbClr val="A5A7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3888" y="2002631"/>
            <a:ext cx="7886700" cy="2852737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86378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3017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11">
            <a:extLst>
              <a:ext uri="{FF2B5EF4-FFF2-40B4-BE49-F238E27FC236}">
                <a16:creationId xmlns:a16="http://schemas.microsoft.com/office/drawing/2014/main" id="{16E55EE8-C07E-11F4-E13B-89663F46D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Icon&#10;&#10;Description automatically generated">
            <a:extLst>
              <a:ext uri="{FF2B5EF4-FFF2-40B4-BE49-F238E27FC236}">
                <a16:creationId xmlns:a16="http://schemas.microsoft.com/office/drawing/2014/main" id="{0EC9572E-DDBA-D41A-17F2-2B73CE61F1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rgbClr val="002A58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tx1">
                    <a:lumMod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88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7">
            <a:extLst>
              <a:ext uri="{FF2B5EF4-FFF2-40B4-BE49-F238E27FC236}">
                <a16:creationId xmlns:a16="http://schemas.microsoft.com/office/drawing/2014/main" id="{33F48BBE-7C99-7C2E-6719-65FFF883C3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Icon&#10;&#10;Description automatically generated">
            <a:extLst>
              <a:ext uri="{FF2B5EF4-FFF2-40B4-BE49-F238E27FC236}">
                <a16:creationId xmlns:a16="http://schemas.microsoft.com/office/drawing/2014/main" id="{68F9F448-07B2-4431-9117-A7645F026C9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6">
            <a:extLst>
              <a:ext uri="{FF2B5EF4-FFF2-40B4-BE49-F238E27FC236}">
                <a16:creationId xmlns:a16="http://schemas.microsoft.com/office/drawing/2014/main" id="{90389FCA-7117-9D80-DE0D-3AC201E0AD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7" descr="Icon&#10;&#10;Description automatically generated">
            <a:extLst>
              <a:ext uri="{FF2B5EF4-FFF2-40B4-BE49-F238E27FC236}">
                <a16:creationId xmlns:a16="http://schemas.microsoft.com/office/drawing/2014/main" id="{F48B5ED7-4BCD-A38C-5504-62C9AAF3E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8940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E438D3B3-8C6C-6EBB-D560-219EEBC56D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491ED2F-0BD3-B663-2D10-FBB9F6DBAA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95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9">
            <a:extLst>
              <a:ext uri="{FF2B5EF4-FFF2-40B4-BE49-F238E27FC236}">
                <a16:creationId xmlns:a16="http://schemas.microsoft.com/office/drawing/2014/main" id="{2B2E9A12-40C5-5A44-632A-88192AB0BE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6446838"/>
            <a:ext cx="1538287" cy="19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Icon&#10;&#10;Description automatically generated">
            <a:extLst>
              <a:ext uri="{FF2B5EF4-FFF2-40B4-BE49-F238E27FC236}">
                <a16:creationId xmlns:a16="http://schemas.microsoft.com/office/drawing/2014/main" id="{49FE2AFE-37EA-1207-94DD-4D75A150D1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493746" y="6176962"/>
            <a:ext cx="1028451" cy="681037"/>
          </a:xfrm>
          <a:prstGeom prst="rect">
            <a:avLst/>
          </a:prstGeom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18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0B709DB-7FA7-53AB-3D5E-7CF172E19A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584325"/>
            <a:ext cx="11522075" cy="444500"/>
          </a:xfrm>
          <a:prstGeom prst="rect">
            <a:avLst/>
          </a:prstGeom>
          <a:solidFill>
            <a:srgbClr val="005CAC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cs-CZ" sz="1701" b="0">
              <a:solidFill>
                <a:schemeClr val="lt1"/>
              </a:solidFill>
              <a:latin typeface="+mn-lt"/>
              <a:cs typeface="+mn-cs"/>
            </a:endParaRP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0C6870E-8D2D-F082-D006-FB33596968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23825"/>
            <a:ext cx="45720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628648" y="3182780"/>
            <a:ext cx="7886700" cy="132556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cs-CZ" dirty="0" err="1"/>
              <a:t>Click to edit Master title style</a:t>
            </a:r>
            <a:endParaRPr lang="x-none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628651" y="4724402"/>
            <a:ext cx="4257675" cy="61912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 err="1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8649" y="5481639"/>
            <a:ext cx="4257675" cy="619125"/>
          </a:xfrm>
        </p:spPr>
        <p:txBody>
          <a:bodyPr>
            <a:normAutofit/>
          </a:bodyPr>
          <a:lstStyle>
            <a:lvl1pPr marL="0" indent="0">
              <a:buNone/>
              <a:defRPr sz="1890">
                <a:solidFill>
                  <a:schemeClr val="bg1"/>
                </a:solidFill>
              </a:defRPr>
            </a:lvl1pPr>
            <a:lvl2pPr marL="432100" indent="0">
              <a:buNone/>
              <a:defRPr>
                <a:solidFill>
                  <a:schemeClr val="bg1"/>
                </a:solidFill>
              </a:defRPr>
            </a:lvl2pPr>
            <a:lvl3pPr marL="864199" indent="0">
              <a:buNone/>
              <a:defRPr>
                <a:solidFill>
                  <a:schemeClr val="bg1"/>
                </a:solidFill>
              </a:defRPr>
            </a:lvl3pPr>
            <a:lvl4pPr marL="1296299" indent="0">
              <a:buNone/>
              <a:defRPr>
                <a:solidFill>
                  <a:schemeClr val="bg1"/>
                </a:solidFill>
              </a:defRPr>
            </a:lvl4pPr>
            <a:lvl5pPr marL="17283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cs-CZ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616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21485C-2352-4C0B-4B3A-0C3F37D5F4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92163" y="365125"/>
            <a:ext cx="993775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49BBFBA3-04E2-CDC0-D798-A39F293FA8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92163" y="1825625"/>
            <a:ext cx="993775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cs-CZ"/>
              <a:t>Click to edit Master text styles</a:t>
            </a:r>
          </a:p>
          <a:p>
            <a:pPr lvl="1"/>
            <a:r>
              <a:rPr lang="en-US" altLang="cs-CZ"/>
              <a:t>Second level</a:t>
            </a:r>
          </a:p>
          <a:p>
            <a:pPr lvl="2"/>
            <a:r>
              <a:rPr lang="en-US" altLang="cs-CZ"/>
              <a:t>Third level</a:t>
            </a:r>
          </a:p>
          <a:p>
            <a:pPr lvl="3"/>
            <a:r>
              <a:rPr lang="en-US" altLang="cs-CZ"/>
              <a:t>Fourth level</a:t>
            </a:r>
          </a:p>
          <a:p>
            <a:pPr lvl="4"/>
            <a:r>
              <a:rPr lang="en-US" altLang="cs-CZ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15DBA-B6C4-BFB1-E1D2-4FB9D70B8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2163" y="6356350"/>
            <a:ext cx="259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6427B4E-E819-402E-9590-20C0A19C4526}" type="datetimeFigureOut">
              <a:rPr lang="cs-CZ"/>
              <a:pPr>
                <a:defRPr/>
              </a:pPr>
              <a:t>26.05.2025</a:t>
            </a:fld>
            <a:endParaRPr lang="cs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C6BF2-7897-7372-59AC-74108DEA9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6350" y="6356350"/>
            <a:ext cx="3889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028B6-8642-5C09-764F-CB86EE4D0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37525" y="6356350"/>
            <a:ext cx="2592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rgbClr val="EFF0EF"/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FE379117-7F2C-48AB-A641-E4990E294F74}" type="slidenum">
              <a:rPr lang="cs-CZ" altLang="cs-CZ"/>
              <a:pPr>
                <a:defRPr/>
              </a:pPr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geodata" TargetMode="External"/><Relationship Id="rId2" Type="http://schemas.openxmlformats.org/officeDocument/2006/relationships/hyperlink" Target="https://cran.r-project.org/package=RCzechi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package=ows4R" TargetMode="External"/><Relationship Id="rId5" Type="http://schemas.openxmlformats.org/officeDocument/2006/relationships/hyperlink" Target="https://cran.r-project.org/package=arcgislayers" TargetMode="External"/><Relationship Id="rId4" Type="http://schemas.openxmlformats.org/officeDocument/2006/relationships/hyperlink" Target="https://cran.r-project.org/package=rnaturalearth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package=ggspatia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package=terr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package=ncdf4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tmap" TargetMode="External"/><Relationship Id="rId2" Type="http://schemas.openxmlformats.org/officeDocument/2006/relationships/hyperlink" Target="https://cran.r-project.org/package=tidyterr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mapedit" TargetMode="External"/><Relationship Id="rId2" Type="http://schemas.openxmlformats.org/officeDocument/2006/relationships/hyperlink" Target="https://cran.r-project.org/package=map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models.org/" TargetMode="External"/><Relationship Id="rId2" Type="http://schemas.openxmlformats.org/officeDocument/2006/relationships/hyperlink" Target="https://natur.cuni.cz/osoba?poid=135230835549801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Rsagacmd" TargetMode="External"/><Relationship Id="rId2" Type="http://schemas.openxmlformats.org/officeDocument/2006/relationships/hyperlink" Target="https://cran.r-project.org/package=qgisproc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package=rgras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rgee" TargetMode="External"/><Relationship Id="rId2" Type="http://schemas.openxmlformats.org/officeDocument/2006/relationships/hyperlink" Target="https://cran.r-project.org/package=reticul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package=tidyrge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sftime" TargetMode="External"/><Relationship Id="rId2" Type="http://schemas.openxmlformats.org/officeDocument/2006/relationships/hyperlink" Target="https://cran.r-project.org/package=star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mwr.org/" TargetMode="External"/><Relationship Id="rId2" Type="http://schemas.openxmlformats.org/officeDocument/2006/relationships/hyperlink" Target="https://r-spatial.org/book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spatial.org/" TargetMode="External"/><Relationship Id="rId4" Type="http://schemas.openxmlformats.org/officeDocument/2006/relationships/hyperlink" Target="https://cran.r-project.org/web/view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ledvinka@natur.cuni.cz" TargetMode="External"/><Relationship Id="rId2" Type="http://schemas.openxmlformats.org/officeDocument/2006/relationships/hyperlink" Target="mailto:ondrej.ledvinka@chm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edvinkao" TargetMode="External"/><Relationship Id="rId5" Type="http://schemas.openxmlformats.org/officeDocument/2006/relationships/hyperlink" Target="https://orcid.org/0000-0002-0203-7064" TargetMode="External"/><Relationship Id="rId4" Type="http://schemas.openxmlformats.org/officeDocument/2006/relationships/hyperlink" Target="mailto:stathydro.cz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views/Spatial.html" TargetMode="External"/><Relationship Id="rId2" Type="http://schemas.openxmlformats.org/officeDocument/2006/relationships/hyperlink" Target="https://link.springer.com/book/10.1007/978-1-4614-7618-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web/views/SpatioTemporal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package=s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sfheaders" TargetMode="External"/><Relationship Id="rId2" Type="http://schemas.openxmlformats.org/officeDocument/2006/relationships/hyperlink" Target="https://r-spatial.org/boo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package=unit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1EEEF1-F658-70BC-69D6-A985A47A68B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5211" y="3197225"/>
            <a:ext cx="10359594" cy="125253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cs-CZ" altLang="cs-CZ" b="1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Zpracování </a:t>
            </a:r>
            <a:r>
              <a:rPr lang="cs-CZ" altLang="cs-CZ" b="1" dirty="0" err="1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geodat</a:t>
            </a:r>
            <a:r>
              <a:rPr lang="cs-CZ" altLang="cs-CZ" b="1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 v programovacím jazyce R</a:t>
            </a:r>
            <a:endParaRPr lang="en-US" altLang="cs-CZ" b="1" dirty="0">
              <a:solidFill>
                <a:srgbClr val="0074B0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  <p:sp>
        <p:nvSpPr>
          <p:cNvPr id="11264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3" y="4652963"/>
            <a:ext cx="5068887" cy="585787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dirty="0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</a:rPr>
              <a:t>Ondřej Ledvinka</a:t>
            </a:r>
            <a:r>
              <a:rPr lang="cs-CZ" altLang="cs-CZ" sz="2457" dirty="0">
                <a:solidFill>
                  <a:srgbClr val="34465C"/>
                </a:solidFill>
                <a:latin typeface="Poppins"/>
                <a:cs typeface="Poppins"/>
              </a:rPr>
              <a:t> </a:t>
            </a:r>
            <a:endParaRPr lang="cs-CZ" altLang="cs-CZ" sz="2457" dirty="0">
              <a:solidFill>
                <a:srgbClr val="34465C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12644" name="Text Placeholder 3">
            <a:extLst>
              <a:ext uri="{FF2B5EF4-FFF2-40B4-BE49-F238E27FC236}">
                <a16:creationId xmlns:a16="http://schemas.microsoft.com/office/drawing/2014/main" id="{84968EA8-631E-C275-81B0-24A776DD2CC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65212" y="5368925"/>
            <a:ext cx="8774979" cy="585788"/>
          </a:xfrm>
        </p:spPr>
        <p:txBody>
          <a:bodyPr lIns="86416" tIns="43208" rIns="86416" bIns="43208" rtlCol="0"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cs-CZ" altLang="cs-CZ" sz="189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</a:rPr>
              <a:t>seq</a:t>
            </a:r>
            <a:r>
              <a:rPr lang="cs-CZ" altLang="cs-CZ" sz="1890" dirty="0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</a:rPr>
              <a:t>(</a:t>
            </a:r>
            <a:r>
              <a:rPr lang="cs-CZ" altLang="cs-CZ" sz="189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</a:rPr>
              <a:t>from</a:t>
            </a:r>
            <a:r>
              <a:rPr lang="cs-CZ" altLang="cs-CZ" sz="1890" dirty="0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</a:rPr>
              <a:t> = </a:t>
            </a:r>
            <a:r>
              <a:rPr lang="cs-CZ" altLang="cs-CZ" sz="189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</a:rPr>
              <a:t>ymd</a:t>
            </a:r>
            <a:r>
              <a:rPr lang="cs-CZ" altLang="cs-CZ" sz="1890" dirty="0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</a:rPr>
              <a:t>("2025-06-02"), </a:t>
            </a:r>
            <a:r>
              <a:rPr lang="cs-CZ" altLang="cs-CZ" sz="1890" dirty="0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</a:rPr>
              <a:t>to = </a:t>
            </a:r>
            <a:r>
              <a:rPr lang="cs-CZ" altLang="cs-CZ" sz="189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</a:rPr>
              <a:t>ymd</a:t>
            </a:r>
            <a:r>
              <a:rPr lang="cs-CZ" altLang="cs-CZ" sz="1890" dirty="0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</a:rPr>
              <a:t>("2025-06-03"), </a:t>
            </a:r>
            <a:r>
              <a:rPr lang="cs-CZ" altLang="cs-CZ" sz="1890" dirty="0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</a:rPr>
              <a:t>by = </a:t>
            </a:r>
            <a:r>
              <a:rPr lang="cs-CZ" altLang="cs-CZ" sz="1890" dirty="0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</a:rPr>
              <a:t>"</a:t>
            </a:r>
            <a:r>
              <a:rPr lang="cs-CZ" altLang="cs-CZ" sz="189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</a:rPr>
              <a:t>day</a:t>
            </a:r>
            <a:r>
              <a:rPr lang="cs-CZ" altLang="cs-CZ" sz="1890" dirty="0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</a:rPr>
              <a:t>")</a:t>
            </a:r>
            <a:endParaRPr lang="cs-CZ" altLang="cs-CZ" sz="1890" dirty="0">
              <a:solidFill>
                <a:srgbClr val="34465C"/>
              </a:solidFill>
              <a:latin typeface="Consolas" panose="020B0609020204030204" pitchFamily="49" charset="0"/>
              <a:cs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Zisk vektorových </a:t>
            </a:r>
            <a:r>
              <a:rPr lang="cs-CZ" altLang="cs-CZ" sz="3200" dirty="0" err="1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geodat</a:t>
            </a:r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 odjinud než ze souboru</a:t>
            </a:r>
            <a:endParaRPr lang="cs-CZ" altLang="cs-CZ" sz="3200" dirty="0">
              <a:solidFill>
                <a:srgbClr val="0074B0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 txBox="1">
            <a:spLocks/>
          </p:cNvSpPr>
          <p:nvPr/>
        </p:nvSpPr>
        <p:spPr bwMode="auto">
          <a:xfrm>
            <a:off x="1065213" y="2034443"/>
            <a:ext cx="9149051" cy="448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16" tIns="43208" rIns="86416" bIns="43208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balíčky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{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RCzechia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},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{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3"/>
              </a:rPr>
              <a:t>geodata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}, {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4"/>
              </a:rPr>
              <a:t>rnaturalearth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 a jim podobné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obsahují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funkce pro stažení (nejen) vektorových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geodat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z internetu</a:t>
            </a:r>
            <a:endParaRPr lang="cs-CZ" sz="2457" b="0" dirty="0" smtClean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pPr lvl="0"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balíčky {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5"/>
              </a:rPr>
              <a:t>arcgislayers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 a {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6"/>
              </a:rPr>
              <a:t>ows4R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 pro zisk vektorových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geodat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z 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ArcGIS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Rest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API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 z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 WFS služeb</a:t>
            </a:r>
            <a:endParaRPr lang="cs-CZ" sz="2457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517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Kreslení vektorových </a:t>
            </a:r>
            <a:r>
              <a:rPr lang="cs-CZ" altLang="cs-CZ" sz="3200" dirty="0" err="1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geodat</a:t>
            </a:r>
            <a:r>
              <a:rPr lang="cs-CZ" altLang="cs-CZ" sz="3200" dirty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 </a:t>
            </a:r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pomocí ggplot2</a:t>
            </a:r>
            <a:endParaRPr lang="cs-CZ" altLang="cs-CZ" sz="3200" dirty="0">
              <a:solidFill>
                <a:srgbClr val="0074B0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 txBox="1">
            <a:spLocks/>
          </p:cNvSpPr>
          <p:nvPr/>
        </p:nvSpPr>
        <p:spPr bwMode="auto">
          <a:xfrm>
            <a:off x="1065213" y="2034443"/>
            <a:ext cx="9149051" cy="448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16" tIns="43208" rIns="86416" bIns="43208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funkce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geom_sf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() a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coord_sf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()</a:t>
            </a:r>
          </a:p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funkce balíčku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{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ggspatial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</a:t>
            </a:r>
            <a:endParaRPr lang="cs-CZ" sz="2457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878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230320" y="2085833"/>
            <a:ext cx="4975722" cy="827507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 smtClean="0">
                <a:solidFill>
                  <a:srgbClr val="0074B0"/>
                </a:solidFill>
                <a:latin typeface="Consolas" panose="020B0609020204030204" pitchFamily="49" charset="0"/>
                <a:ea typeface="+mj-ea"/>
                <a:cs typeface="Poppins"/>
              </a:rPr>
              <a:t>Rastrová </a:t>
            </a:r>
            <a:r>
              <a:rPr lang="cs-CZ" altLang="cs-CZ" sz="4400" b="0" dirty="0" err="1" smtClean="0">
                <a:solidFill>
                  <a:srgbClr val="0074B0"/>
                </a:solidFill>
                <a:latin typeface="Consolas" panose="020B0609020204030204" pitchFamily="49" charset="0"/>
                <a:ea typeface="+mj-ea"/>
                <a:cs typeface="Poppins"/>
              </a:rPr>
              <a:t>geodata</a:t>
            </a:r>
            <a:endParaRPr lang="cs-CZ" altLang="cs-CZ" sz="4400" b="0" dirty="0">
              <a:solidFill>
                <a:srgbClr val="0074B0"/>
              </a:solidFill>
              <a:latin typeface="Consolas" panose="020B0609020204030204" pitchFamily="49" charset="0"/>
              <a:ea typeface="+mj-ea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8032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 txBox="1">
            <a:spLocks/>
          </p:cNvSpPr>
          <p:nvPr/>
        </p:nvSpPr>
        <p:spPr bwMode="auto">
          <a:xfrm>
            <a:off x="1065213" y="2034443"/>
            <a:ext cx="9149051" cy="448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16" tIns="43208" rIns="86416" bIns="43208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všemu vévodí balíček {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terra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 s třídou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SpatRaster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,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který má ale i svoji třídu pro vektorová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geodata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(třída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SpatVector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)</a:t>
            </a: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speciální hlavička při výpisu objektu do konzole</a:t>
            </a: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data většinou velká, takže se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nenačítají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do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RAM a v globálním prostředí (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Global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Environment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) vidíme pak jen třídu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FormalSpatRaster</a:t>
            </a:r>
            <a:endParaRPr lang="cs-CZ" sz="2457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často také práce s dočasnými soubory</a:t>
            </a:r>
          </a:p>
          <a:p>
            <a:pPr lvl="0"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z toho důvodu nelze archivovat v 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RData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souborech, a proto pracně získané výsledky ukládáme do speciálních souborů</a:t>
            </a:r>
            <a:endParaRPr lang="cs-CZ" sz="2457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Rastrová </a:t>
            </a:r>
            <a:r>
              <a:rPr lang="cs-CZ" altLang="cs-CZ" sz="3200" dirty="0" err="1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geodata</a:t>
            </a:r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 v dnešním R</a:t>
            </a:r>
            <a:endParaRPr lang="cs-CZ" altLang="cs-CZ" sz="3200" dirty="0">
              <a:solidFill>
                <a:srgbClr val="0074B0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 txBox="1">
            <a:spLocks/>
          </p:cNvSpPr>
          <p:nvPr/>
        </p:nvSpPr>
        <p:spPr bwMode="auto">
          <a:xfrm>
            <a:off x="1065213" y="2034443"/>
            <a:ext cx="9149051" cy="448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16" tIns="43208" rIns="86416" bIns="43208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nejčastěji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asi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GeoTIFF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soubory, které mohou obsahovat více vrstev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najednou</a:t>
            </a: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v klimatologii ale také 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NetCDF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soubory (zapotřebí balíček {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ncdf4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})</a:t>
            </a: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funkce rast() pro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načítání těchto souborů,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ale i jiné operace</a:t>
            </a: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funkce 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writeRaster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() pro ukládání souborů</a:t>
            </a:r>
          </a:p>
          <a:p>
            <a:pPr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lze přidělovat datum a čas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k rastrovým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vrstvám a obdobně si hrát s názvy jednotlivých vrstev</a:t>
            </a:r>
            <a:endParaRPr lang="cs-CZ" sz="2457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pPr lvl="0">
              <a:buFontTx/>
              <a:buChar char="-"/>
            </a:pPr>
            <a:endParaRPr lang="cs-CZ" sz="2457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9644" y="365125"/>
            <a:ext cx="11008431" cy="750888"/>
          </a:xfrm>
        </p:spPr>
        <p:txBody>
          <a:bodyPr/>
          <a:lstStyle/>
          <a:p>
            <a:pPr eaLnBrk="1" hangingPunct="1"/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Načítání a ukládání souborů s rastrovými </a:t>
            </a:r>
            <a:r>
              <a:rPr lang="cs-CZ" altLang="cs-CZ" sz="3200" dirty="0" err="1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geodaty</a:t>
            </a:r>
            <a:endParaRPr lang="cs-CZ" altLang="cs-CZ" sz="3200" dirty="0">
              <a:solidFill>
                <a:srgbClr val="0074B0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33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Příklady načtení a ukládání rastrových </a:t>
            </a:r>
            <a:r>
              <a:rPr lang="cs-CZ" altLang="cs-CZ" sz="3200" dirty="0" err="1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geodat</a:t>
            </a:r>
            <a:endParaRPr lang="cs-CZ" altLang="cs-CZ" sz="3200" dirty="0">
              <a:solidFill>
                <a:srgbClr val="0074B0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 txBox="1">
            <a:spLocks/>
          </p:cNvSpPr>
          <p:nvPr/>
        </p:nvSpPr>
        <p:spPr bwMode="auto">
          <a:xfrm>
            <a:off x="1065213" y="2142273"/>
            <a:ext cx="9149051" cy="40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16" tIns="43208" rIns="86416" bIns="43208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stažení rastrových </a:t>
            </a:r>
            <a:r>
              <a:rPr lang="cs-CZ" sz="2457" b="0" dirty="0" err="1" smtClean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geodat</a:t>
            </a:r>
            <a:r>
              <a:rPr lang="cs-CZ" sz="2457" b="0" dirty="0" smtClean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 z internetu umožňují také </a:t>
            </a:r>
            <a:r>
              <a:rPr lang="cs-CZ" sz="2457" b="0" dirty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balíčky {</a:t>
            </a:r>
            <a:r>
              <a:rPr lang="cs-CZ" sz="2457" b="0" dirty="0" err="1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RCzechia</a:t>
            </a:r>
            <a:r>
              <a:rPr lang="cs-CZ" sz="2457" b="0" dirty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} a </a:t>
            </a:r>
            <a:r>
              <a:rPr lang="cs-CZ" sz="2457" b="0" dirty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{</a:t>
            </a:r>
            <a:r>
              <a:rPr lang="cs-CZ" sz="2457" b="0" dirty="0" err="1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geodata</a:t>
            </a:r>
            <a:r>
              <a:rPr lang="cs-CZ" sz="2457" b="0" dirty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}, </a:t>
            </a:r>
            <a:r>
              <a:rPr lang="cs-CZ" sz="2457" b="0" dirty="0" smtClean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přičemž druhý jmenovaný se přímo pojí s balíčkem {</a:t>
            </a:r>
            <a:r>
              <a:rPr lang="cs-CZ" sz="2457" b="0" dirty="0" err="1" smtClean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terra</a:t>
            </a:r>
            <a:r>
              <a:rPr lang="cs-CZ" sz="2457" b="0" dirty="0" smtClean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}</a:t>
            </a:r>
            <a:endParaRPr lang="cs-CZ" sz="2457" b="0" dirty="0" smtClean="0">
              <a:solidFill>
                <a:srgbClr val="A5A7AA"/>
              </a:solidFill>
              <a:latin typeface="Consolas" panose="020B0609020204030204" pitchFamily="49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415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 txBox="1">
            <a:spLocks/>
          </p:cNvSpPr>
          <p:nvPr/>
        </p:nvSpPr>
        <p:spPr bwMode="auto">
          <a:xfrm>
            <a:off x="1065213" y="2034443"/>
            <a:ext cx="9149051" cy="448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16" tIns="43208" rIns="86416" bIns="43208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agregace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rastrových vrstev v 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čase</a:t>
            </a: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extrakce hodnot rastru pro místa s body</a:t>
            </a: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extrakce hodnot rastru pro regiony dané polygony</a:t>
            </a: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zonální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statistiky</a:t>
            </a:r>
            <a:endParaRPr lang="cs-CZ" sz="2457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9644" y="365125"/>
            <a:ext cx="11008431" cy="750888"/>
          </a:xfrm>
        </p:spPr>
        <p:txBody>
          <a:bodyPr/>
          <a:lstStyle/>
          <a:p>
            <a:pPr eaLnBrk="1" hangingPunct="1"/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Agregace rastrových </a:t>
            </a:r>
            <a:r>
              <a:rPr lang="cs-CZ" altLang="cs-CZ" sz="3200" dirty="0" err="1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geodat</a:t>
            </a:r>
            <a:endParaRPr lang="cs-CZ" altLang="cs-CZ" sz="3200" dirty="0">
              <a:solidFill>
                <a:srgbClr val="0074B0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5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 txBox="1">
            <a:spLocks/>
          </p:cNvSpPr>
          <p:nvPr/>
        </p:nvSpPr>
        <p:spPr bwMode="auto">
          <a:xfrm>
            <a:off x="1065213" y="2034443"/>
            <a:ext cx="9149051" cy="448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16" tIns="43208" rIns="86416" bIns="43208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funkce 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geom_spatraster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() z balíčku {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tidyterra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</a:t>
            </a:r>
          </a:p>
          <a:p>
            <a:pPr lvl="0"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ale samozřejmě lze využít také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funkce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balíčku {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3"/>
              </a:rPr>
              <a:t>tmap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</a:t>
            </a:r>
          </a:p>
          <a:p>
            <a:pPr lvl="0">
              <a:buFontTx/>
              <a:buChar char="-"/>
            </a:pP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pozn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: {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tmap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 je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dnes již ve verzi &gt;=4.0, která se dosti odlišuje od starších verzí, ale při použití staršího kódu dostaneme upozornění, jak správně postupovat nově</a:t>
            </a:r>
            <a:endParaRPr lang="cs-CZ" sz="2457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9644" y="365125"/>
            <a:ext cx="11008431" cy="750888"/>
          </a:xfrm>
        </p:spPr>
        <p:txBody>
          <a:bodyPr/>
          <a:lstStyle/>
          <a:p>
            <a:pPr eaLnBrk="1" hangingPunct="1"/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Kreslení rastrových </a:t>
            </a:r>
            <a:r>
              <a:rPr lang="cs-CZ" altLang="cs-CZ" sz="3200" dirty="0" err="1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geodat</a:t>
            </a:r>
            <a:endParaRPr lang="cs-CZ" altLang="cs-CZ" sz="3200" dirty="0">
              <a:solidFill>
                <a:srgbClr val="0074B0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852287" y="2085833"/>
            <a:ext cx="3731791" cy="827507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 smtClean="0">
                <a:solidFill>
                  <a:srgbClr val="0074B0"/>
                </a:solidFill>
                <a:latin typeface="Consolas" panose="020B0609020204030204" pitchFamily="49" charset="0"/>
                <a:ea typeface="+mj-ea"/>
                <a:cs typeface="Poppins"/>
              </a:rPr>
              <a:t>Další témata</a:t>
            </a:r>
            <a:endParaRPr lang="cs-CZ" altLang="cs-CZ" sz="4400" b="0" dirty="0">
              <a:solidFill>
                <a:srgbClr val="0074B0"/>
              </a:solidFill>
              <a:latin typeface="Consolas" panose="020B0609020204030204" pitchFamily="49" charset="0"/>
              <a:ea typeface="+mj-ea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1374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 txBox="1">
            <a:spLocks/>
          </p:cNvSpPr>
          <p:nvPr/>
        </p:nvSpPr>
        <p:spPr bwMode="auto">
          <a:xfrm>
            <a:off x="1065213" y="2034443"/>
            <a:ext cx="9149051" cy="448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16" tIns="43208" rIns="86416" bIns="43208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především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balíček {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mapview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</a:t>
            </a:r>
            <a:endParaRPr lang="cs-CZ" sz="2457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ale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též možnost přepnutí módu u balíčku {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tmap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</a:t>
            </a:r>
          </a:p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dále je pomocí balíčku {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3"/>
              </a:rPr>
              <a:t>mapedit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 možné interaktivně editovat vektorová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geodata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(napřed ale taková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geodata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musí být tzv. validní)</a:t>
            </a:r>
            <a:endParaRPr lang="cs-CZ" sz="2457" b="0" dirty="0" smtClean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9644" y="365125"/>
            <a:ext cx="11008431" cy="750888"/>
          </a:xfrm>
        </p:spPr>
        <p:txBody>
          <a:bodyPr/>
          <a:lstStyle/>
          <a:p>
            <a:pPr eaLnBrk="1" hangingPunct="1"/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Dynamické mapy</a:t>
            </a:r>
            <a:endParaRPr lang="cs-CZ" altLang="cs-CZ" sz="3200" dirty="0">
              <a:solidFill>
                <a:srgbClr val="0074B0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0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4940721" y="688253"/>
            <a:ext cx="1554913" cy="827507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 smtClean="0">
                <a:solidFill>
                  <a:srgbClr val="0074B0"/>
                </a:solidFill>
                <a:latin typeface="Consolas" panose="020B0609020204030204" pitchFamily="49" charset="0"/>
                <a:ea typeface="+mj-ea"/>
                <a:cs typeface="Poppins"/>
              </a:rPr>
              <a:t>O mně</a:t>
            </a:r>
            <a:endParaRPr lang="cs-CZ" altLang="cs-CZ" sz="4400" b="0" dirty="0">
              <a:solidFill>
                <a:srgbClr val="0074B0"/>
              </a:solidFill>
              <a:latin typeface="Consolas" panose="020B0609020204030204" pitchFamily="49" charset="0"/>
              <a:ea typeface="+mj-ea"/>
              <a:cs typeface="Poppi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 txBox="1">
            <a:spLocks/>
          </p:cNvSpPr>
          <p:nvPr/>
        </p:nvSpPr>
        <p:spPr bwMode="auto">
          <a:xfrm>
            <a:off x="1065213" y="1639332"/>
            <a:ext cx="9149051" cy="4964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16" tIns="43208" rIns="86416" bIns="43208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buFontTx/>
              <a:buChar char="-"/>
              <a:defRPr/>
            </a:pP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statistický </a:t>
            </a: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hydrolog ČHMÚ (Odd. </a:t>
            </a:r>
            <a:r>
              <a:rPr lang="cs-CZ" alt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hydrofondu</a:t>
            </a: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a bilancí)</a:t>
            </a:r>
          </a:p>
          <a:p>
            <a:pPr defTabSz="914400" eaLnBrk="1" hangingPunct="1">
              <a:buFontTx/>
              <a:buChar char="-"/>
              <a:defRPr/>
            </a:pP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odborný asistent se zaměřením na hydrologii na Katedře fyzické geografie a </a:t>
            </a:r>
            <a:r>
              <a:rPr lang="cs-CZ" alt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geoekologie</a:t>
            </a: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 </a:t>
            </a:r>
            <a:r>
              <a:rPr lang="cs-CZ" alt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PřF</a:t>
            </a: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 UK</a:t>
            </a:r>
            <a:endParaRPr lang="cs-CZ" altLang="cs-CZ" sz="2457" b="0" dirty="0" smtClean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pPr defTabSz="914400" eaLnBrk="1" hangingPunct="1">
              <a:buFontTx/>
              <a:buChar char="-"/>
              <a:defRPr/>
            </a:pP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též mezinárodní činnost: UNESCO IHP, IHP </a:t>
            </a:r>
            <a:r>
              <a:rPr lang="cs-CZ" alt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Danube</a:t>
            </a: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, FRIEND-</a:t>
            </a:r>
            <a:r>
              <a:rPr lang="cs-CZ" alt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Water</a:t>
            </a: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, ICSH IAHS, EEA (EIONET, TG-</a:t>
            </a:r>
            <a:r>
              <a:rPr lang="cs-CZ" alt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Water</a:t>
            </a: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), ČNVH, ČNV ONK, </a:t>
            </a:r>
            <a:r>
              <a:rPr lang="cs-CZ" alt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ČK </a:t>
            </a: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GG</a:t>
            </a:r>
          </a:p>
          <a:p>
            <a:pPr defTabSz="914400" eaLnBrk="1" hangingPunct="1">
              <a:buFontTx/>
              <a:buChar char="-"/>
              <a:defRPr/>
            </a:pPr>
            <a:r>
              <a:rPr lang="cs-CZ" alt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Česká statistická společnost</a:t>
            </a:r>
            <a:endParaRPr lang="cs-CZ" altLang="cs-CZ" sz="2457" b="0" dirty="0" smtClean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pPr defTabSz="914400" eaLnBrk="1" hangingPunct="1">
              <a:buFontTx/>
              <a:buChar char="-"/>
              <a:defRPr/>
            </a:pP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zkušenosti s R </a:t>
            </a: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 jeho výukou &gt;15 </a:t>
            </a: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let (dnes kombinace analýzy časových řad a analýzy </a:t>
            </a:r>
            <a:r>
              <a:rPr lang="cs-CZ" alt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geodat</a:t>
            </a:r>
            <a:r>
              <a:rPr lang="cs-CZ" alt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se silnou inklinací k datové vědě a strojovému učení – </a:t>
            </a:r>
            <a:r>
              <a:rPr lang="cs-CZ" altLang="cs-CZ" sz="2457" b="0" i="1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3"/>
              </a:rPr>
              <a:t>tidymodels</a:t>
            </a: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 txBox="1">
            <a:spLocks/>
          </p:cNvSpPr>
          <p:nvPr/>
        </p:nvSpPr>
        <p:spPr bwMode="auto">
          <a:xfrm>
            <a:off x="1065213" y="2034443"/>
            <a:ext cx="9149051" cy="448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16" tIns="43208" rIns="86416" bIns="43208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balíček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{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qgisprocess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 propojuje R s QGIS</a:t>
            </a:r>
            <a:endParaRPr lang="cs-CZ" sz="2457" b="0" dirty="0" smtClean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balíček {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3"/>
              </a:rPr>
              <a:t>Rsagacmd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 propojuje R se SAGA GIS</a:t>
            </a:r>
            <a:endParaRPr lang="cs-CZ" sz="2457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pPr lvl="0"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balíček {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4"/>
              </a:rPr>
              <a:t>rgrass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 propojuje R s GRASS GIS</a:t>
            </a:r>
            <a:endParaRPr lang="cs-CZ" sz="2457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9644" y="365125"/>
            <a:ext cx="11008431" cy="750888"/>
          </a:xfrm>
        </p:spPr>
        <p:txBody>
          <a:bodyPr/>
          <a:lstStyle/>
          <a:p>
            <a:pPr eaLnBrk="1" hangingPunct="1"/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Využití </a:t>
            </a:r>
            <a:r>
              <a:rPr lang="cs-CZ" altLang="cs-CZ" sz="3200" dirty="0" err="1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geoprocessiongových</a:t>
            </a:r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 funkcí externích GIS</a:t>
            </a:r>
            <a:endParaRPr lang="cs-CZ" altLang="cs-CZ" sz="3200" dirty="0">
              <a:solidFill>
                <a:srgbClr val="0074B0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 txBox="1">
            <a:spLocks/>
          </p:cNvSpPr>
          <p:nvPr/>
        </p:nvSpPr>
        <p:spPr bwMode="auto">
          <a:xfrm>
            <a:off x="1065213" y="2034443"/>
            <a:ext cx="9149051" cy="448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16" tIns="43208" rIns="86416" bIns="43208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výhodné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urychlení práce především s objemnými rastrovými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geodaty</a:t>
            </a:r>
            <a:endParaRPr lang="cs-CZ" sz="2457" b="0" dirty="0" smtClean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R s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 GEE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API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komunikuje přes Python; potřebné balíčky {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reticulate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 a {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3"/>
              </a:rPr>
              <a:t>rgee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 externím Google 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Cloud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SDK</a:t>
            </a: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jinak funkce připomínají své originální 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JavaScript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nebo Python protějšky</a:t>
            </a:r>
          </a:p>
          <a:p>
            <a:pPr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existuje také balíček {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4"/>
              </a:rPr>
              <a:t>tidyrgee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}, který usnadňuje např. náhledy na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metadata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spjatá s daty na GEE</a:t>
            </a:r>
            <a:endParaRPr lang="cs-CZ" sz="2457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9644" y="365125"/>
            <a:ext cx="11008431" cy="750888"/>
          </a:xfrm>
        </p:spPr>
        <p:txBody>
          <a:bodyPr/>
          <a:lstStyle/>
          <a:p>
            <a:pPr eaLnBrk="1" hangingPunct="1"/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Využití Google </a:t>
            </a:r>
            <a:r>
              <a:rPr lang="cs-CZ" altLang="cs-CZ" sz="3200" dirty="0" err="1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Earth</a:t>
            </a:r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 </a:t>
            </a:r>
            <a:r>
              <a:rPr lang="cs-CZ" altLang="cs-CZ" sz="3200" dirty="0" err="1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Engine</a:t>
            </a:r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 (GEE)</a:t>
            </a:r>
            <a:endParaRPr lang="cs-CZ" altLang="cs-CZ" sz="3200" dirty="0">
              <a:solidFill>
                <a:srgbClr val="0074B0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1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 txBox="1">
            <a:spLocks/>
          </p:cNvSpPr>
          <p:nvPr/>
        </p:nvSpPr>
        <p:spPr bwMode="auto">
          <a:xfrm>
            <a:off x="1065213" y="1467558"/>
            <a:ext cx="9149051" cy="5075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16" tIns="43208" rIns="86416" bIns="43208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 rostoucím množstvím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geodat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roste i potřeba je ukládat a zpracovávat je, a to i tak, abychom s nimi nemuseli pracovat v RAM</a:t>
            </a:r>
          </a:p>
          <a:p>
            <a:pPr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pro ukládání již dnes vyvíjen systém souborů typu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Apache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Parquet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(tzv. </a:t>
            </a:r>
            <a:r>
              <a:rPr lang="cs-CZ" sz="2457" b="0" i="1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geoparquet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), se kterým lze pracovat podobně jako s databází</a:t>
            </a:r>
            <a:endParaRPr lang="cs-CZ" sz="2457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v závislosti na tom se vyvíjí i nové databázové systémy s extenzemi pro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geodata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(např.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duckdb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)</a:t>
            </a:r>
          </a:p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autor balíčku {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sf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 E.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Pebesma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dále vyvíjí balíčky {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stars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}, resp. {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3"/>
              </a:rPr>
              <a:t>sftime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 pro zpracování časoprostorových polí (kam patří i rastry – nejen s čtvercovými a obdélníkovými buňkami), resp.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simple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features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s významnou časovou komponentou</a:t>
            </a:r>
          </a:p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…</a:t>
            </a:r>
            <a:endParaRPr lang="cs-CZ" sz="2457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9644" y="365125"/>
            <a:ext cx="11008431" cy="750888"/>
          </a:xfrm>
        </p:spPr>
        <p:txBody>
          <a:bodyPr/>
          <a:lstStyle/>
          <a:p>
            <a:pPr eaLnBrk="1" hangingPunct="1"/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Co bude dál?</a:t>
            </a:r>
            <a:endParaRPr lang="cs-CZ" altLang="cs-CZ" sz="3200" dirty="0">
              <a:solidFill>
                <a:srgbClr val="0074B0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297375" y="236694"/>
            <a:ext cx="6841617" cy="827507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 smtClean="0">
                <a:solidFill>
                  <a:srgbClr val="0074B0"/>
                </a:solidFill>
                <a:latin typeface="Consolas" panose="020B0609020204030204" pitchFamily="49" charset="0"/>
                <a:ea typeface="+mj-ea"/>
                <a:cs typeface="Poppins"/>
              </a:rPr>
              <a:t>Rozšiřující</a:t>
            </a:r>
            <a:r>
              <a:rPr lang="cs-CZ" altLang="cs-CZ" sz="4400" b="0" dirty="0" smtClean="0">
                <a:solidFill>
                  <a:srgbClr val="0074B0"/>
                </a:solidFill>
                <a:latin typeface="Consolas" panose="020B0609020204030204" pitchFamily="49" charset="0"/>
                <a:ea typeface="+mj-ea"/>
                <a:cs typeface="Poppins"/>
              </a:rPr>
              <a:t> literatura</a:t>
            </a:r>
            <a:endParaRPr lang="cs-CZ" altLang="cs-CZ" sz="4400" b="0" dirty="0">
              <a:solidFill>
                <a:srgbClr val="0074B0"/>
              </a:solidFill>
              <a:latin typeface="Consolas" panose="020B0609020204030204" pitchFamily="49" charset="0"/>
              <a:ea typeface="+mj-ea"/>
              <a:cs typeface="Poppi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 txBox="1">
            <a:spLocks/>
          </p:cNvSpPr>
          <p:nvPr/>
        </p:nvSpPr>
        <p:spPr bwMode="auto">
          <a:xfrm>
            <a:off x="1065213" y="1289374"/>
            <a:ext cx="9710160" cy="535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16" tIns="43208" rIns="86416" bIns="43208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6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BIVAND, Roger, </a:t>
            </a:r>
            <a:r>
              <a:rPr lang="cs-CZ" sz="1600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Edzer</a:t>
            </a:r>
            <a:r>
              <a:rPr lang="cs-CZ" sz="16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J. PEBESMA a </a:t>
            </a:r>
            <a:r>
              <a:rPr lang="cs-CZ" sz="1600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Virgilio</a:t>
            </a:r>
            <a:r>
              <a:rPr lang="cs-CZ" sz="16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GÓMEZ-RUBIO, 2013. </a:t>
            </a:r>
            <a:r>
              <a:rPr lang="cs-CZ" sz="1600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Applied</a:t>
            </a:r>
            <a:r>
              <a:rPr lang="cs-CZ" sz="1600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1600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Spatial</a:t>
            </a:r>
            <a:r>
              <a:rPr lang="cs-CZ" sz="1600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Data </a:t>
            </a:r>
            <a:r>
              <a:rPr lang="cs-CZ" sz="1600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Analysis</a:t>
            </a:r>
            <a:r>
              <a:rPr lang="cs-CZ" sz="1600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1600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with</a:t>
            </a:r>
            <a:r>
              <a:rPr lang="cs-CZ" sz="1600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1600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R</a:t>
            </a:r>
            <a:r>
              <a:rPr lang="cs-CZ" sz="16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. 2.</a:t>
            </a:r>
            <a:r>
              <a:rPr lang="cs-CZ" sz="16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 vyd. New York: </a:t>
            </a:r>
            <a:r>
              <a:rPr lang="cs-CZ" sz="1600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Springer</a:t>
            </a:r>
            <a:r>
              <a:rPr lang="cs-CZ" sz="16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. Use R! ISBN 978-1-4614-7617-7</a:t>
            </a:r>
            <a:r>
              <a:rPr lang="cs-CZ" sz="16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.</a:t>
            </a:r>
          </a:p>
          <a:p>
            <a:r>
              <a:rPr lang="cs-CZ" sz="16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KUHN, Max a Julia SILGE, 2022. </a:t>
            </a:r>
            <a:r>
              <a:rPr lang="cs-CZ" sz="1600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Tidy</a:t>
            </a:r>
            <a:r>
              <a:rPr lang="cs-CZ" sz="1600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Modeling </a:t>
            </a:r>
            <a:r>
              <a:rPr lang="cs-CZ" sz="1600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with</a:t>
            </a:r>
            <a:r>
              <a:rPr lang="cs-CZ" sz="1600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R: A Framework </a:t>
            </a:r>
            <a:r>
              <a:rPr lang="cs-CZ" sz="1600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for</a:t>
            </a:r>
            <a:r>
              <a:rPr lang="cs-CZ" sz="1600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Modeling in </a:t>
            </a:r>
            <a:r>
              <a:rPr lang="cs-CZ" sz="1600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the</a:t>
            </a:r>
            <a:r>
              <a:rPr lang="cs-CZ" sz="1600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1600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Tidyverse</a:t>
            </a:r>
            <a:r>
              <a:rPr lang="cs-CZ" sz="16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. Boston: </a:t>
            </a:r>
            <a:r>
              <a:rPr lang="cs-CZ" sz="1600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O’Reilly</a:t>
            </a:r>
            <a:r>
              <a:rPr lang="cs-CZ" sz="16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. ISBN 978-1-4920-9648-1. </a:t>
            </a:r>
          </a:p>
          <a:p>
            <a:r>
              <a:rPr lang="en-US" sz="16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PEBESMA, </a:t>
            </a:r>
            <a:r>
              <a:rPr lang="en-US" sz="1600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Edzer</a:t>
            </a:r>
            <a:r>
              <a:rPr lang="en-US" sz="16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J. a Roger BIVAND, 2023. </a:t>
            </a:r>
            <a:r>
              <a:rPr lang="en-US" sz="1600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Spatial Data Science: With Applications in R</a:t>
            </a:r>
            <a:r>
              <a:rPr lang="en-US" sz="16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. Boca Raton: CRC Press. The R Series. </a:t>
            </a:r>
            <a:r>
              <a:rPr lang="en-US" sz="16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ISBN 978-0-429-45901-6</a:t>
            </a:r>
            <a:r>
              <a:rPr lang="en-US" sz="1600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.</a:t>
            </a:r>
            <a:endParaRPr lang="cs-CZ" sz="1600" b="0" dirty="0" smtClean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endParaRPr lang="cs-CZ" sz="1600" b="0" dirty="0" smtClean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r>
              <a:rPr lang="cs-CZ" sz="1600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+ protějšky těchto a dalších knih uvolněné na internetu</a:t>
            </a:r>
          </a:p>
          <a:p>
            <a:pPr lvl="1"/>
            <a:r>
              <a:rPr lang="cs-CZ" sz="12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https://r-spatial.org/book</a:t>
            </a:r>
            <a:r>
              <a:rPr lang="cs-CZ" sz="1200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/</a:t>
            </a:r>
            <a:endParaRPr lang="cs-CZ" sz="1200" b="0" dirty="0" smtClean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pPr lvl="1"/>
            <a:r>
              <a:rPr lang="cs-CZ" sz="12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3"/>
              </a:rPr>
              <a:t>https://www.tmwr.org</a:t>
            </a:r>
            <a:r>
              <a:rPr lang="cs-CZ" sz="1200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3"/>
              </a:rPr>
              <a:t>/</a:t>
            </a:r>
            <a:r>
              <a:rPr lang="cs-CZ" sz="1200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</a:p>
          <a:p>
            <a:r>
              <a:rPr lang="cs-CZ" sz="1600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+ zmiňované </a:t>
            </a:r>
            <a:r>
              <a:rPr lang="cs-CZ" sz="1600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Task</a:t>
            </a:r>
            <a:r>
              <a:rPr lang="cs-CZ" sz="1600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1600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Views</a:t>
            </a:r>
            <a:r>
              <a:rPr lang="cs-CZ" sz="1600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na CRAN </a:t>
            </a:r>
            <a:r>
              <a:rPr lang="cs-CZ" sz="16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(viz </a:t>
            </a:r>
            <a:r>
              <a:rPr lang="cs-CZ" sz="16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4"/>
              </a:rPr>
              <a:t>https://cran.r-project.org/web/</a:t>
            </a:r>
            <a:r>
              <a:rPr lang="cs-CZ" sz="1600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4"/>
              </a:rPr>
              <a:t>views</a:t>
            </a:r>
            <a:r>
              <a:rPr lang="cs-CZ" sz="1600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4"/>
              </a:rPr>
              <a:t>/</a:t>
            </a:r>
            <a:r>
              <a:rPr lang="cs-CZ" sz="1600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) </a:t>
            </a:r>
          </a:p>
          <a:p>
            <a:r>
              <a:rPr lang="cs-CZ" sz="1600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+ tzv. viněty k citovaným R balíčkům</a:t>
            </a:r>
          </a:p>
          <a:p>
            <a:r>
              <a:rPr lang="cs-CZ" sz="16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+ </a:t>
            </a:r>
            <a:r>
              <a:rPr lang="cs-CZ" sz="16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5"/>
              </a:rPr>
              <a:t>https://rspatial.org</a:t>
            </a:r>
            <a:r>
              <a:rPr lang="cs-CZ" sz="1600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5"/>
              </a:rPr>
              <a:t>/</a:t>
            </a:r>
            <a:r>
              <a:rPr lang="cs-CZ" sz="1600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(učební texty autora balíčku {</a:t>
            </a:r>
            <a:r>
              <a:rPr lang="cs-CZ" sz="1600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terra</a:t>
            </a:r>
            <a:r>
              <a:rPr lang="cs-CZ" sz="1600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})</a:t>
            </a:r>
            <a:endParaRPr lang="en-US" sz="1600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259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2608355" y="236694"/>
            <a:ext cx="6219652" cy="827507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 smtClean="0">
                <a:solidFill>
                  <a:srgbClr val="0074B0"/>
                </a:solidFill>
                <a:latin typeface="Consolas" panose="020B0609020204030204" pitchFamily="49" charset="0"/>
                <a:ea typeface="+mj-ea"/>
                <a:cs typeface="Poppins"/>
              </a:rPr>
              <a:t>Děkuji za pozornost!</a:t>
            </a:r>
            <a:endParaRPr lang="cs-CZ" altLang="cs-CZ" sz="4400" b="0" dirty="0">
              <a:solidFill>
                <a:srgbClr val="0074B0"/>
              </a:solidFill>
              <a:latin typeface="Consolas" panose="020B0609020204030204" pitchFamily="49" charset="0"/>
              <a:ea typeface="+mj-ea"/>
              <a:cs typeface="Poppi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 txBox="1">
            <a:spLocks/>
          </p:cNvSpPr>
          <p:nvPr/>
        </p:nvSpPr>
        <p:spPr bwMode="auto">
          <a:xfrm>
            <a:off x="1065213" y="1289374"/>
            <a:ext cx="9149051" cy="535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16" tIns="43208" rIns="86416" bIns="43208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buFont typeface="Arial" panose="020B0604020202020204" pitchFamily="34" charset="0"/>
              <a:buNone/>
              <a:defRPr/>
            </a:pP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</a:rPr>
              <a:t>V případě dalších dotazů je možné mě kontaktovat prostřednictvím e-mailu:</a:t>
            </a:r>
          </a:p>
          <a:p>
            <a:pPr defTabSz="914400" eaLnBrk="1" hangingPunct="1">
              <a:buFontTx/>
              <a:buChar char="-"/>
              <a:defRPr/>
            </a:pP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  <a:hlinkClick r:id="rId2"/>
              </a:rPr>
              <a:t>ondrej.ledvinka@chmi.cz</a:t>
            </a:r>
            <a:endParaRPr lang="cs-CZ" altLang="cs-CZ" sz="2457" b="0" dirty="0" smtClean="0">
              <a:solidFill>
                <a:srgbClr val="34465C"/>
              </a:solidFill>
              <a:latin typeface="Consolas" panose="020B0609020204030204" pitchFamily="49" charset="0"/>
              <a:cs typeface="Poppins"/>
            </a:endParaRPr>
          </a:p>
          <a:p>
            <a:pPr defTabSz="914400" eaLnBrk="1" hangingPunct="1">
              <a:buFontTx/>
              <a:buChar char="-"/>
              <a:defRPr/>
            </a:pP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  <a:hlinkClick r:id="rId3"/>
              </a:rPr>
              <a:t>ledvinka@natur.cuni.cz</a:t>
            </a:r>
            <a:endParaRPr lang="cs-CZ" altLang="cs-CZ" sz="2457" b="0" dirty="0" smtClean="0">
              <a:solidFill>
                <a:srgbClr val="34465C"/>
              </a:solidFill>
              <a:latin typeface="Consolas" panose="020B0609020204030204" pitchFamily="49" charset="0"/>
              <a:cs typeface="Poppins"/>
            </a:endParaRPr>
          </a:p>
          <a:p>
            <a:pPr defTabSz="914400" eaLnBrk="1" hangingPunct="1">
              <a:buFontTx/>
              <a:buChar char="-"/>
              <a:defRPr/>
            </a:pP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  <a:hlinkClick r:id="rId4"/>
              </a:rPr>
              <a:t>stathydro.cz@gmail.com</a:t>
            </a:r>
            <a:endParaRPr lang="cs-CZ" altLang="cs-CZ" sz="2457" b="0" dirty="0" smtClean="0">
              <a:solidFill>
                <a:srgbClr val="34465C"/>
              </a:solidFill>
              <a:latin typeface="Consolas" panose="020B0609020204030204" pitchFamily="49" charset="0"/>
              <a:cs typeface="Poppins"/>
            </a:endParaRPr>
          </a:p>
          <a:p>
            <a:pPr marL="0" indent="0" defTabSz="914400" eaLnBrk="1" hangingPunct="1">
              <a:buNone/>
              <a:defRPr/>
            </a:pPr>
            <a:endParaRPr lang="cs-CZ" altLang="cs-CZ" sz="2457" b="0" dirty="0">
              <a:solidFill>
                <a:srgbClr val="34465C"/>
              </a:solidFill>
              <a:latin typeface="Consolas" panose="020B0609020204030204" pitchFamily="49" charset="0"/>
              <a:cs typeface="Poppins"/>
            </a:endParaRPr>
          </a:p>
          <a:p>
            <a:pPr marL="0" indent="0" defTabSz="914400" eaLnBrk="1" hangingPunct="1">
              <a:buNone/>
              <a:defRPr/>
            </a:pP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</a:rPr>
              <a:t>Informace o mně též (s dalším rozcestníkem) na:</a:t>
            </a:r>
          </a:p>
          <a:p>
            <a:pPr marL="0" indent="0" defTabSz="914400" eaLnBrk="1" hangingPunct="1">
              <a:buNone/>
              <a:defRPr/>
            </a:pPr>
            <a:r>
              <a:rPr lang="cs-CZ" alt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/>
                <a:hlinkClick r:id="rId5"/>
              </a:rPr>
              <a:t>https://</a:t>
            </a: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  <a:hlinkClick r:id="rId5"/>
              </a:rPr>
              <a:t>orcid.org/0000-0002-0203-7064</a:t>
            </a:r>
            <a:endParaRPr lang="cs-CZ" altLang="cs-CZ" sz="2457" b="0" dirty="0" smtClean="0">
              <a:solidFill>
                <a:srgbClr val="34465C"/>
              </a:solidFill>
              <a:latin typeface="Consolas" panose="020B0609020204030204" pitchFamily="49" charset="0"/>
              <a:cs typeface="Poppins"/>
            </a:endParaRPr>
          </a:p>
          <a:p>
            <a:pPr marL="0" indent="0" defTabSz="914400" eaLnBrk="1" hangingPunct="1">
              <a:buNone/>
              <a:defRPr/>
            </a:pPr>
            <a:endParaRPr lang="cs-CZ" altLang="cs-CZ" sz="2457" b="0" dirty="0" smtClean="0">
              <a:solidFill>
                <a:srgbClr val="34465C"/>
              </a:solidFill>
              <a:latin typeface="Consolas" panose="020B0609020204030204" pitchFamily="49" charset="0"/>
              <a:cs typeface="Poppins"/>
            </a:endParaRPr>
          </a:p>
          <a:p>
            <a:pPr marL="0" indent="0" defTabSz="914400" eaLnBrk="1" hangingPunct="1">
              <a:buNone/>
              <a:defRPr/>
            </a:pP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</a:rPr>
              <a:t>Technicky zdatnější odkazuji na svůj </a:t>
            </a:r>
            <a:r>
              <a:rPr lang="cs-CZ" alt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</a:rPr>
              <a:t>GitHub</a:t>
            </a: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</a:rPr>
              <a:t>:</a:t>
            </a:r>
          </a:p>
          <a:p>
            <a:pPr marL="0" indent="0" defTabSz="914400" eaLnBrk="1" hangingPunct="1">
              <a:buNone/>
              <a:defRPr/>
            </a:pPr>
            <a:r>
              <a:rPr lang="cs-CZ" alt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/>
                <a:hlinkClick r:id="rId6"/>
              </a:rPr>
              <a:t>https://</a:t>
            </a:r>
            <a:r>
              <a:rPr lang="cs-CZ" alt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/>
                <a:hlinkClick r:id="rId6"/>
              </a:rPr>
              <a:t>github.com/ledvinkao</a:t>
            </a:r>
            <a:endParaRPr lang="cs-CZ" altLang="cs-CZ" sz="2457" b="0" dirty="0" smtClean="0">
              <a:solidFill>
                <a:srgbClr val="34465C"/>
              </a:solidFill>
              <a:latin typeface="Consolas" panose="020B0609020204030204" pitchFamily="49" charset="0"/>
              <a:cs typeface="Poppins"/>
            </a:endParaRPr>
          </a:p>
          <a:p>
            <a:pPr marL="0" indent="0" defTabSz="914400" eaLnBrk="1" hangingPunct="1">
              <a:buNone/>
              <a:defRPr/>
            </a:pPr>
            <a:endParaRPr lang="cs-CZ" altLang="cs-CZ" sz="2457" b="0" dirty="0">
              <a:solidFill>
                <a:srgbClr val="34465C"/>
              </a:solidFill>
              <a:latin typeface="Consolas" panose="020B0609020204030204" pitchFamily="49" charset="0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54231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A co vy?</a:t>
            </a:r>
            <a:endParaRPr lang="cs-CZ" altLang="cs-CZ" sz="3200" dirty="0">
              <a:solidFill>
                <a:srgbClr val="0074B0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Historie balíčků pro zpracování </a:t>
            </a:r>
            <a:r>
              <a:rPr lang="cs-CZ" altLang="cs-CZ" sz="3200" dirty="0" err="1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geodat</a:t>
            </a:r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 v R</a:t>
            </a:r>
            <a:endParaRPr lang="cs-CZ" altLang="cs-CZ" sz="3200" dirty="0">
              <a:solidFill>
                <a:srgbClr val="0074B0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 txBox="1">
            <a:spLocks/>
          </p:cNvSpPr>
          <p:nvPr/>
        </p:nvSpPr>
        <p:spPr bwMode="auto">
          <a:xfrm>
            <a:off x="1065213" y="2034443"/>
            <a:ext cx="9149051" cy="448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16" tIns="43208" rIns="86416" bIns="43208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významní programátoři: R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. 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Bivand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, E. 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Pebesma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, R. 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Hijmans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ad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.</a:t>
            </a:r>
          </a:p>
          <a:p>
            <a:pPr lvl="0"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tradiční učebnice </a:t>
            </a:r>
            <a:r>
              <a:rPr lang="cs-CZ" sz="2457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Applied</a:t>
            </a:r>
            <a:r>
              <a:rPr lang="cs-CZ" sz="2457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 </a:t>
            </a:r>
            <a:r>
              <a:rPr lang="cs-CZ" sz="2457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Spatial</a:t>
            </a:r>
            <a:r>
              <a:rPr lang="cs-CZ" sz="2457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 Data </a:t>
            </a:r>
            <a:r>
              <a:rPr lang="cs-CZ" sz="2457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Analysis</a:t>
            </a:r>
            <a:r>
              <a:rPr lang="cs-CZ" sz="2457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 </a:t>
            </a:r>
            <a:r>
              <a:rPr lang="cs-CZ" sz="2457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with</a:t>
            </a:r>
            <a:r>
              <a:rPr lang="cs-CZ" sz="2457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 </a:t>
            </a:r>
            <a:r>
              <a:rPr lang="cs-CZ" sz="2457" b="0" i="1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R</a:t>
            </a:r>
            <a:r>
              <a:rPr lang="cs-CZ" sz="2457" b="0" i="1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(ale údajně ji ještě předběhli Poláci)</a:t>
            </a: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CRAN 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Task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Views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: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3"/>
              </a:rPr>
              <a:t>Spatial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,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4"/>
              </a:rPr>
              <a:t>SpatioTemporal</a:t>
            </a:r>
            <a:endParaRPr lang="cs-CZ" sz="2457" b="0" dirty="0" smtClean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pPr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zastaralé balíčky: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{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rgdal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}, {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rgeos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}, {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maptools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 a do jisté míry i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{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raster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 a další, které na funkcích těchto stavěly</a:t>
            </a:r>
          </a:p>
          <a:p>
            <a:pPr>
              <a:buFontTx/>
              <a:buChar char="-"/>
            </a:pPr>
            <a:endParaRPr lang="cs-CZ" sz="2457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2153CDF-E55E-CB17-33D2-E01E2FA9D07E}"/>
              </a:ext>
            </a:extLst>
          </p:cNvPr>
          <p:cNvSpPr>
            <a:spLocks/>
          </p:cNvSpPr>
          <p:nvPr/>
        </p:nvSpPr>
        <p:spPr bwMode="auto">
          <a:xfrm>
            <a:off x="3074828" y="2085833"/>
            <a:ext cx="5286704" cy="827507"/>
          </a:xfrm>
          <a:prstGeom prst="rect">
            <a:avLst/>
          </a:prstGeom>
          <a:noFill/>
          <a:ln>
            <a:noFill/>
          </a:ln>
        </p:spPr>
        <p:txBody>
          <a:bodyPr wrap="none" lIns="0" tIns="108000" rIns="0" bIns="108000">
            <a:sp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>
                <a:solidFill>
                  <a:srgbClr val="005CAC"/>
                </a:solidFill>
                <a:latin typeface="Century Gothic" panose="020B0502020202020204" pitchFamily="34" charset="0"/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>
                <a:solidFill>
                  <a:srgbClr val="4D4D4D"/>
                </a:solidFill>
                <a:latin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4D4D4D"/>
                </a:solidFill>
                <a:latin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rgbClr val="292929"/>
                </a:solidFill>
                <a:latin typeface="Century Gothic" panose="020B0502020202020204" pitchFamily="34" charset="0"/>
              </a:defRPr>
            </a:lvl9pPr>
          </a:lstStyle>
          <a:p>
            <a:pPr algn="ctr" defTabSz="91440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cs-CZ" altLang="cs-CZ" sz="4400" b="0" dirty="0" smtClean="0">
                <a:solidFill>
                  <a:srgbClr val="0074B0"/>
                </a:solidFill>
                <a:latin typeface="Consolas" panose="020B0609020204030204" pitchFamily="49" charset="0"/>
                <a:ea typeface="+mj-ea"/>
                <a:cs typeface="Poppins"/>
              </a:rPr>
              <a:t>Vektorová </a:t>
            </a:r>
            <a:r>
              <a:rPr lang="cs-CZ" altLang="cs-CZ" sz="4400" b="0" dirty="0" err="1" smtClean="0">
                <a:solidFill>
                  <a:srgbClr val="0074B0"/>
                </a:solidFill>
                <a:latin typeface="Consolas" panose="020B0609020204030204" pitchFamily="49" charset="0"/>
                <a:ea typeface="+mj-ea"/>
                <a:cs typeface="Poppins"/>
              </a:rPr>
              <a:t>geodata</a:t>
            </a:r>
            <a:endParaRPr lang="cs-CZ" altLang="cs-CZ" sz="4400" b="0" dirty="0">
              <a:solidFill>
                <a:srgbClr val="0074B0"/>
              </a:solidFill>
              <a:latin typeface="Consolas" panose="020B0609020204030204" pitchFamily="49" charset="0"/>
              <a:ea typeface="+mj-ea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44004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 txBox="1">
            <a:spLocks/>
          </p:cNvSpPr>
          <p:nvPr/>
        </p:nvSpPr>
        <p:spPr bwMode="auto">
          <a:xfrm>
            <a:off x="1065213" y="2034443"/>
            <a:ext cx="9149051" cy="448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16" tIns="43208" rIns="86416" bIns="43208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všemu vévodí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balíček {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sf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</a:t>
            </a: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podpora </a:t>
            </a:r>
            <a:r>
              <a:rPr lang="cs-CZ" sz="2457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tidyverse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zacházení s daty (tabulkami třídy </a:t>
            </a:r>
            <a:r>
              <a:rPr lang="cs-CZ" sz="2457" i="1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tibble</a:t>
            </a:r>
            <a:r>
              <a:rPr lang="cs-CZ" sz="2457" b="0" i="1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 psaní kódu s využitím tzv. </a:t>
            </a:r>
            <a:r>
              <a:rPr lang="cs-CZ" sz="2457" i="1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pipe</a:t>
            </a:r>
            <a:r>
              <a:rPr lang="cs-CZ" sz="2457" i="1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operátoru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, ať již staršího %&gt;% z balíčku {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magrittr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}, nebo novějšího, tzv. nativního |&gt;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)</a:t>
            </a:r>
            <a:endParaRPr lang="cs-CZ" sz="2457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pPr>
              <a:buFontTx/>
              <a:buChar char="-"/>
            </a:pPr>
            <a:r>
              <a:rPr lang="cs-CZ" sz="25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ale právě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i funkce pro práci s geometrií</a:t>
            </a:r>
          </a:p>
          <a:p>
            <a:pPr>
              <a:buFontTx/>
              <a:buChar char="-"/>
            </a:pPr>
            <a:r>
              <a:rPr lang="cs-CZ" sz="2500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takže tu máme speciální </a:t>
            </a:r>
            <a:r>
              <a:rPr lang="cs-CZ" sz="25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dotazy a operace nad </a:t>
            </a:r>
            <a:r>
              <a:rPr lang="cs-CZ" sz="2500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geometrií</a:t>
            </a:r>
            <a:endParaRPr lang="cs-CZ" sz="2500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Vektorová </a:t>
            </a:r>
            <a:r>
              <a:rPr lang="cs-CZ" altLang="cs-CZ" sz="3200" dirty="0" err="1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geodata</a:t>
            </a:r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 v dnešním R</a:t>
            </a:r>
            <a:endParaRPr lang="cs-CZ" altLang="cs-CZ" sz="3200" dirty="0">
              <a:solidFill>
                <a:srgbClr val="0074B0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5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Typy vektorových </a:t>
            </a:r>
            <a:r>
              <a:rPr lang="cs-CZ" altLang="cs-CZ" sz="3200" dirty="0" err="1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geodat</a:t>
            </a:r>
            <a:endParaRPr lang="cs-CZ" altLang="cs-CZ" sz="3200" dirty="0">
              <a:solidFill>
                <a:srgbClr val="0074B0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 txBox="1">
            <a:spLocks/>
          </p:cNvSpPr>
          <p:nvPr/>
        </p:nvSpPr>
        <p:spPr bwMode="auto">
          <a:xfrm>
            <a:off x="1065213" y="2034443"/>
            <a:ext cx="9149051" cy="4485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16" tIns="43208" rIns="86416" bIns="43208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obecně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se jedná o tzv. </a:t>
            </a:r>
            <a:r>
              <a:rPr lang="cs-CZ" sz="2457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simple</a:t>
            </a:r>
            <a:r>
              <a:rPr lang="cs-CZ" sz="2457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features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, které mohou tvořit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tabulky, kterým se říká </a:t>
            </a:r>
            <a:r>
              <a:rPr lang="cs-CZ" sz="2457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simple</a:t>
            </a:r>
            <a:r>
              <a:rPr lang="cs-CZ" sz="2457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feature</a:t>
            </a:r>
            <a:r>
              <a:rPr lang="cs-CZ" sz="2457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i="1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collections</a:t>
            </a:r>
            <a:endParaRPr lang="cs-CZ" sz="2457" b="0" i="1" dirty="0" smtClean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každý řádek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tabulky je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pak jedna </a:t>
            </a:r>
            <a:r>
              <a:rPr lang="cs-CZ" sz="2457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simple</a:t>
            </a:r>
            <a:r>
              <a:rPr lang="cs-CZ" sz="2457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i="1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feature</a:t>
            </a:r>
            <a:endParaRPr lang="cs-CZ" sz="2457" b="0" i="1" dirty="0" smtClean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pozor na zkratky, které se vyskytují v nápovědách k funkcím: </a:t>
            </a:r>
            <a:r>
              <a:rPr lang="cs-CZ" sz="2457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sfg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(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simple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feature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geometry), </a:t>
            </a:r>
            <a:r>
              <a:rPr lang="cs-CZ" sz="2457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sfc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(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simple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feature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column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), </a:t>
            </a:r>
            <a:r>
              <a:rPr lang="cs-CZ" sz="2457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sf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(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simple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feature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)</a:t>
            </a:r>
          </a:p>
          <a:p>
            <a:pPr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existuje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hned několik typů geometrie, ale nejčastěji pracujeme s tzv. velkou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sedmičkou: (MULTI)POINT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, (MULTI)LINESTRING, (MULTI)POLYGON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GEOMETRYCOLLECTION</a:t>
            </a:r>
            <a:endParaRPr lang="cs-CZ" sz="2457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239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Funkce nad geometrií vektorových </a:t>
            </a:r>
            <a:r>
              <a:rPr lang="cs-CZ" altLang="cs-CZ" sz="3200" dirty="0" err="1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geodat</a:t>
            </a:r>
            <a:endParaRPr lang="cs-CZ" altLang="cs-CZ" sz="3200" dirty="0">
              <a:solidFill>
                <a:srgbClr val="0074B0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 txBox="1">
            <a:spLocks/>
          </p:cNvSpPr>
          <p:nvPr/>
        </p:nvSpPr>
        <p:spPr bwMode="auto">
          <a:xfrm>
            <a:off x="1065213" y="1374622"/>
            <a:ext cx="9149051" cy="4839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16" tIns="43208" rIns="86416" bIns="43208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lze dělit na predikáty, míry a transformace</a:t>
            </a:r>
          </a:p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přehledně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popisuje učebnice </a:t>
            </a:r>
            <a:r>
              <a:rPr lang="cs-CZ" sz="2457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Spatial</a:t>
            </a:r>
            <a:r>
              <a:rPr lang="cs-CZ" sz="2457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 Data </a:t>
            </a:r>
            <a:r>
              <a:rPr lang="cs-CZ" sz="2457" b="0" i="1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Science: </a:t>
            </a:r>
            <a:r>
              <a:rPr lang="cs-CZ" sz="2457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W</a:t>
            </a:r>
            <a:r>
              <a:rPr lang="cs-CZ" sz="2457" b="0" i="1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ith</a:t>
            </a:r>
            <a:r>
              <a:rPr lang="cs-CZ" sz="2457" b="0" i="1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 </a:t>
            </a:r>
            <a:r>
              <a:rPr lang="cs-CZ" sz="2457" b="0" i="1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Applications</a:t>
            </a:r>
            <a:r>
              <a:rPr lang="cs-CZ" sz="2457" b="0" i="1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 in </a:t>
            </a:r>
            <a:r>
              <a:rPr lang="cs-CZ" sz="2457" b="0" i="1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2"/>
              </a:rPr>
              <a:t>R</a:t>
            </a:r>
            <a:endParaRPr lang="cs-CZ" sz="2457" b="0" i="1" dirty="0" smtClean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lze měnit i název sloupce s geometrií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(tradičně poněkud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atypicky) anebo geometrii zahazovat 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úplně</a:t>
            </a:r>
            <a:endParaRPr lang="cs-CZ" sz="2457" b="0" i="1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při 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tvorbě nových 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simple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features</a:t>
            </a:r>
            <a:r>
              <a:rPr lang="cs-CZ" sz="2457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 lze využít funkce jiných balíčků (např. {</a:t>
            </a:r>
            <a:r>
              <a:rPr lang="cs-CZ" sz="2457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3"/>
              </a:rPr>
              <a:t>sfheaders</a:t>
            </a:r>
            <a:r>
              <a:rPr lang="cs-CZ" sz="2457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})</a:t>
            </a:r>
          </a:p>
          <a:p>
            <a:pPr>
              <a:buFontTx/>
              <a:buChar char="-"/>
            </a:pPr>
            <a:r>
              <a:rPr lang="cs-CZ" sz="25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dbá se též na vztah mezi geometrií a atributy (tzv. </a:t>
            </a:r>
            <a:r>
              <a:rPr lang="cs-CZ" sz="2500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attribute</a:t>
            </a:r>
            <a:r>
              <a:rPr lang="cs-CZ" sz="25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-geometry </a:t>
            </a:r>
            <a:r>
              <a:rPr lang="cs-CZ" sz="2500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relationship</a:t>
            </a:r>
            <a:r>
              <a:rPr lang="cs-CZ" sz="25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, </a:t>
            </a:r>
            <a:r>
              <a:rPr lang="cs-CZ" sz="2500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zkratka </a:t>
            </a:r>
            <a:r>
              <a:rPr lang="cs-CZ" sz="2500" dirty="0" err="1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agr</a:t>
            </a:r>
            <a:r>
              <a:rPr lang="cs-CZ" sz="2500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)</a:t>
            </a:r>
          </a:p>
          <a:p>
            <a:pPr>
              <a:buFontTx/>
              <a:buChar char="-"/>
            </a:pPr>
            <a:r>
              <a:rPr lang="cs-CZ" sz="25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u měr se speciálně dbá na správné jednotky (viz balíček {</a:t>
            </a:r>
            <a:r>
              <a:rPr lang="cs-CZ" sz="2500" b="0" dirty="0" err="1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  <a:hlinkClick r:id="rId4"/>
              </a:rPr>
              <a:t>units</a:t>
            </a:r>
            <a:r>
              <a:rPr lang="cs-CZ" sz="2500" b="0" dirty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}), které lze i </a:t>
            </a:r>
            <a:r>
              <a:rPr lang="cs-CZ" sz="2500" b="0" dirty="0" smtClean="0">
                <a:solidFill>
                  <a:srgbClr val="34465C"/>
                </a:solidFill>
                <a:latin typeface="Consolas" panose="020B0609020204030204" pitchFamily="49" charset="0"/>
                <a:cs typeface="Poppins" pitchFamily="2" charset="77"/>
              </a:rPr>
              <a:t>zahazovat, pokud si to situace žádá</a:t>
            </a:r>
            <a:endParaRPr lang="cs-CZ" sz="2500" b="0" dirty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  <a:p>
            <a:pPr>
              <a:buFontTx/>
              <a:buChar char="-"/>
            </a:pPr>
            <a:endParaRPr lang="cs-CZ" sz="2500" b="0" dirty="0" smtClean="0">
              <a:solidFill>
                <a:srgbClr val="34465C"/>
              </a:solidFill>
              <a:latin typeface="Consolas" panose="020B0609020204030204" pitchFamily="49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445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F21B58D-E165-E8C0-D50E-64D029EBB2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4500" y="365125"/>
            <a:ext cx="10823575" cy="750888"/>
          </a:xfrm>
        </p:spPr>
        <p:txBody>
          <a:bodyPr/>
          <a:lstStyle/>
          <a:p>
            <a:pPr eaLnBrk="1" hangingPunct="1"/>
            <a:r>
              <a:rPr lang="cs-CZ" altLang="cs-CZ" sz="3200" dirty="0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Příklady s vektorovými </a:t>
            </a:r>
            <a:r>
              <a:rPr lang="cs-CZ" altLang="cs-CZ" sz="3200" dirty="0" err="1" smtClean="0">
                <a:solidFill>
                  <a:srgbClr val="0074B0"/>
                </a:solidFill>
                <a:latin typeface="Consolas" panose="020B0609020204030204" pitchFamily="49" charset="0"/>
                <a:cs typeface="Poppins" panose="00000500000000000000" pitchFamily="2" charset="0"/>
              </a:rPr>
              <a:t>geodaty</a:t>
            </a:r>
            <a:endParaRPr lang="cs-CZ" altLang="cs-CZ" sz="3200" dirty="0">
              <a:solidFill>
                <a:srgbClr val="0074B0"/>
              </a:solidFill>
              <a:latin typeface="Consolas" panose="020B0609020204030204" pitchFamily="49" charset="0"/>
              <a:cs typeface="Poppins" panose="00000500000000000000" pitchFamily="2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654B9FF-3FFC-C718-BEED-3EACB4B9E049}"/>
              </a:ext>
            </a:extLst>
          </p:cNvPr>
          <p:cNvSpPr txBox="1">
            <a:spLocks/>
          </p:cNvSpPr>
          <p:nvPr/>
        </p:nvSpPr>
        <p:spPr bwMode="auto">
          <a:xfrm>
            <a:off x="1065213" y="2142273"/>
            <a:ext cx="9149051" cy="4066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416" tIns="43208" rIns="86416" bIns="43208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Tx/>
              <a:buChar char="-"/>
            </a:pPr>
            <a:r>
              <a:rPr lang="cs-CZ" sz="2457" b="0" dirty="0" smtClean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nahrání </a:t>
            </a:r>
            <a:r>
              <a:rPr lang="cs-CZ" sz="2457" b="0" dirty="0" err="1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shapefilu</a:t>
            </a:r>
            <a:r>
              <a:rPr lang="cs-CZ" sz="2457" b="0" dirty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 (+ prohlédnutí hlavičky</a:t>
            </a:r>
            <a:r>
              <a:rPr lang="cs-CZ" sz="2457" b="0" dirty="0" smtClean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)</a:t>
            </a: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řešení problémů s kódováním textových řetězců</a:t>
            </a: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přejmenování sloupce s geometrií</a:t>
            </a: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transformace souřadnicového referenčního systému (</a:t>
            </a:r>
            <a:r>
              <a:rPr lang="cs-CZ" sz="2457" dirty="0" err="1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crs</a:t>
            </a:r>
            <a:r>
              <a:rPr lang="cs-CZ" sz="2457" b="0" dirty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)</a:t>
            </a: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ukládání vektorových </a:t>
            </a:r>
            <a:r>
              <a:rPr lang="cs-CZ" sz="2457" b="0" dirty="0" err="1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geodat</a:t>
            </a:r>
            <a:r>
              <a:rPr lang="cs-CZ" sz="2457" b="0" dirty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 do (moderních) souborů</a:t>
            </a:r>
          </a:p>
          <a:p>
            <a:pPr>
              <a:buFontTx/>
              <a:buChar char="-"/>
            </a:pPr>
            <a:r>
              <a:rPr lang="cs-CZ" sz="2457" b="0" dirty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tvorba vlastních vektorových vrstev (ze souřadnic bodů</a:t>
            </a:r>
            <a:r>
              <a:rPr lang="cs-CZ" sz="2457" b="0" dirty="0" smtClean="0">
                <a:solidFill>
                  <a:srgbClr val="A5A7AA"/>
                </a:solidFill>
                <a:latin typeface="Consolas" panose="020B0609020204030204" pitchFamily="49" charset="0"/>
                <a:cs typeface="Poppins" pitchFamily="2" charset="77"/>
              </a:rPr>
              <a:t>)</a:t>
            </a:r>
            <a:endParaRPr lang="cs-CZ" sz="2457" b="0" dirty="0">
              <a:solidFill>
                <a:srgbClr val="A5A7AA"/>
              </a:solidFill>
              <a:latin typeface="Consolas" panose="020B0609020204030204" pitchFamily="49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93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EAEBEA"/>
      </a:dk1>
      <a:lt1>
        <a:srgbClr val="FFFFFF"/>
      </a:lt1>
      <a:dk2>
        <a:srgbClr val="00203E"/>
      </a:dk2>
      <a:lt2>
        <a:srgbClr val="75B729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2286DD"/>
      </a:hlink>
      <a:folHlink>
        <a:srgbClr val="7497BB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 1">
        <a:dk1>
          <a:srgbClr val="EAEBEA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C8C9C8"/>
        </a:accent4>
        <a:accent5>
          <a:srgbClr val="EBEBEB"/>
        </a:accent5>
        <a:accent6>
          <a:srgbClr val="A1A1A1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203E"/>
        </a:dk2>
        <a:lt2>
          <a:srgbClr val="75B729"/>
        </a:lt2>
        <a:accent1>
          <a:srgbClr val="DDDDDD"/>
        </a:accent1>
        <a:accent2>
          <a:srgbClr val="FFFFFF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E7E7E7"/>
        </a:accent6>
        <a:hlink>
          <a:srgbClr val="2286DD"/>
        </a:hlink>
        <a:folHlink>
          <a:srgbClr val="7497B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 2">
    <a:dk1>
      <a:srgbClr val="333333"/>
    </a:dk1>
    <a:lt1>
      <a:srgbClr val="FFFFFF"/>
    </a:lt1>
    <a:dk2>
      <a:srgbClr val="00203E"/>
    </a:dk2>
    <a:lt2>
      <a:srgbClr val="75B729"/>
    </a:lt2>
    <a:accent1>
      <a:srgbClr val="DDDDDD"/>
    </a:accent1>
    <a:accent2>
      <a:srgbClr val="FFFFFF"/>
    </a:accent2>
    <a:accent3>
      <a:srgbClr val="FFFFFF"/>
    </a:accent3>
    <a:accent4>
      <a:srgbClr val="2A2A2A"/>
    </a:accent4>
    <a:accent5>
      <a:srgbClr val="EBEBEB"/>
    </a:accent5>
    <a:accent6>
      <a:srgbClr val="E7E7E7"/>
    </a:accent6>
    <a:hlink>
      <a:srgbClr val="2286DD"/>
    </a:hlink>
    <a:folHlink>
      <a:srgbClr val="7497B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e40aea-b4ae-4b94-9008-c1fed4a5c359">
      <Terms xmlns="http://schemas.microsoft.com/office/infopath/2007/PartnerControls"/>
    </lcf76f155ced4ddcb4097134ff3c332f>
    <TaxCatchAll xmlns="c95f7331-2dea-4b91-a62c-a2ea58dcbe0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83762EB5A18C04DBFA29C99AD83F26B" ma:contentTypeVersion="15" ma:contentTypeDescription="Vytvoří nový dokument" ma:contentTypeScope="" ma:versionID="d9ef6691753f8d1d5aac364a0a95b869">
  <xsd:schema xmlns:xsd="http://www.w3.org/2001/XMLSchema" xmlns:xs="http://www.w3.org/2001/XMLSchema" xmlns:p="http://schemas.microsoft.com/office/2006/metadata/properties" xmlns:ns2="b5e40aea-b4ae-4b94-9008-c1fed4a5c359" xmlns:ns3="c95f7331-2dea-4b91-a62c-a2ea58dcbe03" targetNamespace="http://schemas.microsoft.com/office/2006/metadata/properties" ma:root="true" ma:fieldsID="8ffb3d0fa66fdebc604d2e8eddcb4819" ns2:_="" ns3:_="">
    <xsd:import namespace="b5e40aea-b4ae-4b94-9008-c1fed4a5c359"/>
    <xsd:import namespace="c95f7331-2dea-4b91-a62c-a2ea58dcb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e40aea-b4ae-4b94-9008-c1fed4a5c3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Značky obrázků" ma:readOnly="false" ma:fieldId="{5cf76f15-5ced-4ddc-b409-7134ff3c332f}" ma:taxonomyMulti="true" ma:sspId="f0a14af1-e00f-4e76-aafe-20c72589a8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5f7331-2dea-4b91-a62c-a2ea58dcb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6c2ef57f-8d97-40b3-a219-205d2804e26f}" ma:internalName="TaxCatchAll" ma:showField="CatchAllData" ma:web="c95f7331-2dea-4b91-a62c-a2ea58dcb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AAFBE4-E0F2-46C8-9B9D-C83397D2F0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3785A2-D7CE-4CE1-98CE-0E3D5DDB8231}">
  <ds:schemaRefs>
    <ds:schemaRef ds:uri="c95f7331-2dea-4b91-a62c-a2ea58dcbe03"/>
    <ds:schemaRef ds:uri="http://purl.org/dc/elements/1.1/"/>
    <ds:schemaRef ds:uri="http://schemas.microsoft.com/office/infopath/2007/PartnerControls"/>
    <ds:schemaRef ds:uri="b5e40aea-b4ae-4b94-9008-c1fed4a5c359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8D063D0-275C-420B-A027-D40F747F99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e40aea-b4ae-4b94-9008-c1fed4a5c359"/>
    <ds:schemaRef ds:uri="c95f7331-2dea-4b91-a62c-a2ea58dcb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4268</TotalTime>
  <Words>1274</Words>
  <Application>Microsoft Office PowerPoint</Application>
  <PresentationFormat>Vlastní</PresentationFormat>
  <Paragraphs>112</Paragraphs>
  <Slides>24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31" baseType="lpstr">
      <vt:lpstr>Arial</vt:lpstr>
      <vt:lpstr>Calibri</vt:lpstr>
      <vt:lpstr>Century Gothic</vt:lpstr>
      <vt:lpstr>Consolas</vt:lpstr>
      <vt:lpstr>Poppins</vt:lpstr>
      <vt:lpstr>Segoe UI Symbol</vt:lpstr>
      <vt:lpstr>Office Theme</vt:lpstr>
      <vt:lpstr>Zpracování geodat v programovacím jazyce R</vt:lpstr>
      <vt:lpstr>Prezentace aplikace PowerPoint</vt:lpstr>
      <vt:lpstr>A co vy?</vt:lpstr>
      <vt:lpstr>Historie balíčků pro zpracování geodat v R</vt:lpstr>
      <vt:lpstr>Prezentace aplikace PowerPoint</vt:lpstr>
      <vt:lpstr>Vektorová geodata v dnešním R</vt:lpstr>
      <vt:lpstr>Typy vektorových geodat</vt:lpstr>
      <vt:lpstr>Funkce nad geometrií vektorových geodat</vt:lpstr>
      <vt:lpstr>Příklady s vektorovými geodaty</vt:lpstr>
      <vt:lpstr>Zisk vektorových geodat odjinud než ze souboru</vt:lpstr>
      <vt:lpstr>Kreslení vektorových geodat pomocí ggplot2</vt:lpstr>
      <vt:lpstr>Prezentace aplikace PowerPoint</vt:lpstr>
      <vt:lpstr>Rastrová geodata v dnešním R</vt:lpstr>
      <vt:lpstr>Načítání a ukládání souborů s rastrovými geodaty</vt:lpstr>
      <vt:lpstr>Příklady načtení a ukládání rastrových geodat</vt:lpstr>
      <vt:lpstr>Agregace rastrových geodat</vt:lpstr>
      <vt:lpstr>Kreslení rastrových geodat</vt:lpstr>
      <vt:lpstr>Prezentace aplikace PowerPoint</vt:lpstr>
      <vt:lpstr>Dynamické mapy</vt:lpstr>
      <vt:lpstr>Využití geoprocessiongových funkcí externích GIS</vt:lpstr>
      <vt:lpstr>Využití Google Earth Engine (GEE)</vt:lpstr>
      <vt:lpstr>Co bude dál?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Chalas</dc:creator>
  <cp:lastModifiedBy>ONDŘEJ LEDVINKA, Mgr. Ph.D.</cp:lastModifiedBy>
  <cp:revision>161</cp:revision>
  <dcterms:created xsi:type="dcterms:W3CDTF">2019-08-20T16:55:22Z</dcterms:created>
  <dcterms:modified xsi:type="dcterms:W3CDTF">2025-05-26T12:01:33Z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0x010100483762EB5A18C04DBFA29C99AD83F26B</vt:lpwstr>
  </property>
  <property fmtid="{D5CDD505-2E9C-101B-9397-08002B2CF9AE}" pid="3" name="MediaServiceImageTags">
    <vt:lpwstr/>
  </property>
</Properties>
</file>