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4"/>
  </p:sldMasterIdLst>
  <p:notesMasterIdLst>
    <p:notesMasterId r:id="rId6"/>
  </p:notesMasterIdLst>
  <p:handoutMasterIdLst>
    <p:handoutMasterId r:id="rId7"/>
  </p:handoutMasterIdLst>
  <p:sldIdLst>
    <p:sldId id="258" r:id="rId5"/>
  </p:sldIdLst>
  <p:sldSz cx="43891200" cy="32918400"/>
  <p:notesSz cx="7010400" cy="9296400"/>
  <p:embeddedFontLst>
    <p:embeddedFont>
      <p:font typeface="Franklin Gothic Medium" panose="020B0603020102020204" pitchFamily="34" charset="0"/>
      <p:regular r:id="rId8"/>
      <p:italic r:id="rId9"/>
    </p:embeddedFont>
    <p:embeddedFont>
      <p:font typeface="Nunito" pitchFamily="2" charset="0"/>
      <p:regular r:id="rId10"/>
      <p:bold r:id="rId11"/>
      <p:italic r:id="rId12"/>
      <p:boldItalic r:id="rId13"/>
    </p:embeddedFont>
    <p:embeddedFont>
      <p:font typeface="Nunito Black" pitchFamily="2" charset="0"/>
      <p:bold r:id="rId14"/>
      <p:italic r:id="rId15"/>
      <p:boldItalic r:id="rId16"/>
    </p:embeddedFont>
    <p:embeddedFont>
      <p:font typeface="Open Sans" panose="020B0606030504020204" pitchFamily="34" charset="0"/>
      <p:regular r:id="rId17"/>
      <p:bold r:id="rId18"/>
      <p:italic r:id="rId19"/>
      <p:boldItalic r:id="rId20"/>
    </p:embeddedFont>
  </p:embeddedFontLst>
  <p:custDataLst>
    <p:tags r:id="rId2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EC8590A-7892-41E7-8F28-352087986F91}">
          <p14:sldIdLst>
            <p14:sldId id="258"/>
          </p14:sldIdLst>
        </p14:section>
      </p14:sectionLst>
    </p:ext>
    <p:ext uri="{EFAFB233-063F-42B5-8137-9DF3F51BA10A}">
      <p15:sldGuideLst xmlns:p15="http://schemas.microsoft.com/office/powerpoint/2012/main">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84" autoAdjust="0"/>
  </p:normalViewPr>
  <p:slideViewPr>
    <p:cSldViewPr snapToGrid="0">
      <p:cViewPr>
        <p:scale>
          <a:sx n="17" d="100"/>
          <a:sy n="17" d="100"/>
        </p:scale>
        <p:origin x="1224" y="6"/>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a:defPPr>
            <a:lvl1pPr algn="r">
              <a:defRPr sz="1200"/>
            </a:lvl1pPr>
          </a:lstStyle>
          <a:p>
            <a:fld id="{302F586B-0015-43FB-918D-31E1A09780E3}" type="datetimeFigureOut">
              <a:rPr lang="en-US" smtClean="0"/>
              <a:t>4/24/2025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a:defPPr>
            <a:lvl1pPr algn="r">
              <a:defRPr sz="1200"/>
            </a:lvl1pPr>
          </a:lstStyle>
          <a:p>
            <a:fld id="{7CEAF96C-0DD1-4DCA-AB4B-687076CBD6E7}" type="datetimeFigureOut">
              <a:rPr lang="en-US" smtClean="0"/>
              <a:t>4/24/2025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6E0AB-EAF9-723B-3DF1-092731902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2FB75-46EE-D93A-9779-1FE7F7E27C2A}"/>
              </a:ext>
            </a:extLst>
          </p:cNvPr>
          <p:cNvSpPr>
            <a:spLocks noGrp="1" noRot="1" noChangeAspect="1"/>
          </p:cNvSpPr>
          <p:nvPr>
            <p:ph type="sldImg"/>
          </p:nvPr>
        </p:nvSpPr>
        <p:spPr>
          <a:xfrm>
            <a:off x="1181100" y="696913"/>
            <a:ext cx="4648200" cy="3486150"/>
          </a:xfrm>
        </p:spPr>
      </p:sp>
      <p:sp>
        <p:nvSpPr>
          <p:cNvPr id="3" name="Notes Placeholder 2">
            <a:extLst>
              <a:ext uri="{FF2B5EF4-FFF2-40B4-BE49-F238E27FC236}">
                <a16:creationId xmlns:a16="http://schemas.microsoft.com/office/drawing/2014/main" id="{600E501D-2975-8ACB-B01A-222728CF4AE0}"/>
              </a:ext>
            </a:extLst>
          </p:cNvPr>
          <p:cNvSpPr>
            <a:spLocks noGrp="1"/>
          </p:cNvSpPr>
          <p:nvPr>
            <p:ph type="body" idx="1"/>
          </p:nvPr>
        </p:nvSpPr>
        <p:spPr/>
        <p:txBody>
          <a:bodyPr/>
          <a:lstStyle>
            <a:defPPr>
              <a:defRPr kern="1200"/>
            </a:defPPr>
          </a:lstStyle>
          <a:p>
            <a:endParaRPr lang="en-US" dirty="0"/>
          </a:p>
        </p:txBody>
      </p:sp>
      <p:sp>
        <p:nvSpPr>
          <p:cNvPr id="4" name="Slide Number Placeholder 3">
            <a:extLst>
              <a:ext uri="{FF2B5EF4-FFF2-40B4-BE49-F238E27FC236}">
                <a16:creationId xmlns:a16="http://schemas.microsoft.com/office/drawing/2014/main" id="{67AA9960-0E3C-CF49-A877-9939A4B15233}"/>
              </a:ext>
            </a:extLst>
          </p:cNvPr>
          <p:cNvSpPr>
            <a:spLocks noGrp="1"/>
          </p:cNvSpPr>
          <p:nvPr>
            <p:ph type="sldNum" sz="quarter" idx="10"/>
          </p:nvPr>
        </p:nvSpPr>
        <p:spPr/>
        <p:txBody>
          <a:bodyPr/>
          <a:lstStyle>
            <a:defPPr>
              <a:defRPr kern="1200"/>
            </a:defPPr>
          </a:lstStyle>
          <a:p>
            <a:fld id="{39DA5243-CE1B-4274-BAA7-73DD5174F0FC}" type="slidenum">
              <a:rPr lang="en-US" smtClean="0"/>
              <a:t>1</a:t>
            </a:fld>
            <a:endParaRPr lang="en-US"/>
          </a:p>
        </p:txBody>
      </p:sp>
    </p:spTree>
    <p:extLst>
      <p:ext uri="{BB962C8B-B14F-4D97-AF65-F5344CB8AC3E}">
        <p14:creationId xmlns:p14="http://schemas.microsoft.com/office/powerpoint/2010/main" val="378425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4"/>
            <a:ext cx="43928630" cy="2914650"/>
          </a:xfrm>
        </p:spPr>
        <p:txBody>
          <a:bodyPr>
            <a:noAutofit/>
          </a:bodyPr>
          <a:lstStyle>
            <a:defPPr>
              <a:defRPr kern="1200"/>
            </a:defPPr>
            <a:lvl1pPr marL="0" marR="0" indent="0" algn="ctr" defTabSz="282081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marL="0" marR="0" lvl="0" indent="0" algn="ctr" defTabSz="282081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19"/>
            <a:ext cx="43928630" cy="1694330"/>
          </a:xfrm>
        </p:spPr>
        <p:txBody>
          <a:bodyPr>
            <a:noAutofit/>
          </a:bodyPr>
          <a:lstStyle>
            <a:defPPr>
              <a:defRPr kern="1200"/>
            </a:defPPr>
            <a:lvl1pPr marL="0" marR="0" indent="0" algn="ctr" defTabSz="2820815" rtl="0" eaLnBrk="1" fontAlgn="auto" latinLnBrk="0" hangingPunct="1">
              <a:lnSpc>
                <a:spcPct val="100000"/>
              </a:lnSpc>
              <a:spcBef>
                <a:spcPts val="450"/>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8" y="1318265"/>
            <a:ext cx="9875520" cy="28087321"/>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560" y="1318265"/>
            <a:ext cx="28895039" cy="28087321"/>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18" cy="6537960"/>
          </a:xfrm>
        </p:spPr>
        <p:txBody>
          <a:bodyPr anchor="t"/>
          <a:lstStyle>
            <a:defPPr>
              <a:defRPr kern="1200"/>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2" y="13952224"/>
            <a:ext cx="37307518" cy="7200897"/>
          </a:xfrm>
        </p:spPr>
        <p:txBody>
          <a:bodyPr anchor="b"/>
          <a:lstStyle>
            <a:defPPr>
              <a:defRPr kern="1200"/>
            </a:defPPr>
            <a:lvl1pPr marL="0" indent="0">
              <a:buNone/>
              <a:defRPr sz="6150">
                <a:solidFill>
                  <a:schemeClr val="tx1">
                    <a:tint val="75000"/>
                  </a:schemeClr>
                </a:solidFill>
              </a:defRPr>
            </a:lvl1pPr>
            <a:lvl2pPr marL="1410407" indent="0">
              <a:buNone/>
              <a:defRPr sz="5550">
                <a:solidFill>
                  <a:schemeClr val="tx1">
                    <a:tint val="75000"/>
                  </a:schemeClr>
                </a:solidFill>
              </a:defRPr>
            </a:lvl2pPr>
            <a:lvl3pPr marL="2820815" indent="0">
              <a:buNone/>
              <a:defRPr sz="4950">
                <a:solidFill>
                  <a:schemeClr val="tx1">
                    <a:tint val="75000"/>
                  </a:schemeClr>
                </a:solidFill>
              </a:defRPr>
            </a:lvl3pPr>
            <a:lvl4pPr marL="4231223" indent="0">
              <a:buNone/>
              <a:defRPr sz="4350">
                <a:solidFill>
                  <a:schemeClr val="tx1">
                    <a:tint val="75000"/>
                  </a:schemeClr>
                </a:solidFill>
              </a:defRPr>
            </a:lvl4pPr>
            <a:lvl5pPr marL="5641630" indent="0">
              <a:buNone/>
              <a:defRPr sz="4350">
                <a:solidFill>
                  <a:schemeClr val="tx1">
                    <a:tint val="75000"/>
                  </a:schemeClr>
                </a:solidFill>
              </a:defRPr>
            </a:lvl5pPr>
            <a:lvl6pPr marL="7052037" indent="0">
              <a:buNone/>
              <a:defRPr sz="4350">
                <a:solidFill>
                  <a:schemeClr val="tx1">
                    <a:tint val="75000"/>
                  </a:schemeClr>
                </a:solidFill>
              </a:defRPr>
            </a:lvl6pPr>
            <a:lvl7pPr marL="8462444" indent="0">
              <a:buNone/>
              <a:defRPr sz="4350">
                <a:solidFill>
                  <a:schemeClr val="tx1">
                    <a:tint val="75000"/>
                  </a:schemeClr>
                </a:solidFill>
              </a:defRPr>
            </a:lvl7pPr>
            <a:lvl8pPr marL="9872852" indent="0">
              <a:buNone/>
              <a:defRPr sz="4350">
                <a:solidFill>
                  <a:schemeClr val="tx1">
                    <a:tint val="75000"/>
                  </a:schemeClr>
                </a:solidFill>
              </a:defRPr>
            </a:lvl8pPr>
            <a:lvl9pPr marL="11283259"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561" y="7680962"/>
            <a:ext cx="19385280" cy="21724623"/>
          </a:xfrm>
        </p:spPr>
        <p:txBody>
          <a:bodyPr/>
          <a:lstStyle>
            <a:defPPr>
              <a:defRPr kern="1200"/>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7" y="7368543"/>
            <a:ext cx="19392903" cy="3070857"/>
          </a:xfrm>
        </p:spPr>
        <p:txBody>
          <a:bodyPr anchor="b"/>
          <a:lstStyle>
            <a:defPPr>
              <a:defRPr kern="1200"/>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7" y="10439400"/>
            <a:ext cx="19392903" cy="18966183"/>
          </a:xfrm>
        </p:spPr>
        <p:txBody>
          <a:bodyPr/>
          <a:lstStyle>
            <a:defPPr>
              <a:defRPr kern="1200"/>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1" y="1310640"/>
            <a:ext cx="14439903" cy="5577840"/>
          </a:xfrm>
        </p:spPr>
        <p:txBody>
          <a:bodyPr anchor="b"/>
          <a:lstStyle>
            <a:defPPr>
              <a:defRPr kern="1200"/>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1" y="6888482"/>
            <a:ext cx="14439903" cy="22517102"/>
          </a:xfrm>
        </p:spPr>
        <p:txBody>
          <a:bodyPr/>
          <a:lstStyle>
            <a:defPPr>
              <a:defRPr kern="1200"/>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79"/>
            <a:ext cx="26334718" cy="2720343"/>
          </a:xfrm>
        </p:spPr>
        <p:txBody>
          <a:bodyPr anchor="b"/>
          <a:lstStyle>
            <a:defPPr>
              <a:defRPr kern="1200"/>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3" y="2941320"/>
            <a:ext cx="26334718" cy="19751041"/>
          </a:xfrm>
        </p:spPr>
        <p:txBody>
          <a:bodyPr/>
          <a:lstStyle>
            <a:defPPr>
              <a:defRPr kern="1200"/>
            </a:defPPr>
            <a:lvl1pPr marL="0" indent="0">
              <a:buNone/>
              <a:defRPr sz="9900"/>
            </a:lvl1pPr>
            <a:lvl2pPr marL="1410407" indent="0">
              <a:buNone/>
              <a:defRPr sz="8625"/>
            </a:lvl2pPr>
            <a:lvl3pPr marL="2820815" indent="0">
              <a:buNone/>
              <a:defRPr sz="7425"/>
            </a:lvl3pPr>
            <a:lvl4pPr marL="4231223" indent="0">
              <a:buNone/>
              <a:defRPr sz="6150"/>
            </a:lvl4pPr>
            <a:lvl5pPr marL="5641630" indent="0">
              <a:buNone/>
              <a:defRPr sz="6150"/>
            </a:lvl5pPr>
            <a:lvl6pPr marL="7052037" indent="0">
              <a:buNone/>
              <a:defRPr sz="6150"/>
            </a:lvl6pPr>
            <a:lvl7pPr marL="8462444" indent="0">
              <a:buNone/>
              <a:defRPr sz="6150"/>
            </a:lvl7pPr>
            <a:lvl8pPr marL="9872852" indent="0">
              <a:buNone/>
              <a:defRPr sz="6150"/>
            </a:lvl8pPr>
            <a:lvl9pPr marL="11283259" indent="0">
              <a:buNone/>
              <a:defRPr sz="6150"/>
            </a:lvl9pPr>
          </a:lstStyle>
          <a:p>
            <a:endParaRPr lang="en-US"/>
          </a:p>
        </p:txBody>
      </p:sp>
      <p:sp>
        <p:nvSpPr>
          <p:cNvPr id="4" name="Text Placeholder 3"/>
          <p:cNvSpPr>
            <a:spLocks noGrp="1"/>
          </p:cNvSpPr>
          <p:nvPr>
            <p:ph type="body" sz="half" idx="2"/>
          </p:nvPr>
        </p:nvSpPr>
        <p:spPr>
          <a:xfrm>
            <a:off x="8602983" y="25763223"/>
            <a:ext cx="26334718" cy="3863337"/>
          </a:xfrm>
        </p:spPr>
        <p:txBody>
          <a:bodyPr/>
          <a:lstStyle>
            <a:defPPr>
              <a:defRPr kern="1200"/>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4/24/2025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2" cy="5486400"/>
          </a:xfrm>
          <a:prstGeom prst="rect">
            <a:avLst/>
          </a:prstGeom>
        </p:spPr>
        <p:txBody>
          <a:bodyPr vert="horz" lIns="376108" tIns="188056" rIns="376108" bIns="188056"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1" y="7680962"/>
            <a:ext cx="39502082" cy="21724623"/>
          </a:xfrm>
          <a:prstGeom prst="rect">
            <a:avLst/>
          </a:prstGeom>
        </p:spPr>
        <p:txBody>
          <a:bodyPr vert="horz" lIns="376108" tIns="188056" rIns="376108" bIns="188056"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a:defPPr>
            <a:lvl1pPr algn="l">
              <a:defRPr sz="3675">
                <a:solidFill>
                  <a:schemeClr val="tx1">
                    <a:tint val="75000"/>
                  </a:schemeClr>
                </a:solidFill>
              </a:defRPr>
            </a:lvl1pPr>
          </a:lstStyle>
          <a:p>
            <a:fld id="{1D3EE5B7-680E-44FF-962F-3113FAB5030E}" type="datetimeFigureOut">
              <a:rPr lang="en-US" smtClean="0"/>
              <a:t>4/24/2025</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a:defPPr>
      <a:lvl1pPr algn="ctr" defTabSz="2820815" rtl="0" eaLnBrk="1" latinLnBrk="0" hangingPunct="1">
        <a:spcBef>
          <a:spcPct val="0"/>
        </a:spcBef>
        <a:buNone/>
        <a:defRPr sz="13575" kern="1200">
          <a:solidFill>
            <a:schemeClr val="tx1"/>
          </a:solidFill>
          <a:latin typeface="+mj-lt"/>
          <a:ea typeface="+mj-ea"/>
          <a:cs typeface="+mj-cs"/>
        </a:defRPr>
      </a:lvl1pPr>
    </p:titleStyle>
    <p:bodyStyle>
      <a:defPPr>
        <a:defRPr kern="1200"/>
      </a:defPPr>
      <a:lvl1pPr marL="1057804" indent="-1057804" algn="l" defTabSz="282081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913" indent="-881506" algn="l" defTabSz="282081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6019" indent="-705204" algn="l" defTabSz="282081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42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83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241"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648"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805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46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815" rtl="0" eaLnBrk="1" latinLnBrk="0" hangingPunct="1">
        <a:defRPr sz="5550" kern="1200">
          <a:solidFill>
            <a:schemeClr val="tx1"/>
          </a:solidFill>
          <a:latin typeface="+mn-lt"/>
          <a:ea typeface="+mn-ea"/>
          <a:cs typeface="+mn-cs"/>
        </a:defRPr>
      </a:lvl1pPr>
      <a:lvl2pPr marL="1410407" algn="l" defTabSz="2820815" rtl="0" eaLnBrk="1" latinLnBrk="0" hangingPunct="1">
        <a:defRPr sz="5550" kern="1200">
          <a:solidFill>
            <a:schemeClr val="tx1"/>
          </a:solidFill>
          <a:latin typeface="+mn-lt"/>
          <a:ea typeface="+mn-ea"/>
          <a:cs typeface="+mn-cs"/>
        </a:defRPr>
      </a:lvl2pPr>
      <a:lvl3pPr marL="2820815" algn="l" defTabSz="2820815" rtl="0" eaLnBrk="1" latinLnBrk="0" hangingPunct="1">
        <a:defRPr sz="5550" kern="1200">
          <a:solidFill>
            <a:schemeClr val="tx1"/>
          </a:solidFill>
          <a:latin typeface="+mn-lt"/>
          <a:ea typeface="+mn-ea"/>
          <a:cs typeface="+mn-cs"/>
        </a:defRPr>
      </a:lvl3pPr>
      <a:lvl4pPr marL="4231223" algn="l" defTabSz="2820815" rtl="0" eaLnBrk="1" latinLnBrk="0" hangingPunct="1">
        <a:defRPr sz="5550" kern="1200">
          <a:solidFill>
            <a:schemeClr val="tx1"/>
          </a:solidFill>
          <a:latin typeface="+mn-lt"/>
          <a:ea typeface="+mn-ea"/>
          <a:cs typeface="+mn-cs"/>
        </a:defRPr>
      </a:lvl4pPr>
      <a:lvl5pPr marL="5641630" algn="l" defTabSz="2820815" rtl="0" eaLnBrk="1" latinLnBrk="0" hangingPunct="1">
        <a:defRPr sz="5550" kern="1200">
          <a:solidFill>
            <a:schemeClr val="tx1"/>
          </a:solidFill>
          <a:latin typeface="+mn-lt"/>
          <a:ea typeface="+mn-ea"/>
          <a:cs typeface="+mn-cs"/>
        </a:defRPr>
      </a:lvl5pPr>
      <a:lvl6pPr marL="7052037" algn="l" defTabSz="2820815" rtl="0" eaLnBrk="1" latinLnBrk="0" hangingPunct="1">
        <a:defRPr sz="5550" kern="1200">
          <a:solidFill>
            <a:schemeClr val="tx1"/>
          </a:solidFill>
          <a:latin typeface="+mn-lt"/>
          <a:ea typeface="+mn-ea"/>
          <a:cs typeface="+mn-cs"/>
        </a:defRPr>
      </a:lvl6pPr>
      <a:lvl7pPr marL="8462444" algn="l" defTabSz="2820815" rtl="0" eaLnBrk="1" latinLnBrk="0" hangingPunct="1">
        <a:defRPr sz="5550" kern="1200">
          <a:solidFill>
            <a:schemeClr val="tx1"/>
          </a:solidFill>
          <a:latin typeface="+mn-lt"/>
          <a:ea typeface="+mn-ea"/>
          <a:cs typeface="+mn-cs"/>
        </a:defRPr>
      </a:lvl7pPr>
      <a:lvl8pPr marL="9872852" algn="l" defTabSz="2820815" rtl="0" eaLnBrk="1" latinLnBrk="0" hangingPunct="1">
        <a:defRPr sz="5550" kern="1200">
          <a:solidFill>
            <a:schemeClr val="tx1"/>
          </a:solidFill>
          <a:latin typeface="+mn-lt"/>
          <a:ea typeface="+mn-ea"/>
          <a:cs typeface="+mn-cs"/>
        </a:defRPr>
      </a:lvl8pPr>
      <a:lvl9pPr marL="11283259" algn="l" defTabSz="282081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gif"/><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14114-D65A-0E9D-35FA-28B1CCA1C8D5}"/>
            </a:ext>
          </a:extLst>
        </p:cNvPr>
        <p:cNvGrpSpPr/>
        <p:nvPr/>
      </p:nvGrpSpPr>
      <p:grpSpPr>
        <a:xfrm>
          <a:off x="0" y="0"/>
          <a:ext cx="0" cy="0"/>
          <a:chOff x="0" y="0"/>
          <a:chExt cx="0" cy="0"/>
        </a:xfrm>
      </p:grpSpPr>
      <p:sp>
        <p:nvSpPr>
          <p:cNvPr id="23" name="Text Placeholder 5">
            <a:extLst>
              <a:ext uri="{FF2B5EF4-FFF2-40B4-BE49-F238E27FC236}">
                <a16:creationId xmlns:a16="http://schemas.microsoft.com/office/drawing/2014/main" id="{5FF71AC8-8065-881B-E33C-C64F716A47EC}"/>
              </a:ext>
            </a:extLst>
          </p:cNvPr>
          <p:cNvSpPr txBox="1"/>
          <p:nvPr/>
        </p:nvSpPr>
        <p:spPr>
          <a:xfrm>
            <a:off x="4779884" y="842084"/>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7200" b="1" i="0" u="none" strike="noStrike">
                <a:solidFill>
                  <a:srgbClr val="333333"/>
                </a:solidFill>
                <a:effectLst/>
                <a:latin typeface="Times New Roman" panose="02020603050405020304" pitchFamily="18" charset="0"/>
              </a:rPr>
              <a:t>Comparative Analysis on Doublet Detection Methods for Single-Cell/Nuclei RNA Sequencing</a:t>
            </a:r>
            <a:endParaRPr lang="en-US" sz="7200">
              <a:solidFill>
                <a:srgbClr val="505050"/>
              </a:solidFill>
              <a:latin typeface="Nunito Black" panose="00000A00000000000000" pitchFamily="2" charset="0"/>
            </a:endParaRPr>
          </a:p>
        </p:txBody>
      </p:sp>
      <p:sp>
        <p:nvSpPr>
          <p:cNvPr id="24" name="Text Placeholder 5">
            <a:extLst>
              <a:ext uri="{FF2B5EF4-FFF2-40B4-BE49-F238E27FC236}">
                <a16:creationId xmlns:a16="http://schemas.microsoft.com/office/drawing/2014/main" id="{D6E46EF0-7D78-17B0-1F54-C93A2B6E3E8F}"/>
              </a:ext>
            </a:extLst>
          </p:cNvPr>
          <p:cNvSpPr txBox="1"/>
          <p:nvPr/>
        </p:nvSpPr>
        <p:spPr>
          <a:xfrm>
            <a:off x="3657600" y="2347881"/>
            <a:ext cx="36576000" cy="2646878"/>
          </a:xfrm>
          <a:prstGeom prst="rect">
            <a:avLst/>
          </a:prstGeom>
        </p:spPr>
        <p:txBody>
          <a:bodyPr wrap="square" lIns="0" tIns="0" rIns="0" bIns="0" anchor="t">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rtl="0">
              <a:spcBef>
                <a:spcPts val="1200"/>
              </a:spcBef>
              <a:spcAft>
                <a:spcPts val="1200"/>
              </a:spcAft>
            </a:pPr>
            <a:r>
              <a:rPr lang="en-US" sz="4000" b="0" i="0" u="none" strike="noStrike" dirty="0">
                <a:solidFill>
                  <a:srgbClr val="000000"/>
                </a:solidFill>
                <a:effectLst/>
                <a:latin typeface="Times New Roman"/>
              </a:rPr>
              <a:t>Hannah Lee¹, Tiffany Lin¹, Christine Song¹, Ellie Lu¹, </a:t>
            </a:r>
            <a:r>
              <a:rPr lang="en-US" sz="4000" dirty="0">
                <a:solidFill>
                  <a:srgbClr val="000000"/>
                </a:solidFill>
                <a:latin typeface="Times New Roman"/>
              </a:rPr>
              <a:t>Victoria</a:t>
            </a:r>
            <a:r>
              <a:rPr lang="en-US" sz="4000" b="0" i="0" u="none" strike="noStrike" dirty="0">
                <a:solidFill>
                  <a:srgbClr val="000000"/>
                </a:solidFill>
                <a:effectLst/>
                <a:latin typeface="Times New Roman"/>
              </a:rPr>
              <a:t> Chu¹, Cyrus Clabeaux¹, Gabriella Vaccaro¹, Barbara Rosati¹</a:t>
            </a:r>
            <a:r>
              <a:rPr lang="en-US" sz="4000" b="0" i="0" u="none" strike="noStrike" baseline="30000" dirty="0">
                <a:solidFill>
                  <a:srgbClr val="000000"/>
                </a:solidFill>
                <a:effectLst/>
                <a:latin typeface="Times New Roman"/>
              </a:rPr>
              <a:t>,</a:t>
            </a:r>
            <a:r>
              <a:rPr lang="en-US" sz="4000" b="0" i="0" u="none" strike="noStrike" dirty="0">
                <a:solidFill>
                  <a:srgbClr val="000000"/>
                </a:solidFill>
                <a:effectLst/>
                <a:latin typeface="Times New Roman"/>
              </a:rPr>
              <a:t>², David McKinnon³ </a:t>
            </a:r>
            <a:endParaRPr lang="en-US" sz="4000" b="0" i="0" u="none" strike="noStrike" dirty="0">
              <a:solidFill>
                <a:schemeClr val="tx1"/>
              </a:solidFill>
              <a:effectLst/>
              <a:latin typeface="Open Sans"/>
              <a:ea typeface="Open Sans"/>
              <a:cs typeface="Open Sans"/>
            </a:endParaRPr>
          </a:p>
          <a:p>
            <a:pPr algn="ctr" rtl="0">
              <a:spcBef>
                <a:spcPts val="1200"/>
              </a:spcBef>
              <a:spcAft>
                <a:spcPts val="1200"/>
              </a:spcAft>
            </a:pPr>
            <a:r>
              <a:rPr lang="en-US" sz="4000" b="0" i="0" u="none" strike="noStrike" dirty="0">
                <a:solidFill>
                  <a:srgbClr val="000000"/>
                </a:solidFill>
                <a:effectLst/>
                <a:latin typeface="Times New Roman"/>
              </a:rPr>
              <a:t>¹Stony Brook University Single Cell Genomics Facility, ²Dept. Physiology &amp; Biophysics, ³Dept. Neurobiology &amp; Behavior, Stony Brook University, Stony Brook, NY.</a:t>
            </a:r>
            <a:br>
              <a:rPr lang="en-US" sz="5500" dirty="0"/>
            </a:br>
            <a:br>
              <a:rPr lang="en-US" sz="1600" dirty="0"/>
            </a:br>
            <a:endParaRPr lang="en-US" sz="5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707AA8CF-2F5C-32B8-49D6-520C1BC4F55A}"/>
              </a:ext>
            </a:extLst>
          </p:cNvPr>
          <p:cNvSpPr txBox="1"/>
          <p:nvPr/>
        </p:nvSpPr>
        <p:spPr>
          <a:xfrm>
            <a:off x="669828" y="4769266"/>
            <a:ext cx="12055839" cy="797324"/>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Nunito" panose="00000500000000000000" pitchFamily="2" charset="0"/>
              </a:rPr>
              <a:t>Introduction</a:t>
            </a:r>
          </a:p>
        </p:txBody>
      </p:sp>
      <p:sp>
        <p:nvSpPr>
          <p:cNvPr id="22" name="TextBox 21">
            <a:extLst>
              <a:ext uri="{FF2B5EF4-FFF2-40B4-BE49-F238E27FC236}">
                <a16:creationId xmlns:a16="http://schemas.microsoft.com/office/drawing/2014/main" id="{8711A5C2-7ECD-8849-40ED-9B84AC27C984}"/>
              </a:ext>
            </a:extLst>
          </p:cNvPr>
          <p:cNvSpPr txBox="1"/>
          <p:nvPr/>
        </p:nvSpPr>
        <p:spPr>
          <a:xfrm>
            <a:off x="789990" y="16668998"/>
            <a:ext cx="11935677" cy="848839"/>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Nunito" panose="00000500000000000000" pitchFamily="2" charset="0"/>
              </a:rPr>
              <a:t>Methodology</a:t>
            </a:r>
          </a:p>
        </p:txBody>
      </p:sp>
      <p:sp>
        <p:nvSpPr>
          <p:cNvPr id="25" name="TextBox 24">
            <a:extLst>
              <a:ext uri="{FF2B5EF4-FFF2-40B4-BE49-F238E27FC236}">
                <a16:creationId xmlns:a16="http://schemas.microsoft.com/office/drawing/2014/main" id="{9D7BBD18-133E-ECC5-91AE-9C63384A807E}"/>
              </a:ext>
            </a:extLst>
          </p:cNvPr>
          <p:cNvSpPr txBox="1"/>
          <p:nvPr/>
        </p:nvSpPr>
        <p:spPr>
          <a:xfrm>
            <a:off x="13321783" y="4608587"/>
            <a:ext cx="14642893" cy="958003"/>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Nunito" panose="00000500000000000000" pitchFamily="2" charset="0"/>
              </a:rPr>
              <a:t>Results</a:t>
            </a:r>
          </a:p>
        </p:txBody>
      </p:sp>
      <p:sp>
        <p:nvSpPr>
          <p:cNvPr id="26" name="TextBox 25">
            <a:extLst>
              <a:ext uri="{FF2B5EF4-FFF2-40B4-BE49-F238E27FC236}">
                <a16:creationId xmlns:a16="http://schemas.microsoft.com/office/drawing/2014/main" id="{644FD019-D655-5F52-A29A-E8B07660C838}"/>
              </a:ext>
            </a:extLst>
          </p:cNvPr>
          <p:cNvSpPr txBox="1"/>
          <p:nvPr/>
        </p:nvSpPr>
        <p:spPr>
          <a:xfrm>
            <a:off x="28674917" y="25736444"/>
            <a:ext cx="14314334"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Nunito" panose="00000500000000000000" pitchFamily="2" charset="0"/>
              </a:rPr>
              <a:t>Conclusion</a:t>
            </a:r>
          </a:p>
        </p:txBody>
      </p:sp>
      <p:pic>
        <p:nvPicPr>
          <p:cNvPr id="2" name="Picture 2" descr="Stony Brook University, New York">
            <a:extLst>
              <a:ext uri="{FF2B5EF4-FFF2-40B4-BE49-F238E27FC236}">
                <a16:creationId xmlns:a16="http://schemas.microsoft.com/office/drawing/2014/main" id="{25382A87-F13E-6B66-E759-84B4BC401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41" y="838015"/>
            <a:ext cx="3905698" cy="3067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312F4E-2DB7-DD85-61AB-36AD65CC91DC}"/>
              </a:ext>
            </a:extLst>
          </p:cNvPr>
          <p:cNvSpPr txBox="1"/>
          <p:nvPr/>
        </p:nvSpPr>
        <p:spPr>
          <a:xfrm>
            <a:off x="607010" y="5819270"/>
            <a:ext cx="12140495" cy="6986528"/>
          </a:xfrm>
          <a:prstGeom prst="rect">
            <a:avLst/>
          </a:prstGeom>
          <a:noFill/>
        </p:spPr>
        <p:txBody>
          <a:bodyPr wrap="square" lIns="91440" tIns="45720" rIns="91440" bIns="45720" anchor="t">
            <a:spAutoFit/>
          </a:bodyPr>
          <a:lstStyle/>
          <a:p>
            <a:pPr algn="just"/>
            <a:r>
              <a:rPr lang="en-US" sz="3200" b="0" i="0" u="none" strike="noStrike" dirty="0">
                <a:solidFill>
                  <a:srgbClr val="000000"/>
                </a:solidFill>
                <a:effectLst/>
                <a:latin typeface="Open Sans"/>
                <a:ea typeface="Open Sans"/>
                <a:cs typeface="Open Sans"/>
              </a:rPr>
              <a:t>     Single cell RNA-sequencing (</a:t>
            </a:r>
            <a:r>
              <a:rPr lang="en-US" sz="3200" b="0" i="0" u="none" strike="noStrike" dirty="0" err="1">
                <a:solidFill>
                  <a:srgbClr val="000000"/>
                </a:solidFill>
                <a:effectLst/>
                <a:latin typeface="Open Sans"/>
                <a:ea typeface="Open Sans"/>
                <a:cs typeface="Open Sans"/>
              </a:rPr>
              <a:t>scRNA</a:t>
            </a:r>
            <a:r>
              <a:rPr lang="en-US" sz="3200" b="0" i="0" u="none" strike="noStrike" dirty="0">
                <a:solidFill>
                  <a:srgbClr val="000000"/>
                </a:solidFill>
                <a:effectLst/>
                <a:latin typeface="Open Sans"/>
                <a:ea typeface="Open Sans"/>
                <a:cs typeface="Open Sans"/>
              </a:rPr>
              <a:t>-seq) and single-cell ATAC-sequencing (</a:t>
            </a:r>
            <a:r>
              <a:rPr lang="en-US" sz="3200" b="0" i="0" u="none" strike="noStrike" dirty="0" err="1">
                <a:solidFill>
                  <a:srgbClr val="000000"/>
                </a:solidFill>
                <a:effectLst/>
                <a:latin typeface="Open Sans"/>
                <a:ea typeface="Open Sans"/>
                <a:cs typeface="Open Sans"/>
              </a:rPr>
              <a:t>scATAC</a:t>
            </a:r>
            <a:r>
              <a:rPr lang="en-US" sz="3200" b="0" i="0" u="none" strike="noStrike" dirty="0">
                <a:solidFill>
                  <a:srgbClr val="000000"/>
                </a:solidFill>
                <a:effectLst/>
                <a:latin typeface="Open Sans"/>
                <a:ea typeface="Open Sans"/>
                <a:cs typeface="Open Sans"/>
              </a:rPr>
              <a:t>-seq) enable high-resolution analysis of cellular heterogeneity and chromatin accessibility, respectively. However, the presence of doublets or </a:t>
            </a:r>
            <a:r>
              <a:rPr lang="en-US" sz="3200" b="0" i="0" u="none" strike="noStrike" dirty="0" err="1">
                <a:solidFill>
                  <a:srgbClr val="000000"/>
                </a:solidFill>
                <a:effectLst/>
                <a:latin typeface="Open Sans"/>
                <a:ea typeface="Open Sans"/>
                <a:cs typeface="Open Sans"/>
              </a:rPr>
              <a:t>multiplets</a:t>
            </a:r>
            <a:r>
              <a:rPr lang="en-US" sz="3200" b="0" i="0" u="none" strike="noStrike" dirty="0">
                <a:solidFill>
                  <a:srgbClr val="000000"/>
                </a:solidFill>
                <a:effectLst/>
                <a:latin typeface="Open Sans"/>
                <a:ea typeface="Open Sans"/>
                <a:cs typeface="Open Sans"/>
              </a:rPr>
              <a:t> (two or more cells captured and sequenced as a single cell) formed during single cell/nuclei capture can confound downstream analysis. Accurately detecting and removing doublets from the analysis pipeline is critical for preserving data integrity. To improve our understanding of the available doublet detection methods, we compared their performance across a diverse set of datasets. These datasets include single-nuclei RNA sequencing data from mouse lung (sc92), multiplexed single cell PBMCs from eight unique donors labeled using cell-hashing (</a:t>
            </a:r>
            <a:r>
              <a:rPr lang="en-US" sz="3200" b="0" i="0" u="none" strike="noStrike" dirty="0" err="1">
                <a:solidFill>
                  <a:srgbClr val="000000"/>
                </a:solidFill>
                <a:effectLst/>
                <a:latin typeface="Open Sans"/>
                <a:ea typeface="Open Sans"/>
                <a:cs typeface="Open Sans"/>
              </a:rPr>
              <a:t>ch_pbmc</a:t>
            </a:r>
            <a:r>
              <a:rPr lang="en-US" sz="3200" b="0" i="0" u="none" strike="noStrike" dirty="0">
                <a:solidFill>
                  <a:srgbClr val="000000"/>
                </a:solidFill>
                <a:effectLst/>
                <a:latin typeface="Open Sans"/>
                <a:ea typeface="Open Sans"/>
                <a:cs typeface="Open Sans"/>
              </a:rPr>
              <a:t>), and data from whole killifish embryo (sc85).</a:t>
            </a:r>
            <a:endParaRPr lang="en-US" sz="2400" dirty="0">
              <a:solidFill>
                <a:srgbClr val="222222"/>
              </a:solidFill>
              <a:latin typeface="Arial"/>
              <a:ea typeface="Open Sans"/>
              <a:cs typeface="Arial"/>
            </a:endParaRPr>
          </a:p>
        </p:txBody>
      </p:sp>
      <p:sp>
        <p:nvSpPr>
          <p:cNvPr id="9" name="TextBox 8">
            <a:extLst>
              <a:ext uri="{FF2B5EF4-FFF2-40B4-BE49-F238E27FC236}">
                <a16:creationId xmlns:a16="http://schemas.microsoft.com/office/drawing/2014/main" id="{818C0EDB-02A5-F997-2A5F-A4CA20977944}"/>
              </a:ext>
            </a:extLst>
          </p:cNvPr>
          <p:cNvSpPr txBox="1"/>
          <p:nvPr/>
        </p:nvSpPr>
        <p:spPr>
          <a:xfrm>
            <a:off x="727171" y="17532114"/>
            <a:ext cx="12140495" cy="15245199"/>
          </a:xfrm>
          <a:prstGeom prst="rect">
            <a:avLst/>
          </a:prstGeom>
          <a:noFill/>
        </p:spPr>
        <p:txBody>
          <a:bodyPr wrap="square" lIns="91440" tIns="45720" rIns="91440" bIns="45720" anchor="t">
            <a:spAutoFit/>
          </a:bodyPr>
          <a:lstStyle/>
          <a:p>
            <a:pPr indent="457200" algn="just">
              <a:spcAft>
                <a:spcPts val="800"/>
              </a:spcAft>
            </a:pPr>
            <a:r>
              <a:rPr lang="en-US" sz="3200" b="0" i="0" u="none" strike="noStrike" dirty="0">
                <a:solidFill>
                  <a:srgbClr val="000000"/>
                </a:solidFill>
                <a:effectLst/>
                <a:latin typeface="Open Sans"/>
                <a:ea typeface="Open Sans"/>
                <a:cs typeface="Open Sans"/>
              </a:rPr>
              <a:t>The doublet detection methods examined include </a:t>
            </a:r>
            <a:r>
              <a:rPr lang="en-US" sz="3200" b="0" i="0" u="none" strike="noStrike" dirty="0" err="1">
                <a:solidFill>
                  <a:srgbClr val="000000"/>
                </a:solidFill>
                <a:effectLst/>
                <a:latin typeface="Open Sans"/>
                <a:ea typeface="Open Sans"/>
                <a:cs typeface="Open Sans"/>
              </a:rPr>
              <a:t>scDblFinder</a:t>
            </a:r>
            <a:r>
              <a:rPr lang="en-US" sz="3200" b="0" i="0" u="none" strike="noStrike" dirty="0">
                <a:solidFill>
                  <a:srgbClr val="000000"/>
                </a:solidFill>
                <a:effectLst/>
                <a:latin typeface="Open Sans"/>
                <a:ea typeface="Open Sans"/>
                <a:cs typeface="Open Sans"/>
              </a:rPr>
              <a:t>, </a:t>
            </a:r>
            <a:r>
              <a:rPr lang="en-US" sz="3200" b="0" i="0" u="none" strike="noStrike" dirty="0" err="1">
                <a:solidFill>
                  <a:srgbClr val="000000"/>
                </a:solidFill>
                <a:effectLst/>
                <a:latin typeface="Open Sans"/>
                <a:ea typeface="Open Sans"/>
                <a:cs typeface="Open Sans"/>
              </a:rPr>
              <a:t>DoubletFinder</a:t>
            </a:r>
            <a:r>
              <a:rPr lang="en-US" sz="3200" b="0" i="0" u="none" strike="noStrike" dirty="0">
                <a:solidFill>
                  <a:srgbClr val="000000"/>
                </a:solidFill>
                <a:effectLst/>
                <a:latin typeface="Open Sans"/>
                <a:ea typeface="Open Sans"/>
                <a:cs typeface="Open Sans"/>
              </a:rPr>
              <a:t>, </a:t>
            </a:r>
            <a:r>
              <a:rPr lang="en-US" sz="3200" b="0" i="0" u="none" strike="noStrike" dirty="0" err="1">
                <a:solidFill>
                  <a:srgbClr val="000000"/>
                </a:solidFill>
                <a:effectLst/>
                <a:latin typeface="Open Sans"/>
                <a:ea typeface="Open Sans"/>
                <a:cs typeface="Open Sans"/>
              </a:rPr>
              <a:t>DoubletDetection</a:t>
            </a:r>
            <a:r>
              <a:rPr lang="en-US" sz="3200" b="0" i="0" u="none" strike="noStrike" dirty="0">
                <a:solidFill>
                  <a:srgbClr val="000000"/>
                </a:solidFill>
                <a:effectLst/>
                <a:latin typeface="Open Sans"/>
                <a:ea typeface="Open Sans"/>
                <a:cs typeface="Open Sans"/>
              </a:rPr>
              <a:t>, Vaeda, COMPOSITE, and </a:t>
            </a:r>
            <a:r>
              <a:rPr lang="en-US" sz="3200" b="0" i="0" u="none" strike="noStrike" dirty="0" err="1">
                <a:solidFill>
                  <a:srgbClr val="000000"/>
                </a:solidFill>
                <a:effectLst/>
                <a:latin typeface="Open Sans"/>
                <a:ea typeface="Open Sans"/>
                <a:cs typeface="Open Sans"/>
              </a:rPr>
              <a:t>Scrublet</a:t>
            </a:r>
            <a:r>
              <a:rPr lang="en-US" sz="3200" dirty="0">
                <a:solidFill>
                  <a:srgbClr val="000000"/>
                </a:solidFill>
                <a:latin typeface="Open Sans"/>
                <a:ea typeface="Open Sans"/>
                <a:cs typeface="Open Sans"/>
              </a:rPr>
              <a:t>. </a:t>
            </a:r>
            <a:r>
              <a:rPr lang="en-US" sz="3200" b="0" i="0" u="none" strike="noStrike" dirty="0">
                <a:solidFill>
                  <a:srgbClr val="000000"/>
                </a:solidFill>
                <a:effectLst/>
                <a:latin typeface="Open Sans"/>
                <a:ea typeface="Open Sans"/>
                <a:cs typeface="Open Sans"/>
              </a:rPr>
              <a:t>Beginning with the filtered-feature count matrix of each dataset, we implemented each doublet detection method using either Python or R, with default parameters. Using tools such as </a:t>
            </a:r>
            <a:r>
              <a:rPr lang="en-US" sz="3200" b="0" i="0" u="none" strike="noStrike" dirty="0" err="1">
                <a:solidFill>
                  <a:srgbClr val="000000"/>
                </a:solidFill>
                <a:effectLst/>
                <a:latin typeface="Open Sans"/>
                <a:ea typeface="Open Sans"/>
                <a:cs typeface="Open Sans"/>
              </a:rPr>
              <a:t>DeepVenn</a:t>
            </a:r>
            <a:r>
              <a:rPr lang="en-US" sz="3200" b="0" i="0" u="none" strike="noStrike" dirty="0">
                <a:solidFill>
                  <a:srgbClr val="000000"/>
                </a:solidFill>
                <a:effectLst/>
                <a:latin typeface="Open Sans"/>
                <a:ea typeface="Open Sans"/>
                <a:cs typeface="Open Sans"/>
              </a:rPr>
              <a:t> or Python libraries like matplotlib and </a:t>
            </a:r>
            <a:r>
              <a:rPr lang="en-US" sz="3200" b="0" i="0" u="none" strike="noStrike" dirty="0" err="1">
                <a:solidFill>
                  <a:srgbClr val="000000"/>
                </a:solidFill>
                <a:effectLst/>
                <a:latin typeface="Open Sans"/>
                <a:ea typeface="Open Sans"/>
                <a:cs typeface="Open Sans"/>
              </a:rPr>
              <a:t>numpy</a:t>
            </a:r>
            <a:r>
              <a:rPr lang="en-US" sz="3200" b="0" i="0" u="none" strike="noStrike" dirty="0">
                <a:solidFill>
                  <a:srgbClr val="000000"/>
                </a:solidFill>
                <a:effectLst/>
                <a:latin typeface="Open Sans"/>
                <a:ea typeface="Open Sans"/>
                <a:cs typeface="Open Sans"/>
              </a:rPr>
              <a:t>, we generated a combination of Venn diagrams and upset plots</a:t>
            </a:r>
            <a:r>
              <a:rPr lang="en-US" sz="3200" dirty="0">
                <a:solidFill>
                  <a:srgbClr val="000000"/>
                </a:solidFill>
                <a:latin typeface="Open Sans"/>
                <a:ea typeface="Open Sans"/>
                <a:cs typeface="Open Sans"/>
              </a:rPr>
              <a:t> </a:t>
            </a:r>
            <a:r>
              <a:rPr lang="en-US" sz="3200" b="0" i="0" u="none" strike="noStrike" dirty="0">
                <a:solidFill>
                  <a:srgbClr val="000000"/>
                </a:solidFill>
                <a:effectLst/>
                <a:latin typeface="Open Sans"/>
                <a:ea typeface="Open Sans"/>
                <a:cs typeface="Open Sans"/>
              </a:rPr>
              <a:t>to visualize and compare the </a:t>
            </a:r>
            <a:r>
              <a:rPr lang="en-US" sz="3200" dirty="0">
                <a:solidFill>
                  <a:srgbClr val="000000"/>
                </a:solidFill>
                <a:latin typeface="Open Sans"/>
                <a:ea typeface="Open Sans"/>
                <a:cs typeface="Open Sans"/>
              </a:rPr>
              <a:t>doublet IDs produced by each method.</a:t>
            </a:r>
            <a:endParaRPr lang="en-US" sz="3200" b="0" i="0" u="none" strike="noStrike" dirty="0">
              <a:solidFill>
                <a:srgbClr val="000000"/>
              </a:solidFill>
              <a:effectLst/>
              <a:latin typeface="Open Sans"/>
              <a:ea typeface="Open Sans"/>
              <a:cs typeface="Open Sans"/>
            </a:endParaRPr>
          </a:p>
          <a:p>
            <a:pPr indent="457200" algn="just">
              <a:spcAft>
                <a:spcPts val="800"/>
              </a:spcAft>
            </a:pPr>
            <a:r>
              <a:rPr lang="en-US" sz="3200" b="0" i="0" u="none" strike="noStrike" dirty="0">
                <a:solidFill>
                  <a:srgbClr val="000000"/>
                </a:solidFill>
                <a:effectLst/>
                <a:latin typeface="Open Sans"/>
                <a:ea typeface="Open Sans"/>
                <a:cs typeface="Open Sans"/>
              </a:rPr>
              <a:t>For the PMBC dataset, experimental annotation of doublets was also possible using the </a:t>
            </a:r>
            <a:r>
              <a:rPr lang="en-US" sz="3200" i="0" u="none" strike="noStrike" dirty="0">
                <a:solidFill>
                  <a:srgbClr val="000000"/>
                </a:solidFill>
                <a:effectLst/>
                <a:latin typeface="Open Sans"/>
                <a:ea typeface="Open Sans"/>
                <a:cs typeface="Open Sans"/>
              </a:rPr>
              <a:t>demultiplexing method </a:t>
            </a:r>
            <a:r>
              <a:rPr lang="en-US" sz="3200" i="0" u="none" strike="noStrike" dirty="0" err="1">
                <a:solidFill>
                  <a:srgbClr val="000000"/>
                </a:solidFill>
                <a:effectLst/>
                <a:latin typeface="Open Sans"/>
                <a:ea typeface="Open Sans"/>
                <a:cs typeface="Open Sans"/>
              </a:rPr>
              <a:t>HTODemux</a:t>
            </a:r>
            <a:r>
              <a:rPr lang="en-US" sz="3000" dirty="0">
                <a:solidFill>
                  <a:srgbClr val="000000"/>
                </a:solidFill>
                <a:latin typeface="Open Sans"/>
                <a:ea typeface="Open Sans"/>
                <a:cs typeface="Open Sans"/>
              </a:rPr>
              <a:t>, a cell-hashing–based method that identifies doublets by detecting multiple sample-specific tags. </a:t>
            </a:r>
            <a:r>
              <a:rPr lang="en-US" sz="3200" dirty="0">
                <a:solidFill>
                  <a:srgbClr val="000000"/>
                </a:solidFill>
                <a:latin typeface="Open Sans"/>
                <a:ea typeface="Open Sans"/>
                <a:cs typeface="Open Sans"/>
              </a:rPr>
              <a:t>This</a:t>
            </a:r>
            <a:r>
              <a:rPr lang="en-US" sz="3200" b="0" i="0" u="none" strike="noStrike" dirty="0">
                <a:solidFill>
                  <a:srgbClr val="000000"/>
                </a:solidFill>
                <a:effectLst/>
                <a:latin typeface="Open Sans"/>
                <a:ea typeface="Open Sans"/>
                <a:cs typeface="Open Sans"/>
              </a:rPr>
              <a:t> allowed us to compare the computational methods to a putative ground truth.</a:t>
            </a:r>
          </a:p>
          <a:p>
            <a:pPr indent="457200" algn="just">
              <a:spcAft>
                <a:spcPts val="800"/>
              </a:spcAft>
            </a:pPr>
            <a:r>
              <a:rPr lang="en-US" sz="3200" b="0" i="0" u="none" strike="noStrike" dirty="0">
                <a:solidFill>
                  <a:srgbClr val="000000"/>
                </a:solidFill>
                <a:effectLst/>
                <a:latin typeface="Open Sans"/>
                <a:ea typeface="Open Sans"/>
                <a:cs typeface="Open Sans"/>
              </a:rPr>
              <a:t>Another ground truth test set used </a:t>
            </a:r>
            <a:r>
              <a:rPr lang="en-US" sz="3200" dirty="0">
                <a:solidFill>
                  <a:srgbClr val="000000"/>
                </a:solidFill>
                <a:latin typeface="Open Sans"/>
                <a:ea typeface="Open Sans"/>
                <a:cs typeface="Open Sans"/>
              </a:rPr>
              <a:t>artificially created</a:t>
            </a:r>
            <a:r>
              <a:rPr lang="en-US" sz="3200" b="0" i="0" u="none" strike="noStrike" dirty="0">
                <a:solidFill>
                  <a:srgbClr val="000000"/>
                </a:solidFill>
                <a:effectLst/>
                <a:latin typeface="Open Sans"/>
                <a:ea typeface="Open Sans"/>
                <a:cs typeface="Open Sans"/>
              </a:rPr>
              <a:t> doublets using the </a:t>
            </a:r>
            <a:r>
              <a:rPr lang="en-US" sz="3200" i="0" u="none" strike="noStrike" dirty="0" err="1">
                <a:solidFill>
                  <a:srgbClr val="000000"/>
                </a:solidFill>
                <a:effectLst/>
                <a:latin typeface="Open Sans"/>
                <a:ea typeface="Open Sans"/>
                <a:cs typeface="Open Sans"/>
              </a:rPr>
              <a:t>getArtificialDoublets</a:t>
            </a:r>
            <a:r>
              <a:rPr lang="en-US" sz="3200" dirty="0">
                <a:solidFill>
                  <a:srgbClr val="000000"/>
                </a:solidFill>
                <a:latin typeface="Open Sans"/>
                <a:ea typeface="Open Sans"/>
                <a:cs typeface="Open Sans"/>
              </a:rPr>
              <a:t> </a:t>
            </a:r>
            <a:r>
              <a:rPr lang="en-US" sz="3200" b="0" i="0" u="none" strike="noStrike" dirty="0">
                <a:solidFill>
                  <a:srgbClr val="000000"/>
                </a:solidFill>
                <a:effectLst/>
                <a:latin typeface="Open Sans"/>
                <a:ea typeface="Open Sans"/>
                <a:cs typeface="Open Sans"/>
              </a:rPr>
              <a:t>method from the </a:t>
            </a:r>
            <a:r>
              <a:rPr lang="en-US" sz="3200" b="0" i="0" u="none" strike="noStrike" dirty="0" err="1">
                <a:solidFill>
                  <a:srgbClr val="000000"/>
                </a:solidFill>
                <a:effectLst/>
                <a:latin typeface="Open Sans"/>
                <a:ea typeface="Open Sans"/>
                <a:cs typeface="Open Sans"/>
              </a:rPr>
              <a:t>scDblFinder</a:t>
            </a:r>
            <a:r>
              <a:rPr lang="en-US" sz="3200" b="0" i="0" u="none" strike="noStrike" dirty="0">
                <a:solidFill>
                  <a:srgbClr val="000000"/>
                </a:solidFill>
                <a:effectLst/>
                <a:latin typeface="Open Sans"/>
                <a:ea typeface="Open Sans"/>
                <a:cs typeface="Open Sans"/>
              </a:rPr>
              <a:t> library. This method generated pseudo doublets from the whole killifish embryo datasets following removal of all the doublets previously detected by the six methods tested.</a:t>
            </a:r>
          </a:p>
          <a:p>
            <a:pPr indent="457200" algn="just">
              <a:spcAft>
                <a:spcPts val="800"/>
              </a:spcAft>
            </a:pPr>
            <a:r>
              <a:rPr lang="en-US" sz="3200" b="0" i="0" u="none" strike="noStrike" dirty="0">
                <a:solidFill>
                  <a:srgbClr val="000000"/>
                </a:solidFill>
                <a:effectLst/>
                <a:latin typeface="Open Sans"/>
                <a:ea typeface="Open Sans"/>
                <a:cs typeface="Open Sans"/>
              </a:rPr>
              <a:t>In order to validate our confidence in </a:t>
            </a:r>
            <a:r>
              <a:rPr lang="en-US" sz="3200" b="0" i="0" u="none" strike="noStrike" dirty="0" err="1">
                <a:solidFill>
                  <a:srgbClr val="000000"/>
                </a:solidFill>
                <a:effectLst/>
                <a:latin typeface="Open Sans"/>
                <a:ea typeface="Open Sans"/>
                <a:cs typeface="Open Sans"/>
              </a:rPr>
              <a:t>scDblFinder’s</a:t>
            </a:r>
            <a:r>
              <a:rPr lang="en-US" sz="3200" b="0" i="0" u="none" strike="noStrike" dirty="0">
                <a:solidFill>
                  <a:srgbClr val="000000"/>
                </a:solidFill>
                <a:effectLst/>
                <a:latin typeface="Open Sans"/>
                <a:ea typeface="Open Sans"/>
                <a:cs typeface="Open Sans"/>
              </a:rPr>
              <a:t> </a:t>
            </a:r>
            <a:r>
              <a:rPr lang="en-US" sz="3200" dirty="0">
                <a:solidFill>
                  <a:srgbClr val="000000"/>
                </a:solidFill>
                <a:latin typeface="Open Sans"/>
                <a:ea typeface="Open Sans"/>
                <a:cs typeface="Open Sans"/>
              </a:rPr>
              <a:t>performance and to ensure that the method is not biased towards the 10x Genomics expected value for doublet number, we reconducted </a:t>
            </a:r>
            <a:r>
              <a:rPr lang="en-US" sz="3200" dirty="0" err="1">
                <a:solidFill>
                  <a:srgbClr val="000000"/>
                </a:solidFill>
                <a:latin typeface="Open Sans"/>
                <a:ea typeface="Open Sans"/>
                <a:cs typeface="Open Sans"/>
              </a:rPr>
              <a:t>scDblFinder</a:t>
            </a:r>
            <a:r>
              <a:rPr lang="en-US" sz="3200" dirty="0">
                <a:solidFill>
                  <a:srgbClr val="000000"/>
                </a:solidFill>
                <a:latin typeface="Open Sans"/>
                <a:ea typeface="Open Sans"/>
                <a:cs typeface="Open Sans"/>
              </a:rPr>
              <a:t> on the whole killifish embryo datasets after removing just the doublets detected by this method in the previous run.</a:t>
            </a:r>
            <a:endParaRPr lang="en-US" sz="3200" b="0" i="0" u="none" strike="noStrike" dirty="0">
              <a:solidFill>
                <a:srgbClr val="000000"/>
              </a:solidFill>
              <a:effectLst/>
              <a:latin typeface="Open Sans"/>
              <a:ea typeface="Open Sans"/>
              <a:cs typeface="Open Sans"/>
            </a:endParaRPr>
          </a:p>
          <a:p>
            <a:pPr indent="457200" algn="just">
              <a:spcAft>
                <a:spcPts val="800"/>
              </a:spcAft>
            </a:pPr>
            <a:r>
              <a:rPr lang="en-US" sz="3200" b="0" i="0" u="none" strike="noStrike" dirty="0">
                <a:solidFill>
                  <a:srgbClr val="000000"/>
                </a:solidFill>
                <a:effectLst/>
                <a:latin typeface="Open Sans"/>
                <a:ea typeface="Open Sans"/>
                <a:cs typeface="Open Sans"/>
              </a:rPr>
              <a:t>To fully understand each tool’s architecture, the mathematical approaches behind each of the doublet detection methods were examined and compared.</a:t>
            </a:r>
          </a:p>
        </p:txBody>
      </p:sp>
      <p:sp>
        <p:nvSpPr>
          <p:cNvPr id="4" name="TextBox 3">
            <a:extLst>
              <a:ext uri="{FF2B5EF4-FFF2-40B4-BE49-F238E27FC236}">
                <a16:creationId xmlns:a16="http://schemas.microsoft.com/office/drawing/2014/main" id="{D08D6F1D-02FF-209F-2113-119D7F5B2792}"/>
              </a:ext>
            </a:extLst>
          </p:cNvPr>
          <p:cNvSpPr txBox="1"/>
          <p:nvPr/>
        </p:nvSpPr>
        <p:spPr>
          <a:xfrm>
            <a:off x="28713150" y="30228320"/>
            <a:ext cx="14514842" cy="821867"/>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Nunito" panose="00000500000000000000" pitchFamily="2" charset="0"/>
              </a:rPr>
              <a:t>Acknowledgements</a:t>
            </a:r>
          </a:p>
        </p:txBody>
      </p:sp>
      <p:sp>
        <p:nvSpPr>
          <p:cNvPr id="27" name="TextBox 26">
            <a:extLst>
              <a:ext uri="{FF2B5EF4-FFF2-40B4-BE49-F238E27FC236}">
                <a16:creationId xmlns:a16="http://schemas.microsoft.com/office/drawing/2014/main" id="{03244314-1AEE-EC35-68E7-9907F7ECC28B}"/>
              </a:ext>
            </a:extLst>
          </p:cNvPr>
          <p:cNvSpPr txBox="1"/>
          <p:nvPr/>
        </p:nvSpPr>
        <p:spPr>
          <a:xfrm>
            <a:off x="28674917" y="26746889"/>
            <a:ext cx="14400969" cy="3046988"/>
          </a:xfrm>
          <a:prstGeom prst="rect">
            <a:avLst/>
          </a:prstGeom>
          <a:noFill/>
        </p:spPr>
        <p:txBody>
          <a:bodyPr wrap="square">
            <a:spAutoFit/>
          </a:bodyPr>
          <a:lstStyle/>
          <a:p>
            <a:pPr indent="457200" algn="just" rtl="0">
              <a:spcAft>
                <a:spcPts val="800"/>
              </a:spcAft>
            </a:pPr>
            <a:r>
              <a:rPr lang="en-US" sz="3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Our results point towards potential improvements in doublet detection methodologies, a crucial aspect of quality control for single cell/nuclei sequencing data and will be shared with the facility’s users. Future goals of this analysis include developing better methods to verify the accuracy of these doublet detection methods and examining other machine learning architectures that might perform this task more reliably. </a:t>
            </a:r>
          </a:p>
        </p:txBody>
      </p:sp>
      <p:sp>
        <p:nvSpPr>
          <p:cNvPr id="55" name="TextBox 54">
            <a:extLst>
              <a:ext uri="{FF2B5EF4-FFF2-40B4-BE49-F238E27FC236}">
                <a16:creationId xmlns:a16="http://schemas.microsoft.com/office/drawing/2014/main" id="{49D06546-C26E-23E0-EA5D-450195568A3F}"/>
              </a:ext>
            </a:extLst>
          </p:cNvPr>
          <p:cNvSpPr txBox="1"/>
          <p:nvPr/>
        </p:nvSpPr>
        <p:spPr>
          <a:xfrm>
            <a:off x="28713150" y="31152846"/>
            <a:ext cx="14331467" cy="1077218"/>
          </a:xfrm>
          <a:prstGeom prst="rect">
            <a:avLst/>
          </a:prstGeom>
          <a:noFill/>
        </p:spPr>
        <p:txBody>
          <a:bodyPr wrap="square" lIns="91440" tIns="45720" rIns="91440" bIns="45720" anchor="t">
            <a:spAutoFit/>
          </a:bodyPr>
          <a:lstStyle/>
          <a:p>
            <a:pPr indent="457200" algn="just">
              <a:spcAft>
                <a:spcPts val="800"/>
              </a:spcAft>
            </a:pPr>
            <a:r>
              <a:rPr lang="en-US" sz="3200" dirty="0">
                <a:solidFill>
                  <a:srgbClr val="000000"/>
                </a:solidFill>
                <a:latin typeface="Open Sans"/>
                <a:ea typeface="Open Sans"/>
                <a:cs typeface="Open Sans"/>
              </a:rPr>
              <a:t>We would like to acknowledge </a:t>
            </a:r>
            <a:r>
              <a:rPr lang="en-US" sz="3200" dirty="0" err="1">
                <a:solidFill>
                  <a:srgbClr val="000000"/>
                </a:solidFill>
                <a:latin typeface="Open Sans"/>
                <a:ea typeface="Open Sans"/>
                <a:cs typeface="Open Sans"/>
              </a:rPr>
              <a:t>Deboparna</a:t>
            </a:r>
            <a:r>
              <a:rPr lang="en-US" sz="3200" dirty="0">
                <a:solidFill>
                  <a:srgbClr val="000000"/>
                </a:solidFill>
                <a:latin typeface="Open Sans"/>
                <a:ea typeface="Open Sans"/>
                <a:cs typeface="Open Sans"/>
              </a:rPr>
              <a:t> Banerjee  for her assistance with the analysis of the computational methods.</a:t>
            </a:r>
            <a:endParaRPr lang="en-US" sz="3200" b="0" i="0" u="none" strike="noStrike" dirty="0">
              <a:solidFill>
                <a:srgbClr val="000000"/>
              </a:solidFill>
              <a:effectLst/>
              <a:latin typeface="Open Sans"/>
              <a:ea typeface="Open Sans"/>
              <a:cs typeface="Open Sans"/>
            </a:endParaRPr>
          </a:p>
        </p:txBody>
      </p:sp>
      <p:sp>
        <p:nvSpPr>
          <p:cNvPr id="31" name="TextBox 30">
            <a:extLst>
              <a:ext uri="{FF2B5EF4-FFF2-40B4-BE49-F238E27FC236}">
                <a16:creationId xmlns:a16="http://schemas.microsoft.com/office/drawing/2014/main" id="{FE7332B8-39DE-1234-631A-35FA104CBF4F}"/>
              </a:ext>
            </a:extLst>
          </p:cNvPr>
          <p:cNvSpPr txBox="1"/>
          <p:nvPr/>
        </p:nvSpPr>
        <p:spPr>
          <a:xfrm>
            <a:off x="13762359" y="20172601"/>
            <a:ext cx="14202317" cy="1508105"/>
          </a:xfrm>
          <a:prstGeom prst="rect">
            <a:avLst/>
          </a:prstGeom>
          <a:noFill/>
          <a:ln w="28575">
            <a:solidFill>
              <a:schemeClr val="bg1"/>
            </a:solidFill>
          </a:ln>
        </p:spPr>
        <p:txBody>
          <a:bodyPr wrap="square" lIns="91440" tIns="45720" rIns="91440" bIns="45720" anchor="t">
            <a:spAutoFit/>
          </a:bodyPr>
          <a:lstStyle/>
          <a:p>
            <a:pPr algn="just"/>
            <a:r>
              <a:rPr lang="en-US" sz="3000" dirty="0">
                <a:solidFill>
                  <a:srgbClr val="000000"/>
                </a:solidFill>
                <a:latin typeface="Open Sans"/>
                <a:ea typeface="Open Sans"/>
                <a:cs typeface="Open Sans"/>
              </a:rPr>
              <a:t>Figure 2. </a:t>
            </a:r>
            <a:r>
              <a:rPr lang="en-US" sz="3000" dirty="0">
                <a:latin typeface="Open Sans"/>
                <a:ea typeface="Open Sans"/>
                <a:cs typeface="Open Sans"/>
              </a:rPr>
              <a:t>Comparison of six doublet detection methods in sc92 granuloma datasets </a:t>
            </a:r>
            <a:r>
              <a:rPr lang="en-US" sz="3000" dirty="0">
                <a:solidFill>
                  <a:srgbClr val="000000"/>
                </a:solidFill>
                <a:latin typeface="Open Sans"/>
                <a:ea typeface="Open Sans"/>
                <a:cs typeface="Open Sans"/>
              </a:rPr>
              <a:t>(A) (B) (C)</a:t>
            </a:r>
            <a:r>
              <a:rPr lang="en-US" sz="3000" dirty="0">
                <a:latin typeface="Open Sans"/>
                <a:ea typeface="Open Sans"/>
                <a:cs typeface="Open Sans"/>
              </a:rPr>
              <a:t>. Upset Plots to highlight detailed intersections for sc92_1 and sc92_3 (D).</a:t>
            </a:r>
          </a:p>
        </p:txBody>
      </p:sp>
      <p:sp>
        <p:nvSpPr>
          <p:cNvPr id="3" name="TextBox 2">
            <a:extLst>
              <a:ext uri="{FF2B5EF4-FFF2-40B4-BE49-F238E27FC236}">
                <a16:creationId xmlns:a16="http://schemas.microsoft.com/office/drawing/2014/main" id="{823E951D-3135-12B1-609A-757B889E004F}"/>
              </a:ext>
            </a:extLst>
          </p:cNvPr>
          <p:cNvSpPr txBox="1"/>
          <p:nvPr/>
        </p:nvSpPr>
        <p:spPr>
          <a:xfrm>
            <a:off x="13990887" y="31183624"/>
            <a:ext cx="13785349" cy="1046440"/>
          </a:xfrm>
          <a:prstGeom prst="rect">
            <a:avLst/>
          </a:prstGeom>
          <a:noFill/>
          <a:ln w="28575">
            <a:solidFill>
              <a:schemeClr val="bg1"/>
            </a:solidFill>
          </a:ln>
        </p:spPr>
        <p:txBody>
          <a:bodyPr wrap="square" lIns="91440" tIns="45720" rIns="91440" bIns="45720" anchor="t">
            <a:spAutoFit/>
          </a:bodyPr>
          <a:lstStyle/>
          <a:p>
            <a:pPr algn="just"/>
            <a:r>
              <a:rPr lang="en-US" sz="3200" dirty="0">
                <a:solidFill>
                  <a:srgbClr val="000000"/>
                </a:solidFill>
                <a:latin typeface="Open Sans"/>
                <a:ea typeface="Open Sans"/>
                <a:cs typeface="Open Sans"/>
              </a:rPr>
              <a:t>F</a:t>
            </a:r>
            <a:r>
              <a:rPr lang="en-US" sz="3000" dirty="0">
                <a:solidFill>
                  <a:srgbClr val="000000"/>
                </a:solidFill>
                <a:latin typeface="Open Sans"/>
                <a:ea typeface="Open Sans"/>
                <a:cs typeface="Open Sans"/>
              </a:rPr>
              <a:t>igure 3. </a:t>
            </a:r>
            <a:r>
              <a:rPr lang="en-US" sz="3000" dirty="0">
                <a:latin typeface="Open Sans"/>
                <a:ea typeface="Open Sans"/>
                <a:cs typeface="Open Sans"/>
              </a:rPr>
              <a:t>Comparison of six doublet detection methods in sc85 granuloma datasets </a:t>
            </a:r>
            <a:r>
              <a:rPr lang="en-US" sz="3000" dirty="0">
                <a:solidFill>
                  <a:srgbClr val="000000"/>
                </a:solidFill>
                <a:latin typeface="Open Sans"/>
                <a:ea typeface="Open Sans"/>
                <a:cs typeface="Open Sans"/>
              </a:rPr>
              <a:t>(A) (B).</a:t>
            </a:r>
            <a:endParaRPr lang="en-US" sz="3000" dirty="0">
              <a:latin typeface="Open Sans"/>
              <a:ea typeface="Open Sans"/>
              <a:cs typeface="Open Sans"/>
            </a:endParaRPr>
          </a:p>
        </p:txBody>
      </p:sp>
      <p:pic>
        <p:nvPicPr>
          <p:cNvPr id="12" name="Picture 11" descr="image">
            <a:extLst>
              <a:ext uri="{FF2B5EF4-FFF2-40B4-BE49-F238E27FC236}">
                <a16:creationId xmlns:a16="http://schemas.microsoft.com/office/drawing/2014/main" id="{91521B76-2112-0B24-722A-731A6E857033}"/>
              </a:ext>
            </a:extLst>
          </p:cNvPr>
          <p:cNvPicPr>
            <a:picLocks noChangeAspect="1"/>
          </p:cNvPicPr>
          <p:nvPr/>
        </p:nvPicPr>
        <p:blipFill>
          <a:blip r:embed="rId4"/>
          <a:stretch>
            <a:fillRect/>
          </a:stretch>
        </p:blipFill>
        <p:spPr>
          <a:xfrm>
            <a:off x="23312437" y="18511837"/>
            <a:ext cx="9525" cy="9525"/>
          </a:xfrm>
          <a:prstGeom prst="rect">
            <a:avLst/>
          </a:prstGeom>
        </p:spPr>
      </p:pic>
      <p:grpSp>
        <p:nvGrpSpPr>
          <p:cNvPr id="13" name="Group 12">
            <a:extLst>
              <a:ext uri="{FF2B5EF4-FFF2-40B4-BE49-F238E27FC236}">
                <a16:creationId xmlns:a16="http://schemas.microsoft.com/office/drawing/2014/main" id="{283A2F8F-3D07-A0BC-D278-DCCBFCDF5870}"/>
              </a:ext>
            </a:extLst>
          </p:cNvPr>
          <p:cNvGrpSpPr/>
          <p:nvPr/>
        </p:nvGrpSpPr>
        <p:grpSpPr>
          <a:xfrm>
            <a:off x="28713151" y="5972153"/>
            <a:ext cx="14133630" cy="8192959"/>
            <a:chOff x="12091324" y="7067940"/>
            <a:chExt cx="14133630" cy="8192959"/>
          </a:xfrm>
        </p:grpSpPr>
        <p:pic>
          <p:nvPicPr>
            <p:cNvPr id="16" name="Picture 15">
              <a:extLst>
                <a:ext uri="{FF2B5EF4-FFF2-40B4-BE49-F238E27FC236}">
                  <a16:creationId xmlns:a16="http://schemas.microsoft.com/office/drawing/2014/main" id="{C0BB4CB6-24FF-C1F9-8DE6-250B82137F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31716" y="7067940"/>
              <a:ext cx="6993238" cy="6892523"/>
            </a:xfrm>
            <a:prstGeom prst="rect">
              <a:avLst/>
            </a:prstGeom>
            <a:ln>
              <a:noFill/>
            </a:ln>
          </p:spPr>
        </p:pic>
        <p:pic>
          <p:nvPicPr>
            <p:cNvPr id="17" name="Picture 16">
              <a:extLst>
                <a:ext uri="{FF2B5EF4-FFF2-40B4-BE49-F238E27FC236}">
                  <a16:creationId xmlns:a16="http://schemas.microsoft.com/office/drawing/2014/main" id="{8A1FD81B-3300-6C98-0997-07CBA30C488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091324" y="7073400"/>
              <a:ext cx="7147160" cy="7147160"/>
            </a:xfrm>
            <a:prstGeom prst="rect">
              <a:avLst/>
            </a:prstGeom>
            <a:ln>
              <a:noFill/>
            </a:ln>
          </p:spPr>
        </p:pic>
        <p:grpSp>
          <p:nvGrpSpPr>
            <p:cNvPr id="19" name="Group 18">
              <a:extLst>
                <a:ext uri="{FF2B5EF4-FFF2-40B4-BE49-F238E27FC236}">
                  <a16:creationId xmlns:a16="http://schemas.microsoft.com/office/drawing/2014/main" id="{264457D9-07FD-382D-DF8B-1E8C79805896}"/>
                </a:ext>
              </a:extLst>
            </p:cNvPr>
            <p:cNvGrpSpPr/>
            <p:nvPr/>
          </p:nvGrpSpPr>
          <p:grpSpPr>
            <a:xfrm>
              <a:off x="12312712" y="7467242"/>
              <a:ext cx="8428029" cy="7793657"/>
              <a:chOff x="11979677" y="7302292"/>
              <a:chExt cx="8428029" cy="7793657"/>
            </a:xfrm>
          </p:grpSpPr>
          <p:sp>
            <p:nvSpPr>
              <p:cNvPr id="21" name="TextBox 20">
                <a:extLst>
                  <a:ext uri="{FF2B5EF4-FFF2-40B4-BE49-F238E27FC236}">
                    <a16:creationId xmlns:a16="http://schemas.microsoft.com/office/drawing/2014/main" id="{5547EAC3-AEE7-8076-1848-FD6084F2D3C7}"/>
                  </a:ext>
                </a:extLst>
              </p:cNvPr>
              <p:cNvSpPr txBox="1"/>
              <p:nvPr/>
            </p:nvSpPr>
            <p:spPr>
              <a:xfrm>
                <a:off x="11979677" y="7358564"/>
                <a:ext cx="1115134" cy="1169551"/>
              </a:xfrm>
              <a:prstGeom prst="rect">
                <a:avLst/>
              </a:prstGeom>
              <a:noFill/>
            </p:spPr>
            <p:txBody>
              <a:bodyPr wrap="square">
                <a:spAutoFit/>
              </a:bodyPr>
              <a:lstStyle/>
              <a:p>
                <a:r>
                  <a:rPr lang="en-US" sz="7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a:t>
                </a:r>
                <a:endParaRPr lang="en-US" sz="7000"/>
              </a:p>
            </p:txBody>
          </p:sp>
          <p:sp>
            <p:nvSpPr>
              <p:cNvPr id="28" name="TextBox 27">
                <a:extLst>
                  <a:ext uri="{FF2B5EF4-FFF2-40B4-BE49-F238E27FC236}">
                    <a16:creationId xmlns:a16="http://schemas.microsoft.com/office/drawing/2014/main" id="{75E4BFE4-CBCF-EA4E-0035-0CB55BD2C378}"/>
                  </a:ext>
                </a:extLst>
              </p:cNvPr>
              <p:cNvSpPr txBox="1"/>
              <p:nvPr/>
            </p:nvSpPr>
            <p:spPr>
              <a:xfrm>
                <a:off x="19292572" y="7302292"/>
                <a:ext cx="1115134" cy="1169551"/>
              </a:xfrm>
              <a:prstGeom prst="rect">
                <a:avLst/>
              </a:prstGeom>
              <a:noFill/>
            </p:spPr>
            <p:txBody>
              <a:bodyPr wrap="square">
                <a:spAutoFit/>
              </a:bodyPr>
              <a:lstStyle/>
              <a:p>
                <a:r>
                  <a:rPr lang="en-US" sz="7000">
                    <a:solidFill>
                      <a:srgbClr val="000000"/>
                    </a:solidFill>
                    <a:latin typeface="Open Sans" panose="020B0606030504020204" pitchFamily="34" charset="0"/>
                    <a:ea typeface="Open Sans" panose="020B0606030504020204" pitchFamily="34" charset="0"/>
                    <a:cs typeface="Open Sans" panose="020B0606030504020204" pitchFamily="34" charset="0"/>
                  </a:rPr>
                  <a:t>B</a:t>
                </a:r>
                <a:endParaRPr lang="en-US" sz="7000"/>
              </a:p>
            </p:txBody>
          </p:sp>
          <p:sp>
            <p:nvSpPr>
              <p:cNvPr id="33" name="TextBox 32">
                <a:extLst>
                  <a:ext uri="{FF2B5EF4-FFF2-40B4-BE49-F238E27FC236}">
                    <a16:creationId xmlns:a16="http://schemas.microsoft.com/office/drawing/2014/main" id="{6101054A-1402-FD1E-B3F5-C62574EE6DC9}"/>
                  </a:ext>
                </a:extLst>
              </p:cNvPr>
              <p:cNvSpPr txBox="1"/>
              <p:nvPr/>
            </p:nvSpPr>
            <p:spPr>
              <a:xfrm>
                <a:off x="19004705" y="13926398"/>
                <a:ext cx="1115134" cy="1169551"/>
              </a:xfrm>
              <a:prstGeom prst="rect">
                <a:avLst/>
              </a:prstGeom>
              <a:noFill/>
            </p:spPr>
            <p:txBody>
              <a:bodyPr wrap="square">
                <a:spAutoFit/>
              </a:bodyPr>
              <a:lstStyle/>
              <a:p>
                <a:endParaRPr lang="en-US" sz="7000"/>
              </a:p>
            </p:txBody>
          </p:sp>
        </p:grpSp>
      </p:grpSp>
      <p:sp>
        <p:nvSpPr>
          <p:cNvPr id="41" name="TextBox 40">
            <a:extLst>
              <a:ext uri="{FF2B5EF4-FFF2-40B4-BE49-F238E27FC236}">
                <a16:creationId xmlns:a16="http://schemas.microsoft.com/office/drawing/2014/main" id="{7ECC3A77-F2C2-41A9-B991-9FFDB5D6967F}"/>
              </a:ext>
            </a:extLst>
          </p:cNvPr>
          <p:cNvSpPr txBox="1"/>
          <p:nvPr/>
        </p:nvSpPr>
        <p:spPr>
          <a:xfrm>
            <a:off x="29097614" y="13921699"/>
            <a:ext cx="13394018" cy="1046440"/>
          </a:xfrm>
          <a:prstGeom prst="rect">
            <a:avLst/>
          </a:prstGeom>
          <a:noFill/>
          <a:ln w="28575">
            <a:solidFill>
              <a:schemeClr val="bg1"/>
            </a:solidFill>
          </a:ln>
        </p:spPr>
        <p:txBody>
          <a:bodyPr wrap="square" lIns="91440" tIns="45720" rIns="91440" bIns="45720" anchor="t">
            <a:spAutoFit/>
          </a:bodyPr>
          <a:lstStyle/>
          <a:p>
            <a:pPr algn="just"/>
            <a:r>
              <a:rPr lang="en-US" sz="3200" dirty="0">
                <a:solidFill>
                  <a:srgbClr val="000000"/>
                </a:solidFill>
                <a:latin typeface="Open Sans"/>
                <a:ea typeface="Open Sans"/>
                <a:cs typeface="Open Sans"/>
              </a:rPr>
              <a:t>F</a:t>
            </a:r>
            <a:r>
              <a:rPr lang="en-US" sz="3000" dirty="0">
                <a:solidFill>
                  <a:srgbClr val="000000"/>
                </a:solidFill>
                <a:latin typeface="Open Sans"/>
                <a:ea typeface="Open Sans"/>
                <a:cs typeface="Open Sans"/>
              </a:rPr>
              <a:t>igure 4. Comparison of six doublet detection methods in sc85 datasets modified to detect artificially generated doublets (A) (B).</a:t>
            </a:r>
            <a:endParaRPr lang="en-US" sz="3000" dirty="0">
              <a:latin typeface="Open Sans"/>
              <a:ea typeface="Open Sans"/>
              <a:cs typeface="Open Sans"/>
            </a:endParaRPr>
          </a:p>
        </p:txBody>
      </p:sp>
      <p:grpSp>
        <p:nvGrpSpPr>
          <p:cNvPr id="49" name="Group 48">
            <a:extLst>
              <a:ext uri="{FF2B5EF4-FFF2-40B4-BE49-F238E27FC236}">
                <a16:creationId xmlns:a16="http://schemas.microsoft.com/office/drawing/2014/main" id="{503910CE-BF9E-0060-8698-C368786E6264}"/>
              </a:ext>
            </a:extLst>
          </p:cNvPr>
          <p:cNvGrpSpPr/>
          <p:nvPr/>
        </p:nvGrpSpPr>
        <p:grpSpPr>
          <a:xfrm>
            <a:off x="13801319" y="22116380"/>
            <a:ext cx="14163358" cy="8338258"/>
            <a:chOff x="13235333" y="21427510"/>
            <a:chExt cx="13954669" cy="8206894"/>
          </a:xfrm>
        </p:grpSpPr>
        <p:pic>
          <p:nvPicPr>
            <p:cNvPr id="18" name="Graphic 17">
              <a:extLst>
                <a:ext uri="{FF2B5EF4-FFF2-40B4-BE49-F238E27FC236}">
                  <a16:creationId xmlns:a16="http://schemas.microsoft.com/office/drawing/2014/main" id="{202141C9-CAD5-E998-ED5E-170032C0ED04}"/>
                </a:ext>
              </a:extLst>
            </p:cNvPr>
            <p:cNvPicPr>
              <a:picLocks noChangeAspect="1"/>
            </p:cNvPicPr>
            <p:nvPr/>
          </p:nvPicPr>
          <p:blipFill>
            <a:blip r:embed="rId9">
              <a:extLst>
                <a:ext uri="{96DAC541-7B7A-43D3-8B79-37D633B846F1}">
                  <asvg:svgBlip xmlns:asvg="http://schemas.microsoft.com/office/drawing/2016/SVG/main" r:embed="rId10"/>
                </a:ext>
              </a:extLst>
            </a:blip>
            <a:srcRect l="11082" r="7720"/>
            <a:stretch/>
          </p:blipFill>
          <p:spPr>
            <a:xfrm>
              <a:off x="20494569" y="21528486"/>
              <a:ext cx="6695433" cy="8007418"/>
            </a:xfrm>
            <a:prstGeom prst="rect">
              <a:avLst/>
            </a:prstGeom>
          </p:spPr>
        </p:pic>
        <p:pic>
          <p:nvPicPr>
            <p:cNvPr id="30" name="Graphic 29">
              <a:extLst>
                <a:ext uri="{FF2B5EF4-FFF2-40B4-BE49-F238E27FC236}">
                  <a16:creationId xmlns:a16="http://schemas.microsoft.com/office/drawing/2014/main" id="{DA10502F-A01B-46F5-CE2F-AFA3029B1739}"/>
                </a:ext>
              </a:extLst>
            </p:cNvPr>
            <p:cNvPicPr>
              <a:picLocks noChangeAspect="1"/>
            </p:cNvPicPr>
            <p:nvPr/>
          </p:nvPicPr>
          <p:blipFill>
            <a:blip r:embed="rId11">
              <a:extLst>
                <a:ext uri="{96DAC541-7B7A-43D3-8B79-37D633B846F1}">
                  <asvg:svgBlip xmlns:asvg="http://schemas.microsoft.com/office/drawing/2016/SVG/main" r:embed="rId12"/>
                </a:ext>
              </a:extLst>
            </a:blip>
            <a:srcRect l="5972" r="4895"/>
            <a:stretch/>
          </p:blipFill>
          <p:spPr>
            <a:xfrm>
              <a:off x="13377049" y="21716200"/>
              <a:ext cx="7072460" cy="7918204"/>
            </a:xfrm>
            <a:prstGeom prst="rect">
              <a:avLst/>
            </a:prstGeom>
          </p:spPr>
        </p:pic>
        <p:sp>
          <p:nvSpPr>
            <p:cNvPr id="46" name="TextBox 45">
              <a:extLst>
                <a:ext uri="{FF2B5EF4-FFF2-40B4-BE49-F238E27FC236}">
                  <a16:creationId xmlns:a16="http://schemas.microsoft.com/office/drawing/2014/main" id="{F41BFD6F-E45A-FE7B-36D0-D69494411EBE}"/>
                </a:ext>
              </a:extLst>
            </p:cNvPr>
            <p:cNvSpPr txBox="1"/>
            <p:nvPr/>
          </p:nvSpPr>
          <p:spPr>
            <a:xfrm>
              <a:off x="13235333" y="21483780"/>
              <a:ext cx="1003584" cy="1136466"/>
            </a:xfrm>
            <a:prstGeom prst="rect">
              <a:avLst/>
            </a:prstGeom>
            <a:noFill/>
          </p:spPr>
          <p:txBody>
            <a:bodyPr wrap="square">
              <a:spAutoFit/>
            </a:bodyPr>
            <a:lstStyle/>
            <a:p>
              <a:r>
                <a:rPr lang="en-US" sz="7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a:t>
              </a:r>
              <a:endParaRPr lang="en-US" sz="7000" dirty="0"/>
            </a:p>
          </p:txBody>
        </p:sp>
        <p:sp>
          <p:nvSpPr>
            <p:cNvPr id="48" name="TextBox 47">
              <a:extLst>
                <a:ext uri="{FF2B5EF4-FFF2-40B4-BE49-F238E27FC236}">
                  <a16:creationId xmlns:a16="http://schemas.microsoft.com/office/drawing/2014/main" id="{B57BBEBB-94B6-916A-6BF3-7651D75E6E02}"/>
                </a:ext>
              </a:extLst>
            </p:cNvPr>
            <p:cNvSpPr txBox="1"/>
            <p:nvPr/>
          </p:nvSpPr>
          <p:spPr>
            <a:xfrm>
              <a:off x="20548227" y="21427510"/>
              <a:ext cx="1003584" cy="1136466"/>
            </a:xfrm>
            <a:prstGeom prst="rect">
              <a:avLst/>
            </a:prstGeom>
            <a:noFill/>
          </p:spPr>
          <p:txBody>
            <a:bodyPr wrap="square">
              <a:spAutoFit/>
            </a:bodyPr>
            <a:lstStyle/>
            <a:p>
              <a:r>
                <a:rPr lang="en-US" sz="7000" dirty="0">
                  <a:solidFill>
                    <a:srgbClr val="000000"/>
                  </a:solidFill>
                  <a:latin typeface="Open Sans" panose="020B0606030504020204" pitchFamily="34" charset="0"/>
                  <a:ea typeface="Open Sans" panose="020B0606030504020204" pitchFamily="34" charset="0"/>
                  <a:cs typeface="Open Sans" panose="020B0606030504020204" pitchFamily="34" charset="0"/>
                </a:rPr>
                <a:t>B</a:t>
              </a:r>
              <a:endParaRPr lang="en-US" sz="7000" dirty="0"/>
            </a:p>
          </p:txBody>
        </p:sp>
      </p:grpSp>
      <p:grpSp>
        <p:nvGrpSpPr>
          <p:cNvPr id="56" name="Group 55">
            <a:extLst>
              <a:ext uri="{FF2B5EF4-FFF2-40B4-BE49-F238E27FC236}">
                <a16:creationId xmlns:a16="http://schemas.microsoft.com/office/drawing/2014/main" id="{324FEB9C-62E7-153F-8B71-C754E7E79280}"/>
              </a:ext>
            </a:extLst>
          </p:cNvPr>
          <p:cNvGrpSpPr/>
          <p:nvPr/>
        </p:nvGrpSpPr>
        <p:grpSpPr>
          <a:xfrm>
            <a:off x="28934539" y="16022028"/>
            <a:ext cx="14349651" cy="7754462"/>
            <a:chOff x="12355236" y="7506437"/>
            <a:chExt cx="14349651" cy="7754462"/>
          </a:xfrm>
        </p:grpSpPr>
        <p:pic>
          <p:nvPicPr>
            <p:cNvPr id="57" name="Picture 15">
              <a:extLst>
                <a:ext uri="{FF2B5EF4-FFF2-40B4-BE49-F238E27FC236}">
                  <a16:creationId xmlns:a16="http://schemas.microsoft.com/office/drawing/2014/main" id="{E5A5BBB3-049D-C14B-DD98-C3DD24BF23A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185183" y="7506437"/>
              <a:ext cx="6519704" cy="6482252"/>
            </a:xfrm>
            <a:prstGeom prst="rect">
              <a:avLst/>
            </a:prstGeom>
            <a:ln>
              <a:noFill/>
            </a:ln>
          </p:spPr>
        </p:pic>
        <p:pic>
          <p:nvPicPr>
            <p:cNvPr id="58" name="Picture 16">
              <a:extLst>
                <a:ext uri="{FF2B5EF4-FFF2-40B4-BE49-F238E27FC236}">
                  <a16:creationId xmlns:a16="http://schemas.microsoft.com/office/drawing/2014/main" id="{A89D6D4D-A3E8-EAFE-8264-8EBD9F85B3E4}"/>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2571256" y="7534888"/>
              <a:ext cx="6644064" cy="6644066"/>
            </a:xfrm>
            <a:prstGeom prst="rect">
              <a:avLst/>
            </a:prstGeom>
            <a:ln>
              <a:noFill/>
            </a:ln>
          </p:spPr>
        </p:pic>
        <p:grpSp>
          <p:nvGrpSpPr>
            <p:cNvPr id="59" name="Group 58">
              <a:extLst>
                <a:ext uri="{FF2B5EF4-FFF2-40B4-BE49-F238E27FC236}">
                  <a16:creationId xmlns:a16="http://schemas.microsoft.com/office/drawing/2014/main" id="{899162F1-5CCF-BDBE-3192-8FE83693BE92}"/>
                </a:ext>
              </a:extLst>
            </p:cNvPr>
            <p:cNvGrpSpPr/>
            <p:nvPr/>
          </p:nvGrpSpPr>
          <p:grpSpPr>
            <a:xfrm>
              <a:off x="12355236" y="7506437"/>
              <a:ext cx="8428029" cy="7754462"/>
              <a:chOff x="12022201" y="7341487"/>
              <a:chExt cx="8428029" cy="7754462"/>
            </a:xfrm>
          </p:grpSpPr>
          <p:sp>
            <p:nvSpPr>
              <p:cNvPr id="60" name="TextBox 59">
                <a:extLst>
                  <a:ext uri="{FF2B5EF4-FFF2-40B4-BE49-F238E27FC236}">
                    <a16:creationId xmlns:a16="http://schemas.microsoft.com/office/drawing/2014/main" id="{EDEE23C0-D0B5-D174-86CD-03AEAD89EA0D}"/>
                  </a:ext>
                </a:extLst>
              </p:cNvPr>
              <p:cNvSpPr txBox="1"/>
              <p:nvPr/>
            </p:nvSpPr>
            <p:spPr>
              <a:xfrm>
                <a:off x="12022201" y="7397759"/>
                <a:ext cx="1115134" cy="1169551"/>
              </a:xfrm>
              <a:prstGeom prst="rect">
                <a:avLst/>
              </a:prstGeom>
              <a:noFill/>
            </p:spPr>
            <p:txBody>
              <a:bodyPr wrap="square">
                <a:spAutoFit/>
              </a:bodyPr>
              <a:lstStyle/>
              <a:p>
                <a:r>
                  <a:rPr lang="en-US" sz="7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a:t>
                </a:r>
                <a:endParaRPr lang="en-US" sz="7000"/>
              </a:p>
            </p:txBody>
          </p:sp>
          <p:sp>
            <p:nvSpPr>
              <p:cNvPr id="61" name="TextBox 60">
                <a:extLst>
                  <a:ext uri="{FF2B5EF4-FFF2-40B4-BE49-F238E27FC236}">
                    <a16:creationId xmlns:a16="http://schemas.microsoft.com/office/drawing/2014/main" id="{54832092-2D23-A091-5115-76384F5AFAA9}"/>
                  </a:ext>
                </a:extLst>
              </p:cNvPr>
              <p:cNvSpPr txBox="1"/>
              <p:nvPr/>
            </p:nvSpPr>
            <p:spPr>
              <a:xfrm>
                <a:off x="19335096" y="7341487"/>
                <a:ext cx="1115134" cy="1169551"/>
              </a:xfrm>
              <a:prstGeom prst="rect">
                <a:avLst/>
              </a:prstGeom>
              <a:noFill/>
            </p:spPr>
            <p:txBody>
              <a:bodyPr wrap="square">
                <a:spAutoFit/>
              </a:bodyPr>
              <a:lstStyle/>
              <a:p>
                <a:r>
                  <a:rPr lang="en-US" sz="7000">
                    <a:solidFill>
                      <a:srgbClr val="000000"/>
                    </a:solidFill>
                    <a:latin typeface="Open Sans" panose="020B0606030504020204" pitchFamily="34" charset="0"/>
                    <a:ea typeface="Open Sans" panose="020B0606030504020204" pitchFamily="34" charset="0"/>
                    <a:cs typeface="Open Sans" panose="020B0606030504020204" pitchFamily="34" charset="0"/>
                  </a:rPr>
                  <a:t>B</a:t>
                </a:r>
                <a:endParaRPr lang="en-US" sz="7000"/>
              </a:p>
            </p:txBody>
          </p:sp>
          <p:sp>
            <p:nvSpPr>
              <p:cNvPr id="62" name="TextBox 61">
                <a:extLst>
                  <a:ext uri="{FF2B5EF4-FFF2-40B4-BE49-F238E27FC236}">
                    <a16:creationId xmlns:a16="http://schemas.microsoft.com/office/drawing/2014/main" id="{4BBC7BBB-4963-731B-D9D6-B448BC2D5C50}"/>
                  </a:ext>
                </a:extLst>
              </p:cNvPr>
              <p:cNvSpPr txBox="1"/>
              <p:nvPr/>
            </p:nvSpPr>
            <p:spPr>
              <a:xfrm>
                <a:off x="19004705" y="13926398"/>
                <a:ext cx="1115134" cy="1169551"/>
              </a:xfrm>
              <a:prstGeom prst="rect">
                <a:avLst/>
              </a:prstGeom>
              <a:noFill/>
            </p:spPr>
            <p:txBody>
              <a:bodyPr wrap="square">
                <a:spAutoFit/>
              </a:bodyPr>
              <a:lstStyle/>
              <a:p>
                <a:endParaRPr lang="en-US" sz="7000"/>
              </a:p>
            </p:txBody>
          </p:sp>
        </p:grpSp>
      </p:grpSp>
      <p:sp>
        <p:nvSpPr>
          <p:cNvPr id="63" name="TextBox 62">
            <a:extLst>
              <a:ext uri="{FF2B5EF4-FFF2-40B4-BE49-F238E27FC236}">
                <a16:creationId xmlns:a16="http://schemas.microsoft.com/office/drawing/2014/main" id="{B3A76F3C-1144-A0AC-BC0E-BE286DE9DB0A}"/>
              </a:ext>
            </a:extLst>
          </p:cNvPr>
          <p:cNvSpPr txBox="1"/>
          <p:nvPr/>
        </p:nvSpPr>
        <p:spPr>
          <a:xfrm>
            <a:off x="28934539" y="23407514"/>
            <a:ext cx="13485921" cy="1508105"/>
          </a:xfrm>
          <a:prstGeom prst="rect">
            <a:avLst/>
          </a:prstGeom>
          <a:noFill/>
          <a:ln w="28575">
            <a:solidFill>
              <a:schemeClr val="bg1"/>
            </a:solidFill>
          </a:ln>
        </p:spPr>
        <p:txBody>
          <a:bodyPr wrap="square" lIns="91440" tIns="45720" rIns="91440" bIns="45720" anchor="t">
            <a:spAutoFit/>
          </a:bodyPr>
          <a:lstStyle/>
          <a:p>
            <a:pPr algn="just"/>
            <a:r>
              <a:rPr lang="en-US" sz="3200" dirty="0">
                <a:solidFill>
                  <a:srgbClr val="000000"/>
                </a:solidFill>
                <a:latin typeface="Open Sans"/>
                <a:ea typeface="Open Sans"/>
                <a:cs typeface="Open Sans"/>
              </a:rPr>
              <a:t>F</a:t>
            </a:r>
            <a:r>
              <a:rPr lang="en-US" sz="3000" dirty="0">
                <a:solidFill>
                  <a:srgbClr val="000000"/>
                </a:solidFill>
                <a:latin typeface="Open Sans"/>
                <a:ea typeface="Open Sans"/>
                <a:cs typeface="Open Sans"/>
              </a:rPr>
              <a:t>igure 5. Analysis of doublets in the </a:t>
            </a:r>
            <a:r>
              <a:rPr lang="en-US" sz="3000" dirty="0" err="1">
                <a:solidFill>
                  <a:srgbClr val="000000"/>
                </a:solidFill>
                <a:latin typeface="Open Sans"/>
                <a:ea typeface="Open Sans"/>
                <a:cs typeface="Open Sans"/>
              </a:rPr>
              <a:t>ch_pbmc</a:t>
            </a:r>
            <a:r>
              <a:rPr lang="en-US" sz="3000" dirty="0">
                <a:solidFill>
                  <a:srgbClr val="000000"/>
                </a:solidFill>
                <a:latin typeface="Open Sans"/>
                <a:ea typeface="Open Sans"/>
                <a:cs typeface="Open Sans"/>
              </a:rPr>
              <a:t> dataset including </a:t>
            </a:r>
            <a:r>
              <a:rPr lang="en-US" sz="3000" dirty="0" err="1">
                <a:solidFill>
                  <a:srgbClr val="000000"/>
                </a:solidFill>
                <a:latin typeface="Open Sans"/>
                <a:ea typeface="Open Sans"/>
                <a:cs typeface="Open Sans"/>
              </a:rPr>
              <a:t>HTODemux</a:t>
            </a:r>
            <a:r>
              <a:rPr lang="en-US" sz="3000" dirty="0">
                <a:solidFill>
                  <a:srgbClr val="000000"/>
                </a:solidFill>
                <a:latin typeface="Open Sans"/>
                <a:ea typeface="Open Sans"/>
                <a:cs typeface="Open Sans"/>
              </a:rPr>
              <a:t> (A). Comparison between doublet removal performance between Vaeda and </a:t>
            </a:r>
            <a:r>
              <a:rPr lang="en-US" sz="3000" dirty="0" err="1">
                <a:solidFill>
                  <a:srgbClr val="000000"/>
                </a:solidFill>
                <a:latin typeface="Open Sans"/>
                <a:ea typeface="Open Sans"/>
                <a:cs typeface="Open Sans"/>
              </a:rPr>
              <a:t>scDblFinder</a:t>
            </a:r>
            <a:r>
              <a:rPr lang="en-US" sz="3000" dirty="0">
                <a:solidFill>
                  <a:srgbClr val="000000"/>
                </a:solidFill>
                <a:latin typeface="Open Sans"/>
                <a:ea typeface="Open Sans"/>
                <a:cs typeface="Open Sans"/>
              </a:rPr>
              <a:t> in context of </a:t>
            </a:r>
            <a:r>
              <a:rPr lang="en-US" sz="3000" dirty="0" err="1">
                <a:solidFill>
                  <a:srgbClr val="000000"/>
                </a:solidFill>
                <a:latin typeface="Open Sans"/>
                <a:ea typeface="Open Sans"/>
                <a:cs typeface="Open Sans"/>
              </a:rPr>
              <a:t>ch_pbmc</a:t>
            </a:r>
            <a:r>
              <a:rPr lang="en-US" sz="3000" dirty="0">
                <a:solidFill>
                  <a:srgbClr val="000000"/>
                </a:solidFill>
                <a:latin typeface="Open Sans"/>
                <a:ea typeface="Open Sans"/>
                <a:cs typeface="Open Sans"/>
              </a:rPr>
              <a:t> (B).</a:t>
            </a:r>
            <a:endParaRPr lang="en-US" sz="3000" dirty="0">
              <a:latin typeface="Open Sans"/>
              <a:ea typeface="Open Sans"/>
              <a:cs typeface="Open Sans"/>
            </a:endParaRPr>
          </a:p>
        </p:txBody>
      </p:sp>
      <p:grpSp>
        <p:nvGrpSpPr>
          <p:cNvPr id="38" name="Group 37">
            <a:extLst>
              <a:ext uri="{FF2B5EF4-FFF2-40B4-BE49-F238E27FC236}">
                <a16:creationId xmlns:a16="http://schemas.microsoft.com/office/drawing/2014/main" id="{BD2D801E-8595-6004-B7AB-1E17A94D6A40}"/>
              </a:ext>
            </a:extLst>
          </p:cNvPr>
          <p:cNvGrpSpPr/>
          <p:nvPr/>
        </p:nvGrpSpPr>
        <p:grpSpPr>
          <a:xfrm>
            <a:off x="13754852" y="6207905"/>
            <a:ext cx="14200299" cy="13285257"/>
            <a:chOff x="12952978" y="6320172"/>
            <a:chExt cx="14246400" cy="13091924"/>
          </a:xfrm>
        </p:grpSpPr>
        <p:grpSp>
          <p:nvGrpSpPr>
            <p:cNvPr id="8" name="Group 7">
              <a:extLst>
                <a:ext uri="{FF2B5EF4-FFF2-40B4-BE49-F238E27FC236}">
                  <a16:creationId xmlns:a16="http://schemas.microsoft.com/office/drawing/2014/main" id="{6015518E-7AB3-C121-BB59-B4F5E89448B9}"/>
                </a:ext>
              </a:extLst>
            </p:cNvPr>
            <p:cNvGrpSpPr/>
            <p:nvPr/>
          </p:nvGrpSpPr>
          <p:grpSpPr>
            <a:xfrm>
              <a:off x="12952978" y="6320172"/>
              <a:ext cx="14096332" cy="13091924"/>
              <a:chOff x="12952978" y="6320172"/>
              <a:chExt cx="14096332" cy="13091924"/>
            </a:xfrm>
          </p:grpSpPr>
          <p:pic>
            <p:nvPicPr>
              <p:cNvPr id="11" name="Graphic 10">
                <a:extLst>
                  <a:ext uri="{FF2B5EF4-FFF2-40B4-BE49-F238E27FC236}">
                    <a16:creationId xmlns:a16="http://schemas.microsoft.com/office/drawing/2014/main" id="{44420C66-3F4B-35E2-2331-28A210458B9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885786" y="6481342"/>
                <a:ext cx="6163524" cy="6180825"/>
              </a:xfrm>
              <a:prstGeom prst="rect">
                <a:avLst/>
              </a:prstGeom>
            </p:spPr>
          </p:pic>
          <p:grpSp>
            <p:nvGrpSpPr>
              <p:cNvPr id="42" name="Group 41">
                <a:extLst>
                  <a:ext uri="{FF2B5EF4-FFF2-40B4-BE49-F238E27FC236}">
                    <a16:creationId xmlns:a16="http://schemas.microsoft.com/office/drawing/2014/main" id="{882D1EEA-E482-437A-6653-CB1F57B15C08}"/>
                  </a:ext>
                </a:extLst>
              </p:cNvPr>
              <p:cNvGrpSpPr/>
              <p:nvPr/>
            </p:nvGrpSpPr>
            <p:grpSpPr>
              <a:xfrm>
                <a:off x="12952978" y="6320172"/>
                <a:ext cx="8598909" cy="13091924"/>
                <a:chOff x="12143762" y="7502222"/>
                <a:chExt cx="8598909" cy="13091924"/>
              </a:xfrm>
            </p:grpSpPr>
            <p:pic>
              <p:nvPicPr>
                <p:cNvPr id="45" name="Picture 44">
                  <a:extLst>
                    <a:ext uri="{FF2B5EF4-FFF2-40B4-BE49-F238E27FC236}">
                      <a16:creationId xmlns:a16="http://schemas.microsoft.com/office/drawing/2014/main" id="{4355795E-6873-2D98-0B15-E2E8358ECA19}"/>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12460482" y="14226127"/>
                  <a:ext cx="6368019" cy="6368019"/>
                </a:xfrm>
                <a:prstGeom prst="rect">
                  <a:avLst/>
                </a:prstGeom>
                <a:ln>
                  <a:noFill/>
                </a:ln>
              </p:spPr>
            </p:pic>
            <p:pic>
              <p:nvPicPr>
                <p:cNvPr id="43" name="Picture 42">
                  <a:extLst>
                    <a:ext uri="{FF2B5EF4-FFF2-40B4-BE49-F238E27FC236}">
                      <a16:creationId xmlns:a16="http://schemas.microsoft.com/office/drawing/2014/main" id="{B4A9E53E-CCAE-714E-E5B6-07F78050BF6F}"/>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12768693" y="7515827"/>
                  <a:ext cx="6333512" cy="6333513"/>
                </a:xfrm>
                <a:prstGeom prst="rect">
                  <a:avLst/>
                </a:prstGeom>
                <a:ln>
                  <a:noFill/>
                </a:ln>
              </p:spPr>
            </p:pic>
            <p:grpSp>
              <p:nvGrpSpPr>
                <p:cNvPr id="10" name="Group 9">
                  <a:extLst>
                    <a:ext uri="{FF2B5EF4-FFF2-40B4-BE49-F238E27FC236}">
                      <a16:creationId xmlns:a16="http://schemas.microsoft.com/office/drawing/2014/main" id="{7D996E6B-C6A2-05D3-59C1-415F9530F269}"/>
                    </a:ext>
                  </a:extLst>
                </p:cNvPr>
                <p:cNvGrpSpPr/>
                <p:nvPr/>
              </p:nvGrpSpPr>
              <p:grpSpPr>
                <a:xfrm>
                  <a:off x="12143762" y="7502222"/>
                  <a:ext cx="8598909" cy="7893456"/>
                  <a:chOff x="11810727" y="7337272"/>
                  <a:chExt cx="8598909" cy="7893456"/>
                </a:xfrm>
              </p:grpSpPr>
              <p:sp>
                <p:nvSpPr>
                  <p:cNvPr id="29" name="TextBox 28">
                    <a:extLst>
                      <a:ext uri="{FF2B5EF4-FFF2-40B4-BE49-F238E27FC236}">
                        <a16:creationId xmlns:a16="http://schemas.microsoft.com/office/drawing/2014/main" id="{7955A0B6-15CE-C16F-5FAD-2BA84E1BF6A7}"/>
                      </a:ext>
                    </a:extLst>
                  </p:cNvPr>
                  <p:cNvSpPr txBox="1"/>
                  <p:nvPr/>
                </p:nvSpPr>
                <p:spPr>
                  <a:xfrm>
                    <a:off x="11981608" y="7393544"/>
                    <a:ext cx="1115134" cy="1169551"/>
                  </a:xfrm>
                  <a:prstGeom prst="rect">
                    <a:avLst/>
                  </a:prstGeom>
                  <a:noFill/>
                </p:spPr>
                <p:txBody>
                  <a:bodyPr wrap="square">
                    <a:spAutoFit/>
                  </a:bodyPr>
                  <a:lstStyle/>
                  <a:p>
                    <a:r>
                      <a:rPr lang="en-US" sz="7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a:t>
                    </a:r>
                    <a:endParaRPr lang="en-US" sz="7000" dirty="0"/>
                  </a:p>
                </p:txBody>
              </p:sp>
              <p:sp>
                <p:nvSpPr>
                  <p:cNvPr id="6" name="TextBox 5">
                    <a:extLst>
                      <a:ext uri="{FF2B5EF4-FFF2-40B4-BE49-F238E27FC236}">
                        <a16:creationId xmlns:a16="http://schemas.microsoft.com/office/drawing/2014/main" id="{8864A6D0-F22F-F21C-D8DE-6C402E1492E2}"/>
                      </a:ext>
                    </a:extLst>
                  </p:cNvPr>
                  <p:cNvSpPr txBox="1"/>
                  <p:nvPr/>
                </p:nvSpPr>
                <p:spPr>
                  <a:xfrm>
                    <a:off x="19294502" y="7337272"/>
                    <a:ext cx="1115134" cy="1169551"/>
                  </a:xfrm>
                  <a:prstGeom prst="rect">
                    <a:avLst/>
                  </a:prstGeom>
                  <a:noFill/>
                </p:spPr>
                <p:txBody>
                  <a:bodyPr wrap="square">
                    <a:spAutoFit/>
                  </a:bodyPr>
                  <a:lstStyle/>
                  <a:p>
                    <a:r>
                      <a:rPr lang="en-US" sz="7000" dirty="0">
                        <a:solidFill>
                          <a:srgbClr val="000000"/>
                        </a:solidFill>
                        <a:latin typeface="Open Sans" panose="020B0606030504020204" pitchFamily="34" charset="0"/>
                        <a:ea typeface="Open Sans" panose="020B0606030504020204" pitchFamily="34" charset="0"/>
                        <a:cs typeface="Open Sans" panose="020B0606030504020204" pitchFamily="34" charset="0"/>
                      </a:rPr>
                      <a:t>B</a:t>
                    </a:r>
                    <a:endParaRPr lang="en-US" sz="7000" dirty="0"/>
                  </a:p>
                </p:txBody>
              </p:sp>
              <p:sp>
                <p:nvSpPr>
                  <p:cNvPr id="7" name="TextBox 6">
                    <a:extLst>
                      <a:ext uri="{FF2B5EF4-FFF2-40B4-BE49-F238E27FC236}">
                        <a16:creationId xmlns:a16="http://schemas.microsoft.com/office/drawing/2014/main" id="{FC3FC401-03E7-773D-7974-BFE7D13BEA3D}"/>
                      </a:ext>
                    </a:extLst>
                  </p:cNvPr>
                  <p:cNvSpPr txBox="1"/>
                  <p:nvPr/>
                </p:nvSpPr>
                <p:spPr>
                  <a:xfrm>
                    <a:off x="11810727" y="14061177"/>
                    <a:ext cx="1115134" cy="1169551"/>
                  </a:xfrm>
                  <a:prstGeom prst="rect">
                    <a:avLst/>
                  </a:prstGeom>
                  <a:noFill/>
                </p:spPr>
                <p:txBody>
                  <a:bodyPr wrap="square">
                    <a:spAutoFit/>
                  </a:bodyPr>
                  <a:lstStyle/>
                  <a:p>
                    <a:r>
                      <a:rPr lang="en-US" sz="7000" dirty="0">
                        <a:solidFill>
                          <a:srgbClr val="000000"/>
                        </a:solidFill>
                        <a:latin typeface="Open Sans" panose="020B0606030504020204" pitchFamily="34" charset="0"/>
                        <a:ea typeface="Open Sans" panose="020B0606030504020204" pitchFamily="34" charset="0"/>
                        <a:cs typeface="Open Sans" panose="020B0606030504020204" pitchFamily="34" charset="0"/>
                      </a:rPr>
                      <a:t>C</a:t>
                    </a:r>
                    <a:endParaRPr lang="en-US" sz="7000" dirty="0"/>
                  </a:p>
                </p:txBody>
              </p:sp>
            </p:grpSp>
          </p:grpSp>
        </p:grpSp>
        <p:pic>
          <p:nvPicPr>
            <p:cNvPr id="34" name="Picture 33" descr="A screenshot of a computer screen&#10;&#10;AI-generated content may be incorrect.">
              <a:extLst>
                <a:ext uri="{FF2B5EF4-FFF2-40B4-BE49-F238E27FC236}">
                  <a16:creationId xmlns:a16="http://schemas.microsoft.com/office/drawing/2014/main" id="{F02FAEE1-E491-4263-3DB5-1A6623D8EC38}"/>
                </a:ext>
              </a:extLst>
            </p:cNvPr>
            <p:cNvPicPr>
              <a:picLocks noChangeAspect="1"/>
            </p:cNvPicPr>
            <p:nvPr/>
          </p:nvPicPr>
          <p:blipFill>
            <a:blip r:embed="rId23">
              <a:extLst>
                <a:ext uri="{28A0092B-C50C-407E-A947-70E740481C1C}">
                  <a14:useLocalDpi xmlns:a14="http://schemas.microsoft.com/office/drawing/2010/main" val="0"/>
                </a:ext>
              </a:extLst>
            </a:blip>
            <a:srcRect l="10784" r="7528"/>
            <a:stretch/>
          </p:blipFill>
          <p:spPr>
            <a:xfrm>
              <a:off x="19737294" y="14083682"/>
              <a:ext cx="7462084" cy="2888087"/>
            </a:xfrm>
            <a:prstGeom prst="rect">
              <a:avLst/>
            </a:prstGeom>
          </p:spPr>
        </p:pic>
        <p:pic>
          <p:nvPicPr>
            <p:cNvPr id="36" name="Picture 35" descr="A screen shot of a graph&#10;&#10;AI-generated content may be incorrect.">
              <a:extLst>
                <a:ext uri="{FF2B5EF4-FFF2-40B4-BE49-F238E27FC236}">
                  <a16:creationId xmlns:a16="http://schemas.microsoft.com/office/drawing/2014/main" id="{07AB6E89-D88A-8093-6794-4E6FF853101F}"/>
                </a:ext>
              </a:extLst>
            </p:cNvPr>
            <p:cNvPicPr>
              <a:picLocks noChangeAspect="1"/>
            </p:cNvPicPr>
            <p:nvPr/>
          </p:nvPicPr>
          <p:blipFill>
            <a:blip r:embed="rId24" cstate="print">
              <a:extLst>
                <a:ext uri="{28A0092B-C50C-407E-A947-70E740481C1C}">
                  <a14:useLocalDpi xmlns:a14="http://schemas.microsoft.com/office/drawing/2010/main" val="0"/>
                </a:ext>
              </a:extLst>
            </a:blip>
            <a:srcRect l="10095" r="7269"/>
            <a:stretch/>
          </p:blipFill>
          <p:spPr>
            <a:xfrm>
              <a:off x="19637717" y="16875195"/>
              <a:ext cx="7462084" cy="2149773"/>
            </a:xfrm>
            <a:prstGeom prst="rect">
              <a:avLst/>
            </a:prstGeom>
          </p:spPr>
        </p:pic>
      </p:grpSp>
      <p:sp>
        <p:nvSpPr>
          <p:cNvPr id="37" name="TextBox 36">
            <a:extLst>
              <a:ext uri="{FF2B5EF4-FFF2-40B4-BE49-F238E27FC236}">
                <a16:creationId xmlns:a16="http://schemas.microsoft.com/office/drawing/2014/main" id="{497B7A89-1276-1ED4-05AF-6130ED4EB90E}"/>
              </a:ext>
            </a:extLst>
          </p:cNvPr>
          <p:cNvSpPr txBox="1"/>
          <p:nvPr/>
        </p:nvSpPr>
        <p:spPr>
          <a:xfrm>
            <a:off x="21169114" y="12956310"/>
            <a:ext cx="1115134" cy="1169551"/>
          </a:xfrm>
          <a:prstGeom prst="rect">
            <a:avLst/>
          </a:prstGeom>
          <a:noFill/>
        </p:spPr>
        <p:txBody>
          <a:bodyPr wrap="square">
            <a:spAutoFit/>
          </a:bodyPr>
          <a:lstStyle/>
          <a:p>
            <a:r>
              <a:rPr lang="en-US" sz="7000" dirty="0">
                <a:solidFill>
                  <a:srgbClr val="000000"/>
                </a:solidFill>
                <a:latin typeface="Open Sans" panose="020B0606030504020204" pitchFamily="34" charset="0"/>
                <a:ea typeface="Open Sans" panose="020B0606030504020204" pitchFamily="34" charset="0"/>
                <a:cs typeface="Open Sans" panose="020B0606030504020204" pitchFamily="34" charset="0"/>
              </a:rPr>
              <a:t>D</a:t>
            </a:r>
            <a:endParaRPr lang="en-US" sz="7000" dirty="0"/>
          </a:p>
        </p:txBody>
      </p:sp>
      <p:pic>
        <p:nvPicPr>
          <p:cNvPr id="14" name="Picture 13" descr="A diagram of a doublet&#10;&#10;AI-generated content may be incorrect.">
            <a:extLst>
              <a:ext uri="{FF2B5EF4-FFF2-40B4-BE49-F238E27FC236}">
                <a16:creationId xmlns:a16="http://schemas.microsoft.com/office/drawing/2014/main" id="{1A354C7C-A3C5-F332-EC7A-79343952A4A0}"/>
              </a:ext>
            </a:extLst>
          </p:cNvPr>
          <p:cNvPicPr>
            <a:picLocks noChangeAspect="1"/>
          </p:cNvPicPr>
          <p:nvPr/>
        </p:nvPicPr>
        <p:blipFill>
          <a:blip r:embed="rId25">
            <a:extLst>
              <a:ext uri="{28A0092B-C50C-407E-A947-70E740481C1C}">
                <a14:useLocalDpi xmlns:a14="http://schemas.microsoft.com/office/drawing/2010/main" val="0"/>
              </a:ext>
            </a:extLst>
          </a:blip>
          <a:srcRect l="3695" t="1513" r="2221" b="-52"/>
          <a:stretch/>
        </p:blipFill>
        <p:spPr>
          <a:xfrm>
            <a:off x="738442" y="13124772"/>
            <a:ext cx="7372432" cy="3200399"/>
          </a:xfrm>
          <a:prstGeom prst="rect">
            <a:avLst/>
          </a:prstGeom>
        </p:spPr>
      </p:pic>
      <p:sp>
        <p:nvSpPr>
          <p:cNvPr id="44" name="TextBox 43">
            <a:extLst>
              <a:ext uri="{FF2B5EF4-FFF2-40B4-BE49-F238E27FC236}">
                <a16:creationId xmlns:a16="http://schemas.microsoft.com/office/drawing/2014/main" id="{2EA1A508-E06C-0F25-39B2-96ACF0149B8D}"/>
              </a:ext>
            </a:extLst>
          </p:cNvPr>
          <p:cNvSpPr txBox="1"/>
          <p:nvPr/>
        </p:nvSpPr>
        <p:spPr>
          <a:xfrm>
            <a:off x="8453074" y="13499237"/>
            <a:ext cx="4294431" cy="2400657"/>
          </a:xfrm>
          <a:prstGeom prst="rect">
            <a:avLst/>
          </a:prstGeom>
          <a:noFill/>
        </p:spPr>
        <p:txBody>
          <a:bodyPr wrap="square">
            <a:spAutoFit/>
          </a:bodyPr>
          <a:lstStyle/>
          <a:p>
            <a:r>
              <a:rPr lang="en-US" sz="3000" dirty="0">
                <a:solidFill>
                  <a:srgbClr val="000000"/>
                </a:solidFill>
                <a:latin typeface="Open Sans"/>
                <a:ea typeface="Open Sans"/>
                <a:cs typeface="Open Sans"/>
              </a:rPr>
              <a:t>Figure 1. Comparison</a:t>
            </a:r>
            <a:r>
              <a:rPr lang="en-US" sz="3000" dirty="0">
                <a:latin typeface="Open Sans"/>
                <a:ea typeface="Open Sans"/>
                <a:cs typeface="Open Sans"/>
              </a:rPr>
              <a:t> of GEMs (Gel Beads-in-emulsion) generated during multiplexing. Source: 10x Genomics</a:t>
            </a:r>
          </a:p>
        </p:txBody>
      </p:sp>
    </p:spTree>
    <p:extLst>
      <p:ext uri="{BB962C8B-B14F-4D97-AF65-F5344CB8AC3E}">
        <p14:creationId xmlns:p14="http://schemas.microsoft.com/office/powerpoint/2010/main" val="354256338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quisitalanchor|08-2022"/>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A75F68ACFD5242A768D21C6A546BDD" ma:contentTypeVersion="9" ma:contentTypeDescription="Create a new document." ma:contentTypeScope="" ma:versionID="a1df42be45029619bef1237495361555">
  <xsd:schema xmlns:xsd="http://www.w3.org/2001/XMLSchema" xmlns:xs="http://www.w3.org/2001/XMLSchema" xmlns:p="http://schemas.microsoft.com/office/2006/metadata/properties" xmlns:ns3="ae4977c0-f20e-451e-9546-de399ee3ba4f" xmlns:ns4="13e7d6c1-4a0d-4706-a464-e97b04b5567e" targetNamespace="http://schemas.microsoft.com/office/2006/metadata/properties" ma:root="true" ma:fieldsID="0ef674401f3d30699f45ef64d86a9996" ns3:_="" ns4:_="">
    <xsd:import namespace="ae4977c0-f20e-451e-9546-de399ee3ba4f"/>
    <xsd:import namespace="13e7d6c1-4a0d-4706-a464-e97b04b5567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4977c0-f20e-451e-9546-de399ee3b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e7d6c1-4a0d-4706-a464-e97b04b556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e4977c0-f20e-451e-9546-de399ee3ba4f" xsi:nil="true"/>
  </documentManagement>
</p:properties>
</file>

<file path=customXml/itemProps1.xml><?xml version="1.0" encoding="utf-8"?>
<ds:datastoreItem xmlns:ds="http://schemas.openxmlformats.org/officeDocument/2006/customXml" ds:itemID="{EB7C4230-CE6F-45CA-A968-8820FAEE63F0}">
  <ds:schemaRefs>
    <ds:schemaRef ds:uri="13e7d6c1-4a0d-4706-a464-e97b04b5567e"/>
    <ds:schemaRef ds:uri="ae4977c0-f20e-451e-9546-de399ee3ba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EC4112-7344-462F-BFF1-AF23D56EB0D3}">
  <ds:schemaRefs>
    <ds:schemaRef ds:uri="http://schemas.microsoft.com/sharepoint/v3/contenttype/forms"/>
  </ds:schemaRefs>
</ds:datastoreItem>
</file>

<file path=customXml/itemProps3.xml><?xml version="1.0" encoding="utf-8"?>
<ds:datastoreItem xmlns:ds="http://schemas.openxmlformats.org/officeDocument/2006/customXml" ds:itemID="{23CC8D44-F10E-40E2-B0DD-870AA839D05B}">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ae4977c0-f20e-451e-9546-de399ee3ba4f"/>
    <ds:schemaRef ds:uri="http://purl.org/dc/dcmitype/"/>
    <ds:schemaRef ds:uri="13e7d6c1-4a0d-4706-a464-e97b04b5567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9</TotalTime>
  <Words>675</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Franklin Gothic Medium</vt:lpstr>
      <vt:lpstr>Times New Roman</vt:lpstr>
      <vt:lpstr>Calibri</vt:lpstr>
      <vt:lpstr>Open Sans</vt:lpstr>
      <vt:lpstr>Nunito</vt:lpstr>
      <vt:lpstr>Nunito Black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Hannah Lee</cp:lastModifiedBy>
  <cp:revision>3</cp:revision>
  <cp:lastPrinted>2025-04-25T02:22:33Z</cp:lastPrinted>
  <dcterms:modified xsi:type="dcterms:W3CDTF">2025-04-25T02:25:49Z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0x010100CAA75F68ACFD5242A768D21C6A546BDD</vt:lpwstr>
  </property>
</Properties>
</file>