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14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github.com/lee-ai-ring/assignment/blob/master/Load%20Testing.md" TargetMode="External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ppenheimer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Oppenheimer Project</a:t>
            </a:r>
          </a:p>
        </p:txBody>
      </p:sp>
      <p:sp>
        <p:nvSpPr>
          <p:cNvPr id="120" name="By Lee Ai R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Lee Ai 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48" name="Login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marL="808990" indent="-808990" defTabSz="751205">
              <a:spcBef>
                <a:spcPts val="3800"/>
              </a:spcBef>
              <a:buSzPct val="100000"/>
              <a:buAutoNum type="arabicPeriod" startAt="1"/>
              <a:defRPr sz="4732"/>
            </a:pPr>
            <a:r>
              <a:t>Login</a:t>
            </a:r>
          </a:p>
          <a:p>
            <a:pPr lvl="1" marL="1617980" indent="-808990" defTabSz="751205">
              <a:spcBef>
                <a:spcPts val="3800"/>
              </a:spcBef>
              <a:buSzPct val="100000"/>
              <a:buAutoNum type="alphaUcPeriod" startAt="1"/>
              <a:defRPr sz="4732"/>
            </a:pPr>
            <a:r>
              <a:t>Portal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Option 1: 1 domain and UI changes based on the login account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Option 2: 3 portals for 3 different user</a:t>
            </a:r>
          </a:p>
          <a:p>
            <a:pPr lvl="1" marL="1617980" indent="-808990" defTabSz="751205">
              <a:spcBef>
                <a:spcPts val="3800"/>
              </a:spcBef>
              <a:buSzPct val="100000"/>
              <a:buAutoNum type="alphaUcPeriod" startAt="1"/>
              <a:defRPr sz="4732"/>
            </a:pPr>
            <a:r>
              <a:t>API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Validate authentication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51" name="2. Tax Relief Report/View Tax Relief page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2. Tax Relief Report/View Tax Relief page</a:t>
            </a:r>
          </a:p>
          <a:p>
            <a:pPr lvl="1">
              <a:buBlip>
                <a:blip r:embed="rId2"/>
              </a:buBlip>
            </a:pPr>
            <a:r>
              <a:t>To allow Bookkeeping Manager to view Tax Relief Report without the help of Bookkeeper (Based requirement no. 4)</a:t>
            </a:r>
          </a:p>
          <a:p>
            <a:pPr lvl="1">
              <a:buBlip>
                <a:blip r:embed="rId2"/>
              </a:buBlip>
            </a:pPr>
            <a:r>
              <a:t>Display all the tax relief for all hero and its statuses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54" name="3. BE error validation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3. BE error validation</a:t>
            </a:r>
          </a:p>
          <a:p>
            <a:pPr lvl="1">
              <a:buBlip>
                <a:blip r:embed="rId2"/>
              </a:buBlip>
            </a:pPr>
            <a:r>
              <a:t>Use 400 (Bad request) HTTP status code for field validation error</a:t>
            </a:r>
          </a:p>
          <a:p>
            <a:pPr lvl="1">
              <a:buBlip>
                <a:blip r:embed="rId2"/>
              </a:buBlip>
            </a:pPr>
            <a:r>
              <a:t>Provide friendlier error messages</a:t>
            </a:r>
          </a:p>
          <a:p>
            <a:pPr lvl="1">
              <a:buBlip>
                <a:blip r:embed="rId2"/>
              </a:buBlip>
            </a:pPr>
            <a:r>
              <a:t>FE display error messages from 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57" name="4. Update &amp; Delete records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4. Update &amp; Delete records</a:t>
            </a:r>
          </a:p>
          <a:p>
            <a:pPr lvl="1">
              <a:buBlip>
                <a:blip r:embed="rId2"/>
              </a:buBlip>
            </a:pPr>
            <a:r>
              <a:t>Hero info</a:t>
            </a:r>
          </a:p>
          <a:p>
            <a:pPr marL="0" indent="0">
              <a:buSzTx/>
              <a:buNone/>
            </a:pPr>
            <a:r>
              <a:t>5. UI</a:t>
            </a:r>
          </a:p>
          <a:p>
            <a:pPr lvl="1">
              <a:buBlip>
                <a:blip r:embed="rId2"/>
              </a:buBlip>
            </a:pPr>
            <a:r>
              <a:t>Need to improve on the UI. Does NOT provide good user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60" name="6. Date &amp; Status Info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6. Date &amp; Status Info</a:t>
            </a:r>
          </a:p>
          <a:p>
            <a:pPr lvl="1" marL="1778000" indent="-889000">
              <a:buSzPct val="100000"/>
              <a:buAutoNum type="alphaUcPeriod" startAt="1"/>
            </a:pPr>
            <a:r>
              <a:t>Date</a:t>
            </a:r>
          </a:p>
          <a:p>
            <a:pPr lvl="2">
              <a:buBlip>
                <a:blip r:embed="rId2"/>
              </a:buBlip>
            </a:pPr>
            <a:r>
              <a:t>Date &amp; Time of hero info creation</a:t>
            </a:r>
          </a:p>
          <a:p>
            <a:pPr lvl="2">
              <a:buBlip>
                <a:blip r:embed="rId2"/>
              </a:buBlip>
            </a:pPr>
            <a:r>
              <a:t>Dispensation Date &amp;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63" name="B. Status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lvl="3" marL="0" indent="0" defTabSz="751205">
              <a:spcBef>
                <a:spcPts val="3800"/>
              </a:spcBef>
              <a:buSzTx/>
              <a:buNone/>
              <a:defRPr sz="4732"/>
            </a:pPr>
            <a:r>
              <a:t>B. Status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INFO_CREATED : Add hero info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INFO_UPDATED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INFO_DELETED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AMOUNT_DISPENSED</a:t>
            </a:r>
          </a:p>
          <a:p>
            <a:pPr lvl="2" marL="1802892" indent="-600963" defTabSz="751205">
              <a:spcBef>
                <a:spcPts val="3800"/>
              </a:spcBef>
              <a:buBlip>
                <a:blip r:embed="rId2"/>
              </a:buBlip>
              <a:defRPr sz="4732"/>
            </a:pPr>
            <a:r>
              <a:t>TRANSACTION_COMPLETED : Payment transaction completed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eature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Recommendations</a:t>
            </a:r>
          </a:p>
        </p:txBody>
      </p:sp>
      <p:sp>
        <p:nvSpPr>
          <p:cNvPr id="166" name="7. Dispense tax relief based on hero…"/>
          <p:cNvSpPr txBox="1"/>
          <p:nvPr>
            <p:ph type="body" idx="1"/>
          </p:nvPr>
        </p:nvSpPr>
        <p:spPr>
          <a:xfrm>
            <a:off x="2381250" y="3652641"/>
            <a:ext cx="19621500" cy="819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7. Dispense tax relief based on hero</a:t>
            </a:r>
          </a:p>
          <a:p>
            <a:pPr lvl="1">
              <a:buBlip>
                <a:blip r:embed="rId2"/>
              </a:buBlip>
            </a:pPr>
            <a:r>
              <a:t>Allow Governor to dispense tax relief for a single/multiple working class hero</a:t>
            </a:r>
          </a:p>
          <a:p>
            <a:pPr marL="0" indent="0">
              <a:buSzTx/>
              <a:buNone/>
            </a:pPr>
            <a:r>
              <a:t>8. History Log</a:t>
            </a:r>
          </a:p>
          <a:p>
            <a:pPr lvl="1">
              <a:buBlip>
                <a:blip r:embed="rId2"/>
              </a:buBlip>
            </a:pPr>
            <a:r>
              <a:t>Display </a:t>
            </a:r>
            <a:r>
              <a:t>who</a:t>
            </a:r>
            <a:r>
              <a:t> did what (eg. “Jason added hero info”, “Taylor dispensed amount”)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Key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Content</a:t>
            </a:r>
          </a:p>
        </p:txBody>
      </p:sp>
      <p:sp>
        <p:nvSpPr>
          <p:cNvPr id="123" name="Functional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Functional Testing</a:t>
            </a:r>
          </a:p>
          <a:p>
            <a:pPr marL="889000" indent="-889000">
              <a:buSzPct val="100000"/>
              <a:buAutoNum type="arabicPeriod" startAt="1"/>
            </a:pPr>
            <a:r>
              <a:t>Non-Functional Testing</a:t>
            </a:r>
          </a:p>
          <a:p>
            <a:pPr marL="889000" indent="-889000">
              <a:buSzPct val="100000"/>
              <a:buAutoNum type="arabicPeriod" startAt="1"/>
            </a:pPr>
            <a:r>
              <a:t>Feature Recommendations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nctional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Testing</a:t>
            </a:r>
          </a:p>
        </p:txBody>
      </p:sp>
      <p:sp>
        <p:nvSpPr>
          <p:cNvPr id="126" name="Verify against the functional requirements or acceptance criteri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Verify against the functional requirements or acceptance criteria</a:t>
            </a:r>
          </a:p>
          <a:p>
            <a:pPr>
              <a:buBlip>
                <a:blip r:embed="rId2"/>
              </a:buBlip>
            </a:pPr>
            <a:r>
              <a:t>Consist of positive and negative test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dditional Test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Test Cases</a:t>
            </a:r>
          </a:p>
        </p:txBody>
      </p:sp>
      <p:sp>
        <p:nvSpPr>
          <p:cNvPr id="129" name="“Refresh Tax Relief Table”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“Refresh Tax Relief Table” button</a:t>
            </a:r>
          </a:p>
          <a:p>
            <a:pPr>
              <a:buBlip>
                <a:blip r:embed="rId2"/>
              </a:buBlip>
            </a:pPr>
            <a:r>
              <a:t>“Visit Swagger” button (Is this even supposed to be displayed?)</a:t>
            </a:r>
          </a:p>
          <a:p>
            <a:pPr>
              <a:buBlip>
                <a:blip r:embed="rId2"/>
              </a:buBlip>
            </a:pPr>
            <a:r>
              <a:t>“natid” and “relief” displayed correctly</a:t>
            </a:r>
          </a:p>
          <a:p>
            <a:pPr>
              <a:buBlip>
                <a:blip r:embed="rId2"/>
              </a:buBlip>
            </a:pPr>
            <a:r>
              <a:t>“Total Tax Relief” (Amount &amp; No. Of Hero) should be displayed correctly when there is single or multiple heroes’ record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on-Functional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Non-Functional Testing</a:t>
            </a:r>
          </a:p>
        </p:txBody>
      </p:sp>
      <p:sp>
        <p:nvSpPr>
          <p:cNvPr id="132" name="Security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Security Testing</a:t>
            </a:r>
          </a:p>
          <a:p>
            <a:pPr>
              <a:buBlip>
                <a:blip r:embed="rId2"/>
              </a:buBlip>
            </a:pPr>
            <a:r>
              <a:t>Compatibility Testing</a:t>
            </a:r>
          </a:p>
          <a:p>
            <a:pPr>
              <a:buBlip>
                <a:blip r:embed="rId2"/>
              </a:buBlip>
            </a:pPr>
            <a:r>
              <a:t>Load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curity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 Testing</a:t>
            </a:r>
          </a:p>
        </p:txBody>
      </p:sp>
      <p:sp>
        <p:nvSpPr>
          <p:cNvPr id="135" name="Portal not secure…"/>
          <p:cNvSpPr txBox="1"/>
          <p:nvPr>
            <p:ph type="body" sz="half" idx="1"/>
          </p:nvPr>
        </p:nvSpPr>
        <p:spPr>
          <a:xfrm>
            <a:off x="1140267" y="2849455"/>
            <a:ext cx="11299747" cy="9725858"/>
          </a:xfrm>
          <a:prstGeom prst="rect">
            <a:avLst/>
          </a:prstGeom>
        </p:spPr>
        <p:txBody>
          <a:bodyPr/>
          <a:lstStyle/>
          <a:p>
            <a:pPr marL="718038" indent="-718038">
              <a:buSzPct val="100000"/>
              <a:buAutoNum type="arabicPeriod" startAt="1"/>
            </a:pPr>
            <a:r>
              <a:t>Portal not secure</a:t>
            </a:r>
          </a:p>
          <a:p>
            <a:pPr lvl="1" marL="1193800">
              <a:buBlip>
                <a:blip r:embed="rId2"/>
              </a:buBlip>
            </a:pPr>
            <a:r>
              <a:t>Web page is served over HTTP protocol, which is an insecure protocol</a:t>
            </a:r>
          </a:p>
          <a:p>
            <a:pPr lvl="1" marL="1193800">
              <a:buBlip>
                <a:blip r:embed="rId2"/>
              </a:buBlip>
            </a:pPr>
            <a:r>
              <a:t>Information sent and received with that page is unprotected and it could potentially be stolen, read, or modified</a:t>
            </a:r>
          </a:p>
          <a:p>
            <a:pPr lvl="1" marL="1193800">
              <a:buBlip>
                <a:blip r:embed="rId2"/>
              </a:buBlip>
            </a:pPr>
            <a:r>
              <a:t>Solution - Enable the HTTPS protocol</a:t>
            </a:r>
          </a:p>
        </p:txBody>
      </p:sp>
      <p:pic>
        <p:nvPicPr>
          <p:cNvPr id="136" name="Screenshot 2020-05-11 at 6.43.46 PM.png" descr="Screenshot 2020-05-11 at 6.43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72718" y="4990312"/>
            <a:ext cx="10351422" cy="3735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. Request sent via API is not secure…"/>
          <p:cNvSpPr txBox="1"/>
          <p:nvPr>
            <p:ph type="body" idx="1"/>
          </p:nvPr>
        </p:nvSpPr>
        <p:spPr>
          <a:xfrm>
            <a:off x="2374900" y="1274822"/>
            <a:ext cx="19621500" cy="110441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2. Request sent via API is not secure</a:t>
            </a:r>
          </a:p>
          <a:p>
            <a:pPr marL="889000" indent="-889000">
              <a:buSzPct val="100000"/>
              <a:buAutoNum type="alphaUcPeriod" startAt="1"/>
            </a:pPr>
            <a:r>
              <a:t>Uses HTTP protocol</a:t>
            </a:r>
          </a:p>
          <a:p>
            <a:pPr marL="889000" indent="-889000">
              <a:buSzPct val="100000"/>
              <a:buAutoNum type="alphaUcPeriod" startAt="1"/>
            </a:pPr>
            <a:r>
              <a:t>No authentication</a:t>
            </a:r>
          </a:p>
          <a:p>
            <a:pPr lvl="1">
              <a:buBlip>
                <a:blip r:embed="rId2"/>
              </a:buBlip>
            </a:pPr>
            <a:r>
              <a:t>Solution - Use authentication tokens/secret key/Basic authentication (hashed/encrypted username &amp; password)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mpatibility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Compatibility Testing</a:t>
            </a:r>
          </a:p>
        </p:txBody>
      </p:sp>
      <p:sp>
        <p:nvSpPr>
          <p:cNvPr id="141" name="Best to use available cross-browser compatibility testing to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Best to use available cross-browser compatibility testing tool</a:t>
            </a:r>
          </a:p>
          <a:p>
            <a:pPr>
              <a:buBlip>
                <a:blip r:embed="rId2"/>
              </a:buBlip>
            </a:pPr>
            <a:r>
              <a:t>Tested good on Google Chrome v81, Safari v13.1, and Firefox 75.0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oad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Testing</a:t>
            </a:r>
          </a:p>
        </p:txBody>
      </p:sp>
      <p:sp>
        <p:nvSpPr>
          <p:cNvPr id="144" name="View installation guide on “Load Testing.md”"/>
          <p:cNvSpPr txBox="1"/>
          <p:nvPr>
            <p:ph type="body" sz="quarter" idx="1"/>
          </p:nvPr>
        </p:nvSpPr>
        <p:spPr>
          <a:xfrm>
            <a:off x="1116524" y="2834616"/>
            <a:ext cx="6740082" cy="912338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View installation guide on “</a:t>
            </a:r>
            <a:r>
              <a:rPr u="sng">
                <a:hlinkClick r:id="rId3" invalidUrl="" action="" tgtFrame="" tooltip="" history="1" highlightClick="0" endSnd="0"/>
              </a:rPr>
              <a:t>Load Testing.md</a:t>
            </a:r>
            <a:r>
              <a:t>”</a:t>
            </a:r>
          </a:p>
        </p:txBody>
      </p:sp>
      <p:pic>
        <p:nvPicPr>
          <p:cNvPr id="145" name="Screenshot 2020-05-11 at 9.23.29 PM.png" descr="Screenshot 2020-05-11 at 9.23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1993" y="3435593"/>
            <a:ext cx="14935939" cy="9257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