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73" r:id="rId7"/>
    <p:sldId id="276" r:id="rId8"/>
    <p:sldId id="267" r:id="rId9"/>
    <p:sldId id="260" r:id="rId10"/>
    <p:sldId id="261" r:id="rId11"/>
    <p:sldId id="263" r:id="rId12"/>
    <p:sldId id="264" r:id="rId13"/>
    <p:sldId id="265" r:id="rId14"/>
    <p:sldId id="270" r:id="rId15"/>
    <p:sldId id="271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F11D4-0B1C-433C-8BB6-1681B558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89CBB-0D8B-44E5-92F9-B4EA7B2A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BB3DF-1703-4D74-A956-14116667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8BF2D-8B27-4F04-B28A-099D91B0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6FD16-2C39-4E59-94C7-B8180D57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8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7044-16E2-421A-B907-683B213F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A9CD6A-6C6E-4CED-9398-A3298335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953D8-FEC6-4D96-B748-8B7ABD11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77D5E-24FA-49BA-82C1-B8F474C8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CEC61-F8C9-47AF-A458-D3895B5B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8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3D79A-C7DA-42B0-8FAC-C97360356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D0B5A7-A0BF-4984-9139-5E6A5931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506F5-647C-44D8-B77A-3A680A7E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9A73B-32E3-4D4D-89ED-B0311EB2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8E81E-3417-4BA9-88D6-E169470B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3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781B0-8EE8-4D9D-8668-E60458B1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2F9AC-E264-4F7C-A147-231C4C8D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A0E0F-CB4C-480B-B873-2FABA5D4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598EE-6C33-4180-8DBB-9B9D492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F6144-B89C-47F1-A755-CA655F41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1963-91D4-41AE-9D42-90120AFA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85C40-4422-4A05-8214-A5B23A59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43903-3F36-4D68-BD02-4740A884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BBBDA-612E-44AC-8D2C-C9A8AEA8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E5B79-BE5F-44A1-BF24-AD2F536B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8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51A6-BF36-42AA-B957-98AE0B23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89512-A036-475E-AB20-AF1F4C60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E4CAF-4F1F-40F0-A914-15956E61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1B905-6FB2-4C54-A43C-0EF1A895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7E8EA-34A1-476A-9956-3B5BDA3B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FE5AB9-8B4A-4BA3-BE94-ABD7B5A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7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30BCA-ACE2-4C61-AB01-E2D5553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10F48-497C-4F28-8A13-AA3ACBDC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5D90E1-FB3E-4FDD-9BD4-494E46C1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253F61-0C70-4E9E-AFE1-7B5963DB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5144F-74B1-47FF-B8BC-DA496315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4FD10D-2B41-470A-8390-D3F5A6BE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8F785-47F0-4BB8-B565-E0BF51C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D9CAEA-47E1-4B2E-B071-512DAC2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6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34067-083C-4F2A-8009-410C8A51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8958C-722E-44AD-AD0B-0088D4FB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2395F2-A3E6-4EE3-AE78-EA77B6C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8265C-F917-42DB-861D-352B51DF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8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878EB-2A02-40EB-817E-FB0E0FBA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F51B3-9105-4BF4-8EFF-EB16AB35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0DE3D-E776-44AB-8269-C96FF8A2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5CBDA-E38D-4DDD-9E72-971E1253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C3367-696E-4385-A597-A89C9569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498B8-9AE8-440F-B51C-D3D14F6D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A337D4-0F91-40C5-929A-FD958B76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E1444-AE33-4B8F-BFA1-D5D5E475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39156-C70D-4A07-AE84-46FEB61A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6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DFA32-401E-4A2E-857E-DD1305F9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F541FD-0E8B-443E-8C9F-E08E6B98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3AA871-6D0C-4610-876A-421A05FEC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264B1B-029D-46A7-96CA-B5B6DF99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42646-6002-4815-910E-6A963B7E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92147-BEE6-43B4-9219-D2FD471E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3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3FF6DA-5422-4C8A-B902-F4A235BC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4233F-82A1-452C-93DD-D2FD385E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11271-6FE9-4923-85CE-C79343409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45EA-C16F-4601-A8D8-2CA0C75A4F77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7DE81-1D71-4649-902E-59676FAB3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6F793-D3F6-400C-B4F4-436AE5F4C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27C5-37FF-41F9-BDAA-FC1B59CEB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2F3A1-E3AB-4316-A8AF-7360CF611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AA366B-EDF4-445B-BDB4-4A6BF85D3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9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별 그래프 해설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E9064-4642-4C89-9F33-D221CCA2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76115" y="2005469"/>
            <a:ext cx="5303727" cy="28470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705A7E-C841-42B2-B154-992D8D47E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694" y="2005469"/>
            <a:ext cx="5102691" cy="2847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87B64F-B918-4AA4-BBC9-99FD08015CA5}"/>
              </a:ext>
            </a:extLst>
          </p:cNvPr>
          <p:cNvSpPr txBox="1"/>
          <p:nvPr/>
        </p:nvSpPr>
        <p:spPr>
          <a:xfrm>
            <a:off x="1072682" y="5204935"/>
            <a:ext cx="41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우측이 볼록한 그래프 </a:t>
            </a:r>
            <a:r>
              <a:rPr lang="en-US" altLang="ko-KR" dirty="0"/>
              <a:t>-&gt; </a:t>
            </a:r>
            <a:r>
              <a:rPr lang="ko-KR" altLang="en-US" dirty="0"/>
              <a:t>난이도 쉬움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CCE80-F996-43CB-8744-3C0DA53B1156}"/>
              </a:ext>
            </a:extLst>
          </p:cNvPr>
          <p:cNvSpPr txBox="1"/>
          <p:nvPr/>
        </p:nvSpPr>
        <p:spPr>
          <a:xfrm>
            <a:off x="6946232" y="5204935"/>
            <a:ext cx="41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좌측이 볼록한 그래프 </a:t>
            </a:r>
            <a:r>
              <a:rPr lang="en-US" altLang="ko-KR" dirty="0"/>
              <a:t>-&gt; </a:t>
            </a:r>
            <a:r>
              <a:rPr lang="ko-KR" altLang="en-US" dirty="0"/>
              <a:t>난이도 어려움</a:t>
            </a:r>
          </a:p>
        </p:txBody>
      </p:sp>
    </p:spTree>
    <p:extLst>
      <p:ext uri="{BB962C8B-B14F-4D97-AF65-F5344CB8AC3E}">
        <p14:creationId xmlns:p14="http://schemas.microsoft.com/office/powerpoint/2010/main" val="96978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</a:t>
            </a:r>
            <a:r>
              <a:rPr lang="en-US" altLang="ko-KR" dirty="0"/>
              <a:t>2: </a:t>
            </a:r>
            <a:r>
              <a:rPr lang="ko-KR" altLang="en-US" dirty="0"/>
              <a:t>평균 정답율이 알고리즘의 난이도를 나타낼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 정답율이 높을수록 쉬운 알고리즘일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1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026161" y="604605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별 평균 </a:t>
            </a:r>
            <a:r>
              <a:rPr lang="ko-KR" altLang="en-US" dirty="0" err="1"/>
              <a:t>정답율</a:t>
            </a:r>
            <a:r>
              <a:rPr lang="ko-KR" altLang="en-US" dirty="0"/>
              <a:t> 그래프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E698E-4857-48A7-842E-F255164E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68" y="1431690"/>
            <a:ext cx="8119371" cy="4338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B8584-0480-4C50-AD17-BF134A41CC5C}"/>
              </a:ext>
            </a:extLst>
          </p:cNvPr>
          <p:cNvSpPr txBox="1"/>
          <p:nvPr/>
        </p:nvSpPr>
        <p:spPr>
          <a:xfrm>
            <a:off x="2025584" y="6043432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40%~65% </a:t>
            </a:r>
            <a:r>
              <a:rPr lang="ko-KR" altLang="en-US" dirty="0"/>
              <a:t>까지 평균 정답율이 골고루 분포함을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02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1" y="1463039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정답율</a:t>
            </a:r>
            <a:r>
              <a:rPr lang="ko-KR" altLang="en-US" dirty="0"/>
              <a:t> 높은 순 도표</a:t>
            </a:r>
          </a:p>
        </p:txBody>
      </p:sp>
    </p:spTree>
    <p:extLst>
      <p:ext uri="{BB962C8B-B14F-4D97-AF65-F5344CB8AC3E}">
        <p14:creationId xmlns:p14="http://schemas.microsoft.com/office/powerpoint/2010/main" val="659063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0" y="1463039"/>
            <a:ext cx="728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ko-KR" altLang="en-US" dirty="0" err="1"/>
              <a:t>정답율</a:t>
            </a:r>
            <a:r>
              <a:rPr lang="ko-KR" altLang="en-US" dirty="0"/>
              <a:t> 제일 높은 알고리즘의 문제 보여주기</a:t>
            </a:r>
            <a:r>
              <a:rPr lang="en-US" altLang="ko-KR" dirty="0"/>
              <a:t>-</a:t>
            </a:r>
            <a:r>
              <a:rPr lang="ko-KR" altLang="en-US" dirty="0"/>
              <a:t>캡처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풀어봤더니 파이썬 기초를 가지고 풀 수 있었다</a:t>
            </a:r>
            <a:r>
              <a:rPr lang="en-US" altLang="ko-KR" dirty="0"/>
              <a:t>. </a:t>
            </a:r>
            <a:r>
              <a:rPr lang="ko-KR" altLang="en-US" dirty="0"/>
              <a:t>어렵지 않았음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21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0" y="1463039"/>
            <a:ext cx="596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ko-KR" altLang="en-US" dirty="0" err="1"/>
              <a:t>정답율</a:t>
            </a:r>
            <a:r>
              <a:rPr lang="ko-KR" altLang="en-US" dirty="0"/>
              <a:t> 제일 낮은 알고리즘의 문제 보여주기</a:t>
            </a:r>
            <a:r>
              <a:rPr lang="en-US" altLang="ko-KR" dirty="0"/>
              <a:t>-</a:t>
            </a:r>
            <a:r>
              <a:rPr lang="ko-KR" altLang="en-US" dirty="0"/>
              <a:t>캡처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너무 어려워요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58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872156" y="512971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강사님의 개인적인 답변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0A47D-C847-411A-8B32-255DC9989927}"/>
              </a:ext>
            </a:extLst>
          </p:cNvPr>
          <p:cNvSpPr txBox="1"/>
          <p:nvPr/>
        </p:nvSpPr>
        <p:spPr>
          <a:xfrm>
            <a:off x="5093371" y="420638"/>
            <a:ext cx="503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강사님</a:t>
            </a:r>
            <a:endParaRPr lang="en-US" altLang="ko-KR" dirty="0"/>
          </a:p>
          <a:p>
            <a:r>
              <a:rPr lang="ko-KR" altLang="en-US" dirty="0"/>
              <a:t>어렵</a:t>
            </a:r>
            <a:r>
              <a:rPr lang="en-US" altLang="ko-KR" dirty="0"/>
              <a:t>:</a:t>
            </a:r>
            <a:r>
              <a:rPr lang="ko-KR" altLang="en-US" dirty="0"/>
              <a:t> 너비우선탐색</a:t>
            </a:r>
            <a:r>
              <a:rPr lang="en-US" altLang="ko-KR" dirty="0"/>
              <a:t>, </a:t>
            </a:r>
            <a:r>
              <a:rPr lang="ko-KR" altLang="en-US" dirty="0"/>
              <a:t>깊이 우선탐색</a:t>
            </a:r>
            <a:r>
              <a:rPr lang="en-US" altLang="ko-KR" dirty="0"/>
              <a:t>, </a:t>
            </a:r>
            <a:r>
              <a:rPr lang="ko-KR" altLang="en-US" dirty="0"/>
              <a:t>분할정복</a:t>
            </a:r>
            <a:endParaRPr lang="en-US" altLang="ko-KR" dirty="0"/>
          </a:p>
          <a:p>
            <a:r>
              <a:rPr lang="ko-KR" altLang="en-US" dirty="0" err="1"/>
              <a:t>쉽</a:t>
            </a:r>
            <a:r>
              <a:rPr lang="en-US" altLang="ko-KR" dirty="0"/>
              <a:t>: </a:t>
            </a:r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6C565C-546D-45C5-99FF-840B6B8A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0" y="1754553"/>
            <a:ext cx="3146327" cy="17555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CA239-E6CF-4192-BC47-65FAFC2D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78" y="1754552"/>
            <a:ext cx="3146328" cy="1755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C681E2-E880-48F4-83E9-F03A5379E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377" y="1754552"/>
            <a:ext cx="3146328" cy="1755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EEB473-F0C8-495E-9514-A0943D5FE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539" y="4073850"/>
            <a:ext cx="3146330" cy="1755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5CB000-53E3-4FD8-90C9-10454B4F3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" y="4073852"/>
            <a:ext cx="3146327" cy="17555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092BF0-310B-45AF-A3A3-FB87E72A8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25" y="4073852"/>
            <a:ext cx="3146330" cy="17555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2B525C-CFDF-43C3-A316-A5A46A320615}"/>
              </a:ext>
            </a:extLst>
          </p:cNvPr>
          <p:cNvSpPr txBox="1"/>
          <p:nvPr/>
        </p:nvSpPr>
        <p:spPr>
          <a:xfrm>
            <a:off x="2571600" y="5975697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정답율</a:t>
            </a:r>
            <a:r>
              <a:rPr lang="ko-KR" altLang="en-US" dirty="0"/>
              <a:t> </a:t>
            </a:r>
            <a:r>
              <a:rPr lang="en-US" altLang="ko-KR" dirty="0"/>
              <a:t>70% </a:t>
            </a:r>
            <a:r>
              <a:rPr lang="ko-KR" altLang="en-US" dirty="0"/>
              <a:t>이상인 문제의 비율이 현저히 높은 것을 알 수 있다</a:t>
            </a:r>
            <a:r>
              <a:rPr lang="en-US" altLang="ko-KR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A06DFA-073C-423A-9306-905DCE72C191}"/>
              </a:ext>
            </a:extLst>
          </p:cNvPr>
          <p:cNvSpPr txBox="1"/>
          <p:nvPr/>
        </p:nvSpPr>
        <p:spPr>
          <a:xfrm>
            <a:off x="2571600" y="3558175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정답율</a:t>
            </a:r>
            <a:r>
              <a:rPr lang="ko-KR" altLang="en-US" dirty="0"/>
              <a:t> </a:t>
            </a:r>
            <a:r>
              <a:rPr lang="en-US" altLang="ko-KR" dirty="0"/>
              <a:t>40% </a:t>
            </a:r>
            <a:r>
              <a:rPr lang="ko-KR" altLang="en-US" dirty="0"/>
              <a:t>이하 문제의 비율이 현저히 높은 것을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903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265764" y="560027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개인적인 답변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A74FA-DD8C-41B8-AF6F-C6FCAFAE98B1}"/>
              </a:ext>
            </a:extLst>
          </p:cNvPr>
          <p:cNvSpPr txBox="1"/>
          <p:nvPr/>
        </p:nvSpPr>
        <p:spPr>
          <a:xfrm>
            <a:off x="3975233" y="329195"/>
            <a:ext cx="6961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-어려움</a:t>
            </a:r>
            <a:r>
              <a:rPr lang="en-US" altLang="ko-KR" dirty="0"/>
              <a:t>: </a:t>
            </a:r>
            <a:r>
              <a:rPr lang="ko-KR" altLang="en-US" dirty="0"/>
              <a:t>그래프이론</a:t>
            </a:r>
            <a:r>
              <a:rPr lang="en-US" altLang="ko-KR" dirty="0"/>
              <a:t>, </a:t>
            </a:r>
            <a:r>
              <a:rPr lang="ko-KR" altLang="en-US" dirty="0"/>
              <a:t>최대유량</a:t>
            </a:r>
            <a:r>
              <a:rPr lang="en-US" altLang="ko-KR" dirty="0"/>
              <a:t>, </a:t>
            </a:r>
            <a:r>
              <a:rPr lang="ko-KR" altLang="en-US" dirty="0"/>
              <a:t>트리에서의 다이나믹 프로그래밍</a:t>
            </a:r>
          </a:p>
          <a:p>
            <a:endParaRPr lang="ko-KR" altLang="en-US" dirty="0"/>
          </a:p>
          <a:p>
            <a:r>
              <a:rPr lang="ko-KR" altLang="en-US" dirty="0"/>
              <a:t>-쉬움</a:t>
            </a:r>
            <a:r>
              <a:rPr lang="en-US" altLang="ko-KR" dirty="0"/>
              <a:t>: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사칙연산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AE6CF1-E355-48E2-B5AF-0EE4E6772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4" y="1905802"/>
            <a:ext cx="3628184" cy="20243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55241D-CBD8-4A98-96FC-6B03404CF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5" y="1905802"/>
            <a:ext cx="3628184" cy="20243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98370F-E396-4CE8-8C46-2FC5320BF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92" y="1905802"/>
            <a:ext cx="3628184" cy="20243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ADEBE6-FB5A-47FA-8473-43FC51FF8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4" y="4217675"/>
            <a:ext cx="3628184" cy="20243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0764392-6801-4CB8-85D2-BE77B35F5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6" y="4217675"/>
            <a:ext cx="3684978" cy="20560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66DA6B0-2A32-40B8-A4B6-198C9C60C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92" y="4217675"/>
            <a:ext cx="3684978" cy="205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7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E5BBF4-7776-4728-84D0-5E023D329C36}"/>
              </a:ext>
            </a:extLst>
          </p:cNvPr>
          <p:cNvSpPr txBox="1"/>
          <p:nvPr/>
        </p:nvSpPr>
        <p:spPr>
          <a:xfrm>
            <a:off x="1217061" y="1463039"/>
            <a:ext cx="37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제시하는 공부 방안</a:t>
            </a:r>
          </a:p>
        </p:txBody>
      </p:sp>
    </p:spTree>
    <p:extLst>
      <p:ext uri="{BB962C8B-B14F-4D97-AF65-F5344CB8AC3E}">
        <p14:creationId xmlns:p14="http://schemas.microsoft.com/office/powerpoint/2010/main" val="216403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FF1F3-852B-409A-81C3-D54038F865B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 필요성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7EB907-AF6B-4C0D-AF4C-EBB667C91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40291"/>
              </p:ext>
            </p:extLst>
          </p:nvPr>
        </p:nvGraphicFramePr>
        <p:xfrm>
          <a:off x="4178617" y="2633821"/>
          <a:ext cx="7149783" cy="2734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49783">
                  <a:extLst>
                    <a:ext uri="{9D8B030D-6E8A-4147-A177-3AD203B41FA5}">
                      <a16:colId xmlns:a16="http://schemas.microsoft.com/office/drawing/2014/main" val="595449751"/>
                    </a:ext>
                  </a:extLst>
                </a:gridCol>
              </a:tblGrid>
              <a:tr h="27349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알고리즘을 처음 공부할 때 공부 순서를 정하기 어려웠습니다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이때 정답율이 높은 문제 순으로 공부한다면 접근이 용이할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것이라고 생각했습니다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따라서 알고리즘을 공부하는 학생 입장에서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정답율을 분석해 각 알고리즘의 난이도를 가늠해보고 보고</a:t>
                      </a:r>
                      <a:r>
                        <a:rPr lang="en-US" sz="1400" kern="100" dirty="0">
                          <a:effectLst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이에 따라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공부 순서와 보완해야 할 부분을 계획하고자 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우리의 분석 결과를 보고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알고리즘을 처음 공부하는 학생들이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공부 계획을 세우는 데에 참고할 수 있을 것입니다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18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5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FF1F3-852B-409A-81C3-D54038F865B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사이트 소개</a:t>
            </a:r>
          </a:p>
        </p:txBody>
      </p:sp>
    </p:spTree>
    <p:extLst>
      <p:ext uri="{BB962C8B-B14F-4D97-AF65-F5344CB8AC3E}">
        <p14:creationId xmlns:p14="http://schemas.microsoft.com/office/powerpoint/2010/main" val="282779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가설 </a:t>
            </a:r>
            <a:r>
              <a:rPr lang="en-US" altLang="ko-KR" dirty="0"/>
              <a:t>: </a:t>
            </a:r>
            <a:r>
              <a:rPr lang="ko-KR" altLang="en-US" dirty="0"/>
              <a:t>정답율이 높은 문제가 많을수록 쉬운 알고리즘이고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정답율이 낮은 문제가 많을수록 어려운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1C396-6081-4CBE-890E-0039011BC112}"/>
              </a:ext>
            </a:extLst>
          </p:cNvPr>
          <p:cNvSpPr txBox="1"/>
          <p:nvPr/>
        </p:nvSpPr>
        <p:spPr>
          <a:xfrm>
            <a:off x="0" y="0"/>
            <a:ext cx="224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크롤링</a:t>
            </a:r>
            <a:r>
              <a:rPr lang="ko-KR" altLang="en-US" sz="2800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A46306-643D-41B4-8B76-D890EFADE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41"/>
          <a:stretch/>
        </p:blipFill>
        <p:spPr>
          <a:xfrm>
            <a:off x="437224" y="1288623"/>
            <a:ext cx="4832200" cy="15475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18B62B-0B55-42F0-B0F3-64965501F9F3}"/>
              </a:ext>
            </a:extLst>
          </p:cNvPr>
          <p:cNvSpPr txBox="1"/>
          <p:nvPr/>
        </p:nvSpPr>
        <p:spPr>
          <a:xfrm>
            <a:off x="437224" y="3059668"/>
            <a:ext cx="279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백준 사이트로 이동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B14432-9A9B-46D5-A8D4-C5DE2DB1A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2"/>
          <a:stretch/>
        </p:blipFill>
        <p:spPr>
          <a:xfrm>
            <a:off x="6094600" y="0"/>
            <a:ext cx="5954643" cy="6858000"/>
          </a:xfrm>
          <a:prstGeom prst="rect">
            <a:avLst/>
          </a:prstGeom>
        </p:spPr>
      </p:pic>
      <p:sp>
        <p:nvSpPr>
          <p:cNvPr id="7" name="화살표: 톱니 모양의 오른쪽 6">
            <a:extLst>
              <a:ext uri="{FF2B5EF4-FFF2-40B4-BE49-F238E27FC236}">
                <a16:creationId xmlns:a16="http://schemas.microsoft.com/office/drawing/2014/main" id="{625F52EA-C20B-43CA-9338-6EF32C6EB478}"/>
              </a:ext>
            </a:extLst>
          </p:cNvPr>
          <p:cNvSpPr/>
          <p:nvPr/>
        </p:nvSpPr>
        <p:spPr>
          <a:xfrm>
            <a:off x="4750231" y="2676966"/>
            <a:ext cx="1038386" cy="76540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1C396-6081-4CBE-890E-0039011BC112}"/>
              </a:ext>
            </a:extLst>
          </p:cNvPr>
          <p:cNvSpPr txBox="1"/>
          <p:nvPr/>
        </p:nvSpPr>
        <p:spPr>
          <a:xfrm>
            <a:off x="0" y="0"/>
            <a:ext cx="224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크롤링</a:t>
            </a:r>
            <a:r>
              <a:rPr lang="ko-KR" altLang="en-US" sz="2800" dirty="0"/>
              <a:t>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2CB5C3-68A8-4851-9E2C-3077E974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94" y="657681"/>
            <a:ext cx="10752341" cy="4766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18B62B-0B55-42F0-B0F3-64965501F9F3}"/>
              </a:ext>
            </a:extLst>
          </p:cNvPr>
          <p:cNvSpPr txBox="1"/>
          <p:nvPr/>
        </p:nvSpPr>
        <p:spPr>
          <a:xfrm>
            <a:off x="2816194" y="1143815"/>
            <a:ext cx="578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알고리즘별 태그명과 총 문제 수를 각각 변수에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CC59B-832B-4E05-A79C-8BD9CE450837}"/>
              </a:ext>
            </a:extLst>
          </p:cNvPr>
          <p:cNvSpPr/>
          <p:nvPr/>
        </p:nvSpPr>
        <p:spPr>
          <a:xfrm>
            <a:off x="3159071" y="1999281"/>
            <a:ext cx="7925364" cy="48562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01699E-F746-438F-A03E-2076D3EB7EC2}"/>
              </a:ext>
            </a:extLst>
          </p:cNvPr>
          <p:cNvSpPr/>
          <p:nvPr/>
        </p:nvSpPr>
        <p:spPr>
          <a:xfrm>
            <a:off x="3239147" y="3347633"/>
            <a:ext cx="7845288" cy="37196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CF9C24-BB2C-407E-B0FA-06907D7B81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9" t="37963" r="3179"/>
          <a:stretch/>
        </p:blipFill>
        <p:spPr>
          <a:xfrm>
            <a:off x="6819254" y="3805586"/>
            <a:ext cx="3929446" cy="30524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9904FE-7DF3-435A-98E7-7E1A1FDE80BD}"/>
              </a:ext>
            </a:extLst>
          </p:cNvPr>
          <p:cNvSpPr/>
          <p:nvPr/>
        </p:nvSpPr>
        <p:spPr>
          <a:xfrm>
            <a:off x="6878972" y="4064428"/>
            <a:ext cx="914400" cy="27935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82FC04-A9D8-4356-88DE-71B2CC2B414B}"/>
              </a:ext>
            </a:extLst>
          </p:cNvPr>
          <p:cNvSpPr/>
          <p:nvPr/>
        </p:nvSpPr>
        <p:spPr>
          <a:xfrm>
            <a:off x="9932565" y="4064427"/>
            <a:ext cx="360727" cy="27935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920C6-293B-498B-9C7E-ED810AAA7BC2}"/>
              </a:ext>
            </a:extLst>
          </p:cNvPr>
          <p:cNvSpPr txBox="1"/>
          <p:nvPr/>
        </p:nvSpPr>
        <p:spPr>
          <a:xfrm>
            <a:off x="2941606" y="4748168"/>
            <a:ext cx="246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 후 </a:t>
            </a:r>
            <a:r>
              <a:rPr lang="ko-KR" altLang="en-US" dirty="0" err="1"/>
              <a:t>태그명</a:t>
            </a:r>
            <a:r>
              <a:rPr lang="ko-KR" altLang="en-US" dirty="0"/>
              <a:t> 클릭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D98E4A-A984-4990-AAC4-0384130C602D}"/>
              </a:ext>
            </a:extLst>
          </p:cNvPr>
          <p:cNvSpPr/>
          <p:nvPr/>
        </p:nvSpPr>
        <p:spPr>
          <a:xfrm>
            <a:off x="488306" y="2550254"/>
            <a:ext cx="1021712" cy="1845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9879FD-0D14-4B9E-AD45-77BA005A1843}"/>
              </a:ext>
            </a:extLst>
          </p:cNvPr>
          <p:cNvSpPr/>
          <p:nvPr/>
        </p:nvSpPr>
        <p:spPr>
          <a:xfrm>
            <a:off x="488306" y="3713307"/>
            <a:ext cx="1122380" cy="1540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6A4C18-ED76-4489-9E67-3266BBD13E71}"/>
              </a:ext>
            </a:extLst>
          </p:cNvPr>
          <p:cNvSpPr/>
          <p:nvPr/>
        </p:nvSpPr>
        <p:spPr>
          <a:xfrm>
            <a:off x="488306" y="4521665"/>
            <a:ext cx="4679312" cy="22650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6CE4F0C-86BF-464C-8C8D-DED2EFCF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" y="1013758"/>
            <a:ext cx="10534650" cy="4629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B1C396-6081-4CBE-890E-0039011BC112}"/>
              </a:ext>
            </a:extLst>
          </p:cNvPr>
          <p:cNvSpPr txBox="1"/>
          <p:nvPr/>
        </p:nvSpPr>
        <p:spPr>
          <a:xfrm>
            <a:off x="0" y="0"/>
            <a:ext cx="224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크롤링</a:t>
            </a:r>
            <a:r>
              <a:rPr lang="ko-KR" altLang="en-US" sz="2800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F9AA84-DEA8-4D30-AE82-799BBEDE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231" y="0"/>
            <a:ext cx="5018357" cy="28438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DA8146-CB32-401D-A109-27A3C8E07DCF}"/>
              </a:ext>
            </a:extLst>
          </p:cNvPr>
          <p:cNvSpPr/>
          <p:nvPr/>
        </p:nvSpPr>
        <p:spPr>
          <a:xfrm>
            <a:off x="11442881" y="261610"/>
            <a:ext cx="326873" cy="25822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9241A1-A390-4B45-9530-035EA94CD694}"/>
              </a:ext>
            </a:extLst>
          </p:cNvPr>
          <p:cNvSpPr/>
          <p:nvPr/>
        </p:nvSpPr>
        <p:spPr>
          <a:xfrm>
            <a:off x="1494236" y="1300294"/>
            <a:ext cx="5342792" cy="32205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5C63D9-EDCA-4862-9525-18C57A85AB5A}"/>
              </a:ext>
            </a:extLst>
          </p:cNvPr>
          <p:cNvSpPr/>
          <p:nvPr/>
        </p:nvSpPr>
        <p:spPr>
          <a:xfrm>
            <a:off x="255418" y="1622346"/>
            <a:ext cx="1170709" cy="1561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4C7AF7-0A61-495A-AE69-9324EC9BE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35" b="27981"/>
          <a:stretch/>
        </p:blipFill>
        <p:spPr>
          <a:xfrm>
            <a:off x="4449960" y="3280191"/>
            <a:ext cx="6553200" cy="4026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663661-12B1-43F5-89CD-866CF95A63AD}"/>
              </a:ext>
            </a:extLst>
          </p:cNvPr>
          <p:cNvSpPr/>
          <p:nvPr/>
        </p:nvSpPr>
        <p:spPr>
          <a:xfrm>
            <a:off x="202290" y="2016723"/>
            <a:ext cx="4789160" cy="66766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7E8D03-3D0A-4C2B-8303-3D6308292713}"/>
              </a:ext>
            </a:extLst>
          </p:cNvPr>
          <p:cNvSpPr/>
          <p:nvPr/>
        </p:nvSpPr>
        <p:spPr>
          <a:xfrm>
            <a:off x="2906295" y="2910980"/>
            <a:ext cx="7657143" cy="14261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EB1A44-58C2-4369-9E84-19ECFFA85AAE}"/>
              </a:ext>
            </a:extLst>
          </p:cNvPr>
          <p:cNvCxnSpPr>
            <a:cxnSpLocks/>
          </p:cNvCxnSpPr>
          <p:nvPr/>
        </p:nvCxnSpPr>
        <p:spPr>
          <a:xfrm>
            <a:off x="4756558" y="3053594"/>
            <a:ext cx="0" cy="3716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C26ACF6-4C6C-4D35-84F0-5980202FE0CA}"/>
              </a:ext>
            </a:extLst>
          </p:cNvPr>
          <p:cNvCxnSpPr>
            <a:cxnSpLocks/>
          </p:cNvCxnSpPr>
          <p:nvPr/>
        </p:nvCxnSpPr>
        <p:spPr>
          <a:xfrm>
            <a:off x="4890782" y="2684383"/>
            <a:ext cx="100668" cy="7408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3F2A2E-BC76-443A-9D10-A361F6A06705}"/>
              </a:ext>
            </a:extLst>
          </p:cNvPr>
          <p:cNvSpPr txBox="1"/>
          <p:nvPr/>
        </p:nvSpPr>
        <p:spPr>
          <a:xfrm>
            <a:off x="4979565" y="2093506"/>
            <a:ext cx="21440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자동으로 다음 페이지의 </a:t>
            </a:r>
            <a:endParaRPr lang="en-US" altLang="ko-KR" sz="1100" dirty="0"/>
          </a:p>
          <a:p>
            <a:r>
              <a:rPr lang="ko-KR" altLang="en-US" sz="1100" dirty="0"/>
              <a:t>태그명이 </a:t>
            </a:r>
            <a:r>
              <a:rPr lang="en-US" altLang="ko-KR" sz="1100" dirty="0"/>
              <a:t>#next_page</a:t>
            </a:r>
            <a:r>
              <a:rPr lang="ko-KR" altLang="en-US" sz="1100" dirty="0"/>
              <a:t>로 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B3E533-7214-4291-A307-379AB14A3410}"/>
              </a:ext>
            </a:extLst>
          </p:cNvPr>
          <p:cNvSpPr txBox="1"/>
          <p:nvPr/>
        </p:nvSpPr>
        <p:spPr>
          <a:xfrm>
            <a:off x="8276085" y="3053594"/>
            <a:ext cx="1545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현재 활성화된 페이지</a:t>
            </a:r>
            <a:endParaRPr lang="en-US" altLang="ko-KR" sz="1100" dirty="0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E6F2C6A8-F3CF-43BC-9BC4-77EB5E3CDF0E}"/>
              </a:ext>
            </a:extLst>
          </p:cNvPr>
          <p:cNvSpPr/>
          <p:nvPr/>
        </p:nvSpPr>
        <p:spPr>
          <a:xfrm>
            <a:off x="202291" y="3315205"/>
            <a:ext cx="5284109" cy="2036972"/>
          </a:xfrm>
          <a:prstGeom prst="corner">
            <a:avLst>
              <a:gd name="adj1" fmla="val 70026"/>
              <a:gd name="adj2" fmla="val 18489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350234-B2F4-41B0-86E5-4245C67124A8}"/>
              </a:ext>
            </a:extLst>
          </p:cNvPr>
          <p:cNvSpPr txBox="1"/>
          <p:nvPr/>
        </p:nvSpPr>
        <p:spPr>
          <a:xfrm>
            <a:off x="3277998" y="4851212"/>
            <a:ext cx="2038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마지막 페이지 까지 이동 후 각 알고리즘별 </a:t>
            </a:r>
            <a:r>
              <a:rPr lang="en-US" altLang="ko-KR" sz="1100" dirty="0"/>
              <a:t>csv</a:t>
            </a:r>
            <a:r>
              <a:rPr lang="ko-KR" altLang="en-US" sz="1100" dirty="0"/>
              <a:t>파일 생성 </a:t>
            </a:r>
          </a:p>
        </p:txBody>
      </p:sp>
    </p:spTree>
    <p:extLst>
      <p:ext uri="{BB962C8B-B14F-4D97-AF65-F5344CB8AC3E}">
        <p14:creationId xmlns:p14="http://schemas.microsoft.com/office/powerpoint/2010/main" val="168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B1C396-6081-4CBE-890E-0039011BC112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패키지와 </a:t>
            </a:r>
            <a:r>
              <a:rPr lang="en-US" altLang="ko-KR" dirty="0" err="1"/>
              <a:t>ggplot</a:t>
            </a:r>
            <a:r>
              <a:rPr lang="ko-KR" altLang="en-US" dirty="0"/>
              <a:t>을 이용해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시각화 과정</a:t>
            </a:r>
          </a:p>
        </p:txBody>
      </p:sp>
    </p:spTree>
    <p:extLst>
      <p:ext uri="{BB962C8B-B14F-4D97-AF65-F5344CB8AC3E}">
        <p14:creationId xmlns:p14="http://schemas.microsoft.com/office/powerpoint/2010/main" val="294653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C2F49-ADD0-44F2-B739-4AC4205D5D85}"/>
              </a:ext>
            </a:extLst>
          </p:cNvPr>
          <p:cNvSpPr txBox="1"/>
          <p:nvPr/>
        </p:nvSpPr>
        <p:spPr>
          <a:xfrm>
            <a:off x="1940560" y="91440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별 그래프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8E8D0AD-50FD-4EAD-A40F-F463CBA6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12160" y="2170954"/>
            <a:ext cx="2358577" cy="13159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2CCF24A-7894-437B-8E52-83506EA57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62197" y="2166922"/>
            <a:ext cx="2358577" cy="13159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5A4A48B-3521-4FFA-AEFD-67D2C53CE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596208" y="3429000"/>
            <a:ext cx="2358577" cy="131597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4B38EF1-3F0E-4CCA-93B8-F2A33A0122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12160" y="3429000"/>
            <a:ext cx="2358577" cy="13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299</Words>
  <Application>Microsoft Office PowerPoint</Application>
  <PresentationFormat>와이드스크린</PresentationFormat>
  <Paragraphs>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이지혜</dc:creator>
  <cp:lastModifiedBy>Lee Dong Kyu</cp:lastModifiedBy>
  <cp:revision>15</cp:revision>
  <dcterms:created xsi:type="dcterms:W3CDTF">2020-10-07T00:52:22Z</dcterms:created>
  <dcterms:modified xsi:type="dcterms:W3CDTF">2020-10-07T06:36:50Z</dcterms:modified>
</cp:coreProperties>
</file>