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8" r:id="rId3"/>
    <p:sldId id="271" r:id="rId4"/>
    <p:sldId id="272" r:id="rId5"/>
    <p:sldId id="274" r:id="rId6"/>
    <p:sldId id="276" r:id="rId7"/>
    <p:sldId id="277" r:id="rId8"/>
    <p:sldId id="278" r:id="rId9"/>
    <p:sldId id="279" r:id="rId10"/>
    <p:sldId id="280" r:id="rId11"/>
    <p:sldId id="282" r:id="rId12"/>
    <p:sldId id="285" r:id="rId13"/>
    <p:sldId id="283" r:id="rId14"/>
    <p:sldId id="284" r:id="rId15"/>
    <p:sldId id="286" r:id="rId16"/>
    <p:sldId id="288" r:id="rId17"/>
    <p:sldId id="287" r:id="rId18"/>
    <p:sldId id="289" r:id="rId19"/>
    <p:sldId id="292" r:id="rId20"/>
    <p:sldId id="291" r:id="rId21"/>
    <p:sldId id="29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Dong Kyu" initials="LDK" lastIdx="1" clrIdx="0">
    <p:extLst>
      <p:ext uri="{19B8F6BF-5375-455C-9EA6-DF929625EA0E}">
        <p15:presenceInfo xmlns:p15="http://schemas.microsoft.com/office/powerpoint/2012/main" userId="ee6f512d2d899e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0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2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0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4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5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86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5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9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1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A3B5D6A-17CD-417C-BFF7-C6A190821B07}"/>
              </a:ext>
            </a:extLst>
          </p:cNvPr>
          <p:cNvGrpSpPr/>
          <p:nvPr/>
        </p:nvGrpSpPr>
        <p:grpSpPr>
          <a:xfrm>
            <a:off x="1361440" y="863376"/>
            <a:ext cx="7907020" cy="5033749"/>
            <a:chOff x="2142490" y="791423"/>
            <a:chExt cx="7907020" cy="503374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2142490" y="1544320"/>
              <a:ext cx="7907020" cy="4280852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BAEKJOON</a:t>
              </a:r>
              <a:r>
                <a:rPr lang="ko-KR" altLang="en-US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사이트를 활용한 효율적인 공부방법 제시</a:t>
              </a:r>
              <a:r>
                <a:rPr lang="en-US" altLang="ko-KR" sz="4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</a:p>
            <a:p>
              <a:pPr algn="ctr" latinLnBrk="0">
                <a:lnSpc>
                  <a:spcPct val="150000"/>
                </a:lnSpc>
                <a:defRPr/>
              </a:pPr>
              <a:endPara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endPara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r" latinLnBrk="0">
                <a:lnSpc>
                  <a:spcPct val="150000"/>
                </a:lnSpc>
                <a:defRPr/>
              </a:pP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멀티캠퍼스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빅데이터 분석서비스개발 이동규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	</a:t>
              </a:r>
            </a:p>
            <a:p>
              <a:pPr algn="r" latinLnBrk="0">
                <a:lnSpc>
                  <a:spcPct val="150000"/>
                </a:lnSpc>
                <a:defRPr/>
              </a:pP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멀티캠퍼스</a:t>
              </a:r>
              <a:r>
                <a:rPr lang="en-US" altLang="ko-KR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ko-KR" alt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빅데이터 분석서비스개발 이지혜</a:t>
              </a:r>
              <a:r>
                <a:rPr lang="en-US" altLang="ko-KR" sz="105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	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2142490" y="791423"/>
              <a:ext cx="6428552" cy="745906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0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 프로젝트</a:t>
              </a:r>
              <a:endPara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8571042" y="791423"/>
              <a:ext cx="1478468" cy="745906"/>
              <a:chOff x="8059814" y="1474788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8059814" y="1474788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8646357" y="1474788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8153060" y="1752857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8739603" y="1748888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8739603" y="1748888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9300168C-8C7E-4D0A-9B17-D8F58AD99C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25760" y="1890882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912FDD6-D3EA-475A-A26E-ED23C1E5E2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EB6681EB-A2E4-453D-87BD-5B9762EA1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C8BE6589-06D7-430D-BB1B-1B23594AB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B460F8DB-D41B-4097-981B-A9D422FD7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A5FE1E23-6376-4DEF-9844-3150F1F714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25760" y="3949352"/>
            <a:ext cx="609600" cy="608013"/>
            <a:chOff x="328" y="1074"/>
            <a:chExt cx="384" cy="38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B891665-E78A-4784-8CE9-97385203AC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" y="1074"/>
              <a:ext cx="384" cy="383"/>
            </a:xfrm>
            <a:custGeom>
              <a:avLst/>
              <a:gdLst>
                <a:gd name="T0" fmla="*/ 1038 w 1153"/>
                <a:gd name="T1" fmla="*/ 518 h 1150"/>
                <a:gd name="T2" fmla="*/ 1037 w 1153"/>
                <a:gd name="T3" fmla="*/ 387 h 1150"/>
                <a:gd name="T4" fmla="*/ 1015 w 1153"/>
                <a:gd name="T5" fmla="*/ 354 h 1150"/>
                <a:gd name="T6" fmla="*/ 986 w 1153"/>
                <a:gd name="T7" fmla="*/ 345 h 1150"/>
                <a:gd name="T8" fmla="*/ 962 w 1153"/>
                <a:gd name="T9" fmla="*/ 0 h 1150"/>
                <a:gd name="T10" fmla="*/ 192 w 1153"/>
                <a:gd name="T11" fmla="*/ 39 h 1150"/>
                <a:gd name="T12" fmla="*/ 134 w 1153"/>
                <a:gd name="T13" fmla="*/ 76 h 1150"/>
                <a:gd name="T14" fmla="*/ 76 w 1153"/>
                <a:gd name="T15" fmla="*/ 211 h 1150"/>
                <a:gd name="T16" fmla="*/ 42 w 1153"/>
                <a:gd name="T17" fmla="*/ 211 h 1150"/>
                <a:gd name="T18" fmla="*/ 9 w 1153"/>
                <a:gd name="T19" fmla="*/ 234 h 1150"/>
                <a:gd name="T20" fmla="*/ 0 w 1153"/>
                <a:gd name="T21" fmla="*/ 263 h 1150"/>
                <a:gd name="T22" fmla="*/ 0 w 1153"/>
                <a:gd name="T23" fmla="*/ 1102 h 1150"/>
                <a:gd name="T24" fmla="*/ 10 w 1153"/>
                <a:gd name="T25" fmla="*/ 1132 h 1150"/>
                <a:gd name="T26" fmla="*/ 37 w 1153"/>
                <a:gd name="T27" fmla="*/ 1149 h 1150"/>
                <a:gd name="T28" fmla="*/ 910 w 1153"/>
                <a:gd name="T29" fmla="*/ 1150 h 1150"/>
                <a:gd name="T30" fmla="*/ 952 w 1153"/>
                <a:gd name="T31" fmla="*/ 1130 h 1150"/>
                <a:gd name="T32" fmla="*/ 1153 w 1153"/>
                <a:gd name="T33" fmla="*/ 578 h 1150"/>
                <a:gd name="T34" fmla="*/ 1153 w 1153"/>
                <a:gd name="T35" fmla="*/ 562 h 1150"/>
                <a:gd name="T36" fmla="*/ 1133 w 1153"/>
                <a:gd name="T37" fmla="*/ 526 h 1150"/>
                <a:gd name="T38" fmla="*/ 1106 w 1153"/>
                <a:gd name="T39" fmla="*/ 518 h 1150"/>
                <a:gd name="T40" fmla="*/ 991 w 1153"/>
                <a:gd name="T41" fmla="*/ 384 h 1150"/>
                <a:gd name="T42" fmla="*/ 999 w 1153"/>
                <a:gd name="T43" fmla="*/ 397 h 1150"/>
                <a:gd name="T44" fmla="*/ 962 w 1153"/>
                <a:gd name="T45" fmla="*/ 518 h 1150"/>
                <a:gd name="T46" fmla="*/ 986 w 1153"/>
                <a:gd name="T47" fmla="*/ 384 h 1150"/>
                <a:gd name="T48" fmla="*/ 923 w 1153"/>
                <a:gd name="T49" fmla="*/ 518 h 1150"/>
                <a:gd name="T50" fmla="*/ 238 w 1153"/>
                <a:gd name="T51" fmla="*/ 518 h 1150"/>
                <a:gd name="T52" fmla="*/ 231 w 1153"/>
                <a:gd name="T53" fmla="*/ 519 h 1150"/>
                <a:gd name="T54" fmla="*/ 231 w 1153"/>
                <a:gd name="T55" fmla="*/ 39 h 1150"/>
                <a:gd name="T56" fmla="*/ 192 w 1153"/>
                <a:gd name="T57" fmla="*/ 76 h 1150"/>
                <a:gd name="T58" fmla="*/ 190 w 1153"/>
                <a:gd name="T59" fmla="*/ 571 h 1150"/>
                <a:gd name="T60" fmla="*/ 173 w 1153"/>
                <a:gd name="T61" fmla="*/ 76 h 1150"/>
                <a:gd name="T62" fmla="*/ 115 w 1153"/>
                <a:gd name="T63" fmla="*/ 115 h 1150"/>
                <a:gd name="T64" fmla="*/ 134 w 1153"/>
                <a:gd name="T65" fmla="*/ 725 h 1150"/>
                <a:gd name="T66" fmla="*/ 115 w 1153"/>
                <a:gd name="T67" fmla="*/ 115 h 1150"/>
                <a:gd name="T68" fmla="*/ 39 w 1153"/>
                <a:gd name="T69" fmla="*/ 257 h 1150"/>
                <a:gd name="T70" fmla="*/ 52 w 1153"/>
                <a:gd name="T71" fmla="*/ 249 h 1150"/>
                <a:gd name="T72" fmla="*/ 76 w 1153"/>
                <a:gd name="T73" fmla="*/ 882 h 1150"/>
                <a:gd name="T74" fmla="*/ 39 w 1153"/>
                <a:gd name="T75" fmla="*/ 263 h 1150"/>
                <a:gd name="T76" fmla="*/ 917 w 1153"/>
                <a:gd name="T77" fmla="*/ 1110 h 1150"/>
                <a:gd name="T78" fmla="*/ 49 w 1153"/>
                <a:gd name="T79" fmla="*/ 1112 h 1150"/>
                <a:gd name="T80" fmla="*/ 40 w 1153"/>
                <a:gd name="T81" fmla="*/ 1107 h 1150"/>
                <a:gd name="T82" fmla="*/ 39 w 1153"/>
                <a:gd name="T83" fmla="*/ 1100 h 1150"/>
                <a:gd name="T84" fmla="*/ 134 w 1153"/>
                <a:gd name="T85" fmla="*/ 837 h 1150"/>
                <a:gd name="T86" fmla="*/ 192 w 1153"/>
                <a:gd name="T87" fmla="*/ 679 h 1150"/>
                <a:gd name="T88" fmla="*/ 231 w 1153"/>
                <a:gd name="T89" fmla="*/ 574 h 1150"/>
                <a:gd name="T90" fmla="*/ 234 w 1153"/>
                <a:gd name="T91" fmla="*/ 564 h 1150"/>
                <a:gd name="T92" fmla="*/ 245 w 1153"/>
                <a:gd name="T93" fmla="*/ 557 h 1150"/>
                <a:gd name="T94" fmla="*/ 1113 w 1153"/>
                <a:gd name="T95" fmla="*/ 561 h 1150"/>
                <a:gd name="T96" fmla="*/ 920 w 1153"/>
                <a:gd name="T97" fmla="*/ 110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53" h="1150">
                  <a:moveTo>
                    <a:pt x="1106" y="518"/>
                  </a:moveTo>
                  <a:lnTo>
                    <a:pt x="1038" y="518"/>
                  </a:lnTo>
                  <a:lnTo>
                    <a:pt x="1038" y="397"/>
                  </a:lnTo>
                  <a:lnTo>
                    <a:pt x="1037" y="387"/>
                  </a:lnTo>
                  <a:lnTo>
                    <a:pt x="1029" y="368"/>
                  </a:lnTo>
                  <a:lnTo>
                    <a:pt x="1015" y="354"/>
                  </a:lnTo>
                  <a:lnTo>
                    <a:pt x="996" y="345"/>
                  </a:lnTo>
                  <a:lnTo>
                    <a:pt x="986" y="345"/>
                  </a:lnTo>
                  <a:lnTo>
                    <a:pt x="962" y="345"/>
                  </a:lnTo>
                  <a:lnTo>
                    <a:pt x="962" y="0"/>
                  </a:lnTo>
                  <a:lnTo>
                    <a:pt x="192" y="0"/>
                  </a:lnTo>
                  <a:lnTo>
                    <a:pt x="192" y="39"/>
                  </a:lnTo>
                  <a:lnTo>
                    <a:pt x="134" y="39"/>
                  </a:lnTo>
                  <a:lnTo>
                    <a:pt x="134" y="76"/>
                  </a:lnTo>
                  <a:lnTo>
                    <a:pt x="76" y="76"/>
                  </a:lnTo>
                  <a:lnTo>
                    <a:pt x="76" y="211"/>
                  </a:lnTo>
                  <a:lnTo>
                    <a:pt x="52" y="211"/>
                  </a:lnTo>
                  <a:lnTo>
                    <a:pt x="42" y="211"/>
                  </a:lnTo>
                  <a:lnTo>
                    <a:pt x="23" y="220"/>
                  </a:lnTo>
                  <a:lnTo>
                    <a:pt x="9" y="234"/>
                  </a:lnTo>
                  <a:lnTo>
                    <a:pt x="1" y="253"/>
                  </a:lnTo>
                  <a:lnTo>
                    <a:pt x="0" y="263"/>
                  </a:lnTo>
                  <a:lnTo>
                    <a:pt x="0" y="1102"/>
                  </a:lnTo>
                  <a:lnTo>
                    <a:pt x="0" y="1102"/>
                  </a:lnTo>
                  <a:lnTo>
                    <a:pt x="1" y="1117"/>
                  </a:lnTo>
                  <a:lnTo>
                    <a:pt x="10" y="1132"/>
                  </a:lnTo>
                  <a:lnTo>
                    <a:pt x="17" y="1140"/>
                  </a:lnTo>
                  <a:lnTo>
                    <a:pt x="37" y="1149"/>
                  </a:lnTo>
                  <a:lnTo>
                    <a:pt x="49" y="1150"/>
                  </a:lnTo>
                  <a:lnTo>
                    <a:pt x="910" y="1150"/>
                  </a:lnTo>
                  <a:lnTo>
                    <a:pt x="926" y="1149"/>
                  </a:lnTo>
                  <a:lnTo>
                    <a:pt x="952" y="1130"/>
                  </a:lnTo>
                  <a:lnTo>
                    <a:pt x="957" y="1116"/>
                  </a:lnTo>
                  <a:lnTo>
                    <a:pt x="1153" y="578"/>
                  </a:lnTo>
                  <a:lnTo>
                    <a:pt x="1153" y="575"/>
                  </a:lnTo>
                  <a:lnTo>
                    <a:pt x="1153" y="562"/>
                  </a:lnTo>
                  <a:lnTo>
                    <a:pt x="1146" y="542"/>
                  </a:lnTo>
                  <a:lnTo>
                    <a:pt x="1133" y="526"/>
                  </a:lnTo>
                  <a:lnTo>
                    <a:pt x="1116" y="519"/>
                  </a:lnTo>
                  <a:lnTo>
                    <a:pt x="1106" y="518"/>
                  </a:lnTo>
                  <a:close/>
                  <a:moveTo>
                    <a:pt x="986" y="384"/>
                  </a:moveTo>
                  <a:lnTo>
                    <a:pt x="991" y="384"/>
                  </a:lnTo>
                  <a:lnTo>
                    <a:pt x="999" y="393"/>
                  </a:lnTo>
                  <a:lnTo>
                    <a:pt x="999" y="397"/>
                  </a:lnTo>
                  <a:lnTo>
                    <a:pt x="999" y="518"/>
                  </a:lnTo>
                  <a:lnTo>
                    <a:pt x="962" y="518"/>
                  </a:lnTo>
                  <a:lnTo>
                    <a:pt x="962" y="384"/>
                  </a:lnTo>
                  <a:lnTo>
                    <a:pt x="986" y="384"/>
                  </a:lnTo>
                  <a:close/>
                  <a:moveTo>
                    <a:pt x="923" y="39"/>
                  </a:moveTo>
                  <a:lnTo>
                    <a:pt x="923" y="518"/>
                  </a:lnTo>
                  <a:lnTo>
                    <a:pt x="245" y="518"/>
                  </a:lnTo>
                  <a:lnTo>
                    <a:pt x="238" y="518"/>
                  </a:lnTo>
                  <a:lnTo>
                    <a:pt x="232" y="519"/>
                  </a:lnTo>
                  <a:lnTo>
                    <a:pt x="231" y="519"/>
                  </a:lnTo>
                  <a:lnTo>
                    <a:pt x="231" y="519"/>
                  </a:lnTo>
                  <a:lnTo>
                    <a:pt x="231" y="39"/>
                  </a:lnTo>
                  <a:lnTo>
                    <a:pt x="923" y="39"/>
                  </a:lnTo>
                  <a:close/>
                  <a:moveTo>
                    <a:pt x="192" y="76"/>
                  </a:moveTo>
                  <a:lnTo>
                    <a:pt x="192" y="567"/>
                  </a:lnTo>
                  <a:lnTo>
                    <a:pt x="190" y="571"/>
                  </a:lnTo>
                  <a:lnTo>
                    <a:pt x="173" y="620"/>
                  </a:lnTo>
                  <a:lnTo>
                    <a:pt x="173" y="76"/>
                  </a:lnTo>
                  <a:lnTo>
                    <a:pt x="192" y="76"/>
                  </a:lnTo>
                  <a:close/>
                  <a:moveTo>
                    <a:pt x="115" y="115"/>
                  </a:moveTo>
                  <a:lnTo>
                    <a:pt x="134" y="115"/>
                  </a:lnTo>
                  <a:lnTo>
                    <a:pt x="134" y="725"/>
                  </a:lnTo>
                  <a:lnTo>
                    <a:pt x="115" y="778"/>
                  </a:lnTo>
                  <a:lnTo>
                    <a:pt x="115" y="115"/>
                  </a:lnTo>
                  <a:close/>
                  <a:moveTo>
                    <a:pt x="39" y="263"/>
                  </a:moveTo>
                  <a:lnTo>
                    <a:pt x="39" y="257"/>
                  </a:lnTo>
                  <a:lnTo>
                    <a:pt x="48" y="250"/>
                  </a:lnTo>
                  <a:lnTo>
                    <a:pt x="52" y="249"/>
                  </a:lnTo>
                  <a:lnTo>
                    <a:pt x="76" y="249"/>
                  </a:lnTo>
                  <a:lnTo>
                    <a:pt x="76" y="882"/>
                  </a:lnTo>
                  <a:lnTo>
                    <a:pt x="39" y="985"/>
                  </a:lnTo>
                  <a:lnTo>
                    <a:pt x="39" y="263"/>
                  </a:lnTo>
                  <a:close/>
                  <a:moveTo>
                    <a:pt x="920" y="1104"/>
                  </a:moveTo>
                  <a:lnTo>
                    <a:pt x="917" y="1110"/>
                  </a:lnTo>
                  <a:lnTo>
                    <a:pt x="910" y="1112"/>
                  </a:lnTo>
                  <a:lnTo>
                    <a:pt x="49" y="1112"/>
                  </a:lnTo>
                  <a:lnTo>
                    <a:pt x="43" y="1110"/>
                  </a:lnTo>
                  <a:lnTo>
                    <a:pt x="40" y="1107"/>
                  </a:lnTo>
                  <a:lnTo>
                    <a:pt x="39" y="1104"/>
                  </a:lnTo>
                  <a:lnTo>
                    <a:pt x="39" y="1100"/>
                  </a:lnTo>
                  <a:lnTo>
                    <a:pt x="76" y="995"/>
                  </a:lnTo>
                  <a:lnTo>
                    <a:pt x="134" y="837"/>
                  </a:lnTo>
                  <a:lnTo>
                    <a:pt x="192" y="679"/>
                  </a:lnTo>
                  <a:lnTo>
                    <a:pt x="192" y="679"/>
                  </a:lnTo>
                  <a:lnTo>
                    <a:pt x="229" y="578"/>
                  </a:lnTo>
                  <a:lnTo>
                    <a:pt x="231" y="574"/>
                  </a:lnTo>
                  <a:lnTo>
                    <a:pt x="234" y="565"/>
                  </a:lnTo>
                  <a:lnTo>
                    <a:pt x="234" y="564"/>
                  </a:lnTo>
                  <a:lnTo>
                    <a:pt x="238" y="558"/>
                  </a:lnTo>
                  <a:lnTo>
                    <a:pt x="245" y="557"/>
                  </a:lnTo>
                  <a:lnTo>
                    <a:pt x="1106" y="557"/>
                  </a:lnTo>
                  <a:lnTo>
                    <a:pt x="1113" y="561"/>
                  </a:lnTo>
                  <a:lnTo>
                    <a:pt x="1115" y="572"/>
                  </a:lnTo>
                  <a:lnTo>
                    <a:pt x="920" y="1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EBC5A6B-C6CC-4D99-83A2-AA17328ED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170"/>
              <a:ext cx="166" cy="13"/>
            </a:xfrm>
            <a:custGeom>
              <a:avLst/>
              <a:gdLst>
                <a:gd name="T0" fmla="*/ 19 w 499"/>
                <a:gd name="T1" fmla="*/ 38 h 38"/>
                <a:gd name="T2" fmla="*/ 480 w 499"/>
                <a:gd name="T3" fmla="*/ 38 h 38"/>
                <a:gd name="T4" fmla="*/ 488 w 499"/>
                <a:gd name="T5" fmla="*/ 37 h 38"/>
                <a:gd name="T6" fmla="*/ 499 w 499"/>
                <a:gd name="T7" fmla="*/ 27 h 38"/>
                <a:gd name="T8" fmla="*/ 499 w 499"/>
                <a:gd name="T9" fmla="*/ 18 h 38"/>
                <a:gd name="T10" fmla="*/ 499 w 499"/>
                <a:gd name="T11" fmla="*/ 11 h 38"/>
                <a:gd name="T12" fmla="*/ 488 w 499"/>
                <a:gd name="T13" fmla="*/ 1 h 38"/>
                <a:gd name="T14" fmla="*/ 480 w 499"/>
                <a:gd name="T15" fmla="*/ 0 h 38"/>
                <a:gd name="T16" fmla="*/ 19 w 499"/>
                <a:gd name="T17" fmla="*/ 0 h 38"/>
                <a:gd name="T18" fmla="*/ 12 w 499"/>
                <a:gd name="T19" fmla="*/ 1 h 38"/>
                <a:gd name="T20" fmla="*/ 0 w 499"/>
                <a:gd name="T21" fmla="*/ 11 h 38"/>
                <a:gd name="T22" fmla="*/ 0 w 499"/>
                <a:gd name="T23" fmla="*/ 18 h 38"/>
                <a:gd name="T24" fmla="*/ 0 w 499"/>
                <a:gd name="T25" fmla="*/ 27 h 38"/>
                <a:gd name="T26" fmla="*/ 12 w 499"/>
                <a:gd name="T27" fmla="*/ 37 h 38"/>
                <a:gd name="T28" fmla="*/ 19 w 49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8">
                  <a:moveTo>
                    <a:pt x="19" y="38"/>
                  </a:moveTo>
                  <a:lnTo>
                    <a:pt x="480" y="38"/>
                  </a:lnTo>
                  <a:lnTo>
                    <a:pt x="488" y="37"/>
                  </a:lnTo>
                  <a:lnTo>
                    <a:pt x="499" y="27"/>
                  </a:lnTo>
                  <a:lnTo>
                    <a:pt x="499" y="18"/>
                  </a:lnTo>
                  <a:lnTo>
                    <a:pt x="499" y="11"/>
                  </a:lnTo>
                  <a:lnTo>
                    <a:pt x="488" y="1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12" y="37"/>
                  </a:ln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884745D-A785-477C-B68C-AE670B15B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125"/>
              <a:ext cx="77" cy="13"/>
            </a:xfrm>
            <a:custGeom>
              <a:avLst/>
              <a:gdLst>
                <a:gd name="T0" fmla="*/ 19 w 231"/>
                <a:gd name="T1" fmla="*/ 37 h 37"/>
                <a:gd name="T2" fmla="*/ 211 w 231"/>
                <a:gd name="T3" fmla="*/ 37 h 37"/>
                <a:gd name="T4" fmla="*/ 219 w 231"/>
                <a:gd name="T5" fmla="*/ 37 h 37"/>
                <a:gd name="T6" fmla="*/ 230 w 231"/>
                <a:gd name="T7" fmla="*/ 26 h 37"/>
                <a:gd name="T8" fmla="*/ 231 w 231"/>
                <a:gd name="T9" fmla="*/ 19 h 37"/>
                <a:gd name="T10" fmla="*/ 230 w 231"/>
                <a:gd name="T11" fmla="*/ 11 h 37"/>
                <a:gd name="T12" fmla="*/ 219 w 231"/>
                <a:gd name="T13" fmla="*/ 0 h 37"/>
                <a:gd name="T14" fmla="*/ 211 w 231"/>
                <a:gd name="T15" fmla="*/ 0 h 37"/>
                <a:gd name="T16" fmla="*/ 19 w 231"/>
                <a:gd name="T17" fmla="*/ 0 h 37"/>
                <a:gd name="T18" fmla="*/ 12 w 231"/>
                <a:gd name="T19" fmla="*/ 0 h 37"/>
                <a:gd name="T20" fmla="*/ 0 w 231"/>
                <a:gd name="T21" fmla="*/ 11 h 37"/>
                <a:gd name="T22" fmla="*/ 0 w 231"/>
                <a:gd name="T23" fmla="*/ 19 h 37"/>
                <a:gd name="T24" fmla="*/ 0 w 231"/>
                <a:gd name="T25" fmla="*/ 26 h 37"/>
                <a:gd name="T26" fmla="*/ 12 w 231"/>
                <a:gd name="T27" fmla="*/ 37 h 37"/>
                <a:gd name="T28" fmla="*/ 19 w 231"/>
                <a:gd name="T2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1" h="37">
                  <a:moveTo>
                    <a:pt x="19" y="37"/>
                  </a:moveTo>
                  <a:lnTo>
                    <a:pt x="211" y="37"/>
                  </a:lnTo>
                  <a:lnTo>
                    <a:pt x="219" y="37"/>
                  </a:lnTo>
                  <a:lnTo>
                    <a:pt x="230" y="26"/>
                  </a:lnTo>
                  <a:lnTo>
                    <a:pt x="231" y="19"/>
                  </a:lnTo>
                  <a:lnTo>
                    <a:pt x="230" y="11"/>
                  </a:lnTo>
                  <a:lnTo>
                    <a:pt x="219" y="0"/>
                  </a:lnTo>
                  <a:lnTo>
                    <a:pt x="211" y="0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12" y="37"/>
                  </a:lnTo>
                  <a:lnTo>
                    <a:pt x="1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863C59D-B6D8-4A56-AF09-74D7E7BF4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214"/>
              <a:ext cx="166" cy="13"/>
            </a:xfrm>
            <a:custGeom>
              <a:avLst/>
              <a:gdLst>
                <a:gd name="T0" fmla="*/ 19 w 499"/>
                <a:gd name="T1" fmla="*/ 39 h 39"/>
                <a:gd name="T2" fmla="*/ 480 w 499"/>
                <a:gd name="T3" fmla="*/ 39 h 39"/>
                <a:gd name="T4" fmla="*/ 488 w 499"/>
                <a:gd name="T5" fmla="*/ 38 h 39"/>
                <a:gd name="T6" fmla="*/ 499 w 499"/>
                <a:gd name="T7" fmla="*/ 28 h 39"/>
                <a:gd name="T8" fmla="*/ 499 w 499"/>
                <a:gd name="T9" fmla="*/ 20 h 39"/>
                <a:gd name="T10" fmla="*/ 499 w 499"/>
                <a:gd name="T11" fmla="*/ 12 h 39"/>
                <a:gd name="T12" fmla="*/ 488 w 499"/>
                <a:gd name="T13" fmla="*/ 2 h 39"/>
                <a:gd name="T14" fmla="*/ 480 w 499"/>
                <a:gd name="T15" fmla="*/ 0 h 39"/>
                <a:gd name="T16" fmla="*/ 19 w 499"/>
                <a:gd name="T17" fmla="*/ 0 h 39"/>
                <a:gd name="T18" fmla="*/ 12 w 499"/>
                <a:gd name="T19" fmla="*/ 2 h 39"/>
                <a:gd name="T20" fmla="*/ 0 w 499"/>
                <a:gd name="T21" fmla="*/ 12 h 39"/>
                <a:gd name="T22" fmla="*/ 0 w 499"/>
                <a:gd name="T23" fmla="*/ 20 h 39"/>
                <a:gd name="T24" fmla="*/ 0 w 499"/>
                <a:gd name="T25" fmla="*/ 28 h 39"/>
                <a:gd name="T26" fmla="*/ 12 w 499"/>
                <a:gd name="T27" fmla="*/ 38 h 39"/>
                <a:gd name="T28" fmla="*/ 19 w 499"/>
                <a:gd name="T2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39">
                  <a:moveTo>
                    <a:pt x="19" y="39"/>
                  </a:moveTo>
                  <a:lnTo>
                    <a:pt x="480" y="39"/>
                  </a:lnTo>
                  <a:lnTo>
                    <a:pt x="488" y="38"/>
                  </a:lnTo>
                  <a:lnTo>
                    <a:pt x="499" y="28"/>
                  </a:lnTo>
                  <a:lnTo>
                    <a:pt x="499" y="20"/>
                  </a:lnTo>
                  <a:lnTo>
                    <a:pt x="499" y="12"/>
                  </a:lnTo>
                  <a:lnTo>
                    <a:pt x="488" y="2"/>
                  </a:lnTo>
                  <a:lnTo>
                    <a:pt x="480" y="0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12" y="38"/>
                  </a:lnTo>
                  <a:lnTo>
                    <a:pt x="1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F88383-0DF9-4AA0-A5D9-BD0D08AB6A83}"/>
              </a:ext>
            </a:extLst>
          </p:cNvPr>
          <p:cNvSpPr/>
          <p:nvPr/>
        </p:nvSpPr>
        <p:spPr>
          <a:xfrm>
            <a:off x="9818757" y="4576725"/>
            <a:ext cx="1882319" cy="975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이지혜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데이터 분석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데이터시각화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ggplot2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를 활용한 그래프 작성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2627D6-4D79-4D5E-A9F5-4A53446F60B1}"/>
              </a:ext>
            </a:extLst>
          </p:cNvPr>
          <p:cNvSpPr/>
          <p:nvPr/>
        </p:nvSpPr>
        <p:spPr>
          <a:xfrm>
            <a:off x="9818757" y="2519284"/>
            <a:ext cx="1882320" cy="975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이동규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데이터 수집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데이터 </a:t>
            </a:r>
            <a:r>
              <a:rPr lang="ko-KR" altLang="en-US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전처리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Selenium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을 활용한 웹 </a:t>
            </a:r>
            <a:r>
              <a:rPr lang="ko-KR" altLang="en-US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크롤링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78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알고리즘별 그래프 생성과정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C9395165-ACE2-4CC9-AB7E-A02FECE8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101" y="1631412"/>
            <a:ext cx="5003837" cy="3238392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0BC95460-627D-4205-A382-81E2BA230169}"/>
              </a:ext>
            </a:extLst>
          </p:cNvPr>
          <p:cNvGrpSpPr/>
          <p:nvPr/>
        </p:nvGrpSpPr>
        <p:grpSpPr>
          <a:xfrm>
            <a:off x="780176" y="1545576"/>
            <a:ext cx="6580809" cy="3988224"/>
            <a:chOff x="1057762" y="1653540"/>
            <a:chExt cx="6276691" cy="372665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75FD97D-D1E0-405E-B2C2-7C5A3AC23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6373" y="1653540"/>
              <a:ext cx="4671060" cy="2258059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C747A18-4CB2-4E07-9D9E-540AECE27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7762" y="4982576"/>
              <a:ext cx="6276691" cy="39761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3CAD40-FE96-4E04-81F2-D9E9C1892CBF}"/>
                </a:ext>
              </a:extLst>
            </p:cNvPr>
            <p:cNvSpPr txBox="1"/>
            <p:nvPr/>
          </p:nvSpPr>
          <p:spPr>
            <a:xfrm>
              <a:off x="2912717" y="3965107"/>
              <a:ext cx="204341" cy="862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.</a:t>
              </a:r>
            </a:p>
            <a:p>
              <a:r>
                <a:rPr lang="en-US" altLang="ko-KR" dirty="0"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.</a:t>
              </a:r>
            </a:p>
            <a:p>
              <a:r>
                <a:rPr lang="en-US" altLang="ko-KR" dirty="0"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.</a:t>
              </a: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E89F61-E537-4F8D-A390-EA6BB97EA330}"/>
              </a:ext>
            </a:extLst>
          </p:cNvPr>
          <p:cNvCxnSpPr>
            <a:cxnSpLocks/>
          </p:cNvCxnSpPr>
          <p:nvPr/>
        </p:nvCxnSpPr>
        <p:spPr>
          <a:xfrm>
            <a:off x="931178" y="5344616"/>
            <a:ext cx="640093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3240719-1AD9-43BD-BF51-E9952C7859AD}"/>
              </a:ext>
            </a:extLst>
          </p:cNvPr>
          <p:cNvCxnSpPr>
            <a:cxnSpLocks/>
          </p:cNvCxnSpPr>
          <p:nvPr/>
        </p:nvCxnSpPr>
        <p:spPr>
          <a:xfrm>
            <a:off x="1007867" y="3514211"/>
            <a:ext cx="22676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C1EF6A7-7D7B-489E-A33E-1378F19CEA37}"/>
              </a:ext>
            </a:extLst>
          </p:cNvPr>
          <p:cNvSpPr txBox="1"/>
          <p:nvPr/>
        </p:nvSpPr>
        <p:spPr>
          <a:xfrm>
            <a:off x="2996861" y="5770142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반복문을 사용하여 </a:t>
            </a:r>
            <a:r>
              <a:rPr lang="en-US" altLang="ko-KR" b="1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30</a:t>
            </a:r>
            <a:r>
              <a:rPr lang="ko-KR" altLang="en-US" b="1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개의 그래프를 생성 후</a:t>
            </a:r>
            <a:r>
              <a:rPr lang="en-US" altLang="ko-KR" b="1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, </a:t>
            </a:r>
            <a:r>
              <a:rPr lang="ko-KR" altLang="en-US" b="1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46621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알고리즘 그래프 해석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A27BE6C-54ED-4C8F-BFB4-527A61C4F3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07940" y="1859869"/>
            <a:ext cx="5303727" cy="28470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AC4C7B-E425-4712-95DB-0ADB730331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19" y="1859869"/>
            <a:ext cx="5102691" cy="28470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D98144-6A91-41D9-8B80-68E594E4CF9D}"/>
              </a:ext>
            </a:extLst>
          </p:cNvPr>
          <p:cNvSpPr txBox="1"/>
          <p:nvPr/>
        </p:nvSpPr>
        <p:spPr>
          <a:xfrm>
            <a:off x="573185" y="4913791"/>
            <a:ext cx="584151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우측이 볼록한 그래프는 난이도 쉬움을 나타냅니다</a:t>
            </a:r>
            <a:r>
              <a:rPr lang="en-US" altLang="ko-KR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사칙 연산의 경우</a:t>
            </a:r>
            <a:r>
              <a:rPr lang="en-US" altLang="ko-KR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, </a:t>
            </a:r>
            <a:r>
              <a:rPr lang="ko-KR" altLang="en-US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정답 비율 </a:t>
            </a:r>
            <a:r>
              <a:rPr lang="en-US" altLang="ko-KR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70% </a:t>
            </a:r>
            <a:r>
              <a:rPr lang="ko-KR" altLang="en-US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이상인 문제가 </a:t>
            </a:r>
            <a:r>
              <a:rPr lang="en-US" altLang="ko-KR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42.34%</a:t>
            </a:r>
            <a:r>
              <a:rPr lang="ko-KR" altLang="en-US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를 차지합니다</a:t>
            </a:r>
            <a:r>
              <a:rPr lang="en-US" altLang="ko-KR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  <a:endParaRPr lang="ko-KR" altLang="en-US" sz="1400" dirty="0"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F3A6F-1DDB-4FD3-ACA4-03E995E5FDB8}"/>
              </a:ext>
            </a:extLst>
          </p:cNvPr>
          <p:cNvSpPr txBox="1"/>
          <p:nvPr/>
        </p:nvSpPr>
        <p:spPr>
          <a:xfrm>
            <a:off x="6438121" y="4913791"/>
            <a:ext cx="538360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좌측이 볼록한 그래프는 난이도 어려움을 나타냅니다</a:t>
            </a:r>
            <a:r>
              <a:rPr lang="en-US" altLang="ko-KR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트리의 경우</a:t>
            </a:r>
            <a:r>
              <a:rPr lang="en-US" altLang="ko-KR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, </a:t>
            </a:r>
            <a:r>
              <a:rPr lang="ko-KR" altLang="en-US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정답 비율 </a:t>
            </a:r>
            <a:r>
              <a:rPr lang="en-US" altLang="ko-KR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40% </a:t>
            </a:r>
            <a:r>
              <a:rPr lang="ko-KR" altLang="en-US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이하인 문제가 </a:t>
            </a:r>
            <a:r>
              <a:rPr lang="en-US" altLang="ko-KR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48.78%</a:t>
            </a:r>
            <a:r>
              <a:rPr lang="ko-KR" altLang="en-US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를 차지합니다</a:t>
            </a:r>
            <a:r>
              <a:rPr lang="en-US" altLang="ko-KR" sz="14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  <a:endParaRPr lang="ko-KR" altLang="en-US" sz="1400" dirty="0"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87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3133168" y="1979802"/>
            <a:ext cx="5925663" cy="3493353"/>
            <a:chOff x="2877185" y="1341385"/>
            <a:chExt cx="6437630" cy="417522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965873"/>
              <a:ext cx="6437630" cy="35507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2400" kern="100" dirty="0">
                  <a:solidFill>
                    <a:srgbClr val="FF0000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평균 정답비율</a:t>
              </a:r>
              <a:r>
                <a:rPr lang="ko-KR" altLang="en-US" sz="24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 </a:t>
              </a:r>
              <a:endParaRPr lang="en-US" altLang="ko-KR" sz="2400" kern="100" dirty="0">
                <a:solidFill>
                  <a:schemeClr val="tx1"/>
                </a:solidFill>
                <a:effectLst/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24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각 알고리즘의 난이도를 뜻할 것이다</a:t>
              </a:r>
              <a:r>
                <a:rPr lang="en-US" altLang="ko-KR" sz="20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.</a:t>
              </a: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20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각각의 알고리즘의 평균 정답비율이 </a:t>
              </a:r>
              <a:endParaRPr lang="en-US" altLang="ko-KR" sz="20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20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높을수록 쉬운 알고리즘이다</a:t>
              </a:r>
              <a:r>
                <a:rPr lang="en-US" altLang="ko-KR" sz="20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5"/>
              <a:ext cx="6437630" cy="618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가설 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51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알고리즘 별 평균 정답비율 그래프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27DDA4F-08B5-4430-ADA5-001765AB0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5" y="1425253"/>
            <a:ext cx="9457354" cy="43386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B61D9-3271-4883-A040-AFCC17A756A1}"/>
              </a:ext>
            </a:extLst>
          </p:cNvPr>
          <p:cNvSpPr txBox="1"/>
          <p:nvPr/>
        </p:nvSpPr>
        <p:spPr>
          <a:xfrm>
            <a:off x="1367322" y="6034039"/>
            <a:ext cx="945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평균 정답율을 구했을 때 </a:t>
            </a:r>
            <a:r>
              <a:rPr lang="en-US" altLang="ko-KR" b="1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40%~65% </a:t>
            </a:r>
            <a:r>
              <a:rPr lang="ko-KR" altLang="en-US" b="1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까지 평균 정답율이 골고루 분포함을 알 수 있다</a:t>
            </a:r>
            <a:r>
              <a:rPr lang="en-US" altLang="ko-KR" b="1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  <a:endParaRPr lang="ko-KR" altLang="en-US" b="1" dirty="0">
              <a:solidFill>
                <a:srgbClr val="FF0000"/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95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평균 정답률이 높은 순으로 도표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877A601-5E1E-4F57-A93D-912F65E5C604}"/>
              </a:ext>
            </a:extLst>
          </p:cNvPr>
          <p:cNvGrpSpPr/>
          <p:nvPr/>
        </p:nvGrpSpPr>
        <p:grpSpPr>
          <a:xfrm>
            <a:off x="398575" y="1407643"/>
            <a:ext cx="11345986" cy="4733959"/>
            <a:chOff x="346509" y="1193532"/>
            <a:chExt cx="9548262" cy="4988938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6ED2E7B-59A1-48D8-ACA2-8DABB307A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09" y="1193532"/>
              <a:ext cx="8986368" cy="498893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CBE720-A3F0-4235-9D5D-22563661CA2D}"/>
                </a:ext>
              </a:extLst>
            </p:cNvPr>
            <p:cNvSpPr txBox="1"/>
            <p:nvPr/>
          </p:nvSpPr>
          <p:spPr>
            <a:xfrm>
              <a:off x="8210350" y="2136807"/>
              <a:ext cx="1684421" cy="38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4682B4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Easy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ACD889-6F10-43EE-AC3D-64AE71E3A46D}"/>
                </a:ext>
              </a:extLst>
            </p:cNvPr>
            <p:cNvSpPr txBox="1"/>
            <p:nvPr/>
          </p:nvSpPr>
          <p:spPr>
            <a:xfrm>
              <a:off x="8210350" y="3369459"/>
              <a:ext cx="1684421" cy="38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A602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Normal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FE5270-3C28-43DF-AFEC-DE3336FBB4C2}"/>
                </a:ext>
              </a:extLst>
            </p:cNvPr>
            <p:cNvSpPr txBox="1"/>
            <p:nvPr/>
          </p:nvSpPr>
          <p:spPr>
            <a:xfrm>
              <a:off x="8210350" y="4694152"/>
              <a:ext cx="1684421" cy="38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4747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Hard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47DAEE1-BAC4-4032-AB7C-3DC405F5A249}"/>
              </a:ext>
            </a:extLst>
          </p:cNvPr>
          <p:cNvSpPr txBox="1"/>
          <p:nvPr/>
        </p:nvSpPr>
        <p:spPr>
          <a:xfrm>
            <a:off x="790940" y="6172430"/>
            <a:ext cx="1081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정답비율 간 편차를 반영해 상위 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10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개는 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EASY, 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중위 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9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개는 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NORMAL, 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하위 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11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개는 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HARD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로 분류하였다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  <a:endParaRPr lang="ko-KR" altLang="en-US" dirty="0"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60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구체적 평균 정답률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A49393-C847-4889-8FA6-954D4F89A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098549"/>
              </p:ext>
            </p:extLst>
          </p:nvPr>
        </p:nvGraphicFramePr>
        <p:xfrm>
          <a:off x="1182146" y="1526284"/>
          <a:ext cx="4327311" cy="43891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18693">
                  <a:extLst>
                    <a:ext uri="{9D8B030D-6E8A-4147-A177-3AD203B41FA5}">
                      <a16:colId xmlns:a16="http://schemas.microsoft.com/office/drawing/2014/main" val="4148354433"/>
                    </a:ext>
                  </a:extLst>
                </a:gridCol>
                <a:gridCol w="2300008">
                  <a:extLst>
                    <a:ext uri="{9D8B030D-6E8A-4147-A177-3AD203B41FA5}">
                      <a16:colId xmlns:a16="http://schemas.microsoft.com/office/drawing/2014/main" val="4183184040"/>
                    </a:ext>
                  </a:extLst>
                </a:gridCol>
                <a:gridCol w="1508610">
                  <a:extLst>
                    <a:ext uri="{9D8B030D-6E8A-4147-A177-3AD203B41FA5}">
                      <a16:colId xmlns:a16="http://schemas.microsoft.com/office/drawing/2014/main" val="1136256148"/>
                    </a:ext>
                  </a:extLst>
                </a:gridCol>
              </a:tblGrid>
              <a:tr h="1790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순위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algo_title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mean_percent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583908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사칙연산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63.67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30008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조합론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59.3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04816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구성적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54.6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445089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구현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53.67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099205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수학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51.71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211265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시뮬레이션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50.8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555528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브루트포스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 알고리즘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50.71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579276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정렬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50.4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051717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문자열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48.83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487048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그리디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 알고리즘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48.62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81859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11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누적 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48.01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721077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12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 err="1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비트마스킹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47.95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31577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13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백트래킹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47.23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545447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14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깊이 우선 탐색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46.37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805357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최대 유량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46.15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571759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BCF4D5B-9D96-4174-B417-9869B5F7E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16383"/>
              </p:ext>
            </p:extLst>
          </p:nvPr>
        </p:nvGraphicFramePr>
        <p:xfrm>
          <a:off x="6485703" y="1526540"/>
          <a:ext cx="4533211" cy="43891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18693">
                  <a:extLst>
                    <a:ext uri="{9D8B030D-6E8A-4147-A177-3AD203B41FA5}">
                      <a16:colId xmlns:a16="http://schemas.microsoft.com/office/drawing/2014/main" val="2617168459"/>
                    </a:ext>
                  </a:extLst>
                </a:gridCol>
                <a:gridCol w="2538056">
                  <a:extLst>
                    <a:ext uri="{9D8B030D-6E8A-4147-A177-3AD203B41FA5}">
                      <a16:colId xmlns:a16="http://schemas.microsoft.com/office/drawing/2014/main" val="2584251001"/>
                    </a:ext>
                  </a:extLst>
                </a:gridCol>
                <a:gridCol w="1476462">
                  <a:extLst>
                    <a:ext uri="{9D8B030D-6E8A-4147-A177-3AD203B41FA5}">
                      <a16:colId xmlns:a16="http://schemas.microsoft.com/office/drawing/2014/main" val="3326474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순위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algo_title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mean_percent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730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16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트리에서의 다이나믹 프로그래밍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46.03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2094579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17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분리 집합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45.7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0491645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18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정수론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45.59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692575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19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기하학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44.6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159380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20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트리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43.86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293173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21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자료 구조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43.76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71683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22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그래프 탐색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43.65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514754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23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다이나믹 프로그래밍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43.58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648492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24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그래프 이론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43.43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9471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25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세그먼트 트리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43.33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028245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26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스위핑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42.6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520081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27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다익스트라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42.45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717901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28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너비 우선 탐색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41.79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310418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29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이분 탐색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41.17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708779"/>
                  </a:ext>
                </a:extLst>
              </a:tr>
              <a:tr h="1629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30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분할 정복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  <a:latin typeface="DX유니고딕 115" panose="02020600000000000000" pitchFamily="18" charset="-127"/>
                          <a:ea typeface="DX유니고딕 115" panose="02020600000000000000" pitchFamily="18" charset="-127"/>
                        </a:rPr>
                        <a:t>40.59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DX유니고딕 115" panose="02020600000000000000" pitchFamily="18" charset="-127"/>
                        <a:ea typeface="DX유니고딕 115" panose="02020600000000000000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82604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7ED3355-1BFF-477B-A0BA-DB73C003A8E4}"/>
              </a:ext>
            </a:extLst>
          </p:cNvPr>
          <p:cNvSpPr txBox="1"/>
          <p:nvPr/>
        </p:nvSpPr>
        <p:spPr>
          <a:xfrm>
            <a:off x="2166113" y="6158189"/>
            <a:ext cx="783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평균 정답률 최상위와 최하위 간 편차는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 23.08%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이다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77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평균 정답비율이 제일 높은 알고리즘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_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사칙연산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C90E7BD-5AA9-40C4-A44C-D323C728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1" y="1407642"/>
            <a:ext cx="11001375" cy="4886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017459-E1C2-4BC1-9771-98C78A234960}"/>
              </a:ext>
            </a:extLst>
          </p:cNvPr>
          <p:cNvSpPr txBox="1"/>
          <p:nvPr/>
        </p:nvSpPr>
        <p:spPr>
          <a:xfrm>
            <a:off x="1262447" y="6243774"/>
            <a:ext cx="966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정답 비율 </a:t>
            </a:r>
            <a:r>
              <a:rPr lang="en-US" altLang="ko-KR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78%</a:t>
            </a:r>
            <a:r>
              <a:rPr lang="ko-KR" altLang="en-US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에 가까운 문제</a:t>
            </a:r>
            <a:r>
              <a:rPr lang="en-US" altLang="ko-KR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파이썬 기초만 알아도 쉽게 풀 수 있는 문제로</a:t>
            </a:r>
            <a:r>
              <a:rPr lang="en-US" altLang="ko-KR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구성되어 있다</a:t>
            </a:r>
            <a:r>
              <a:rPr lang="en-US" altLang="ko-KR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38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평균 정답비율이 제일 낮은 알고리즘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_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분할정복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DDA48D-7BAE-4983-8B6E-B84E82D8E1BE}"/>
              </a:ext>
            </a:extLst>
          </p:cNvPr>
          <p:cNvSpPr txBox="1"/>
          <p:nvPr/>
        </p:nvSpPr>
        <p:spPr>
          <a:xfrm>
            <a:off x="208548" y="6006517"/>
            <a:ext cx="1198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정답 비율 </a:t>
            </a:r>
            <a:r>
              <a:rPr lang="en-US" altLang="ko-KR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15%</a:t>
            </a:r>
            <a:r>
              <a:rPr lang="ko-KR" altLang="en-US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의 문제</a:t>
            </a:r>
            <a:r>
              <a:rPr lang="en-US" altLang="ko-KR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 </a:t>
            </a:r>
            <a:r>
              <a:rPr lang="ko-KR" altLang="en-US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문제를 이해하기까지 시간이 걸리고</a:t>
            </a:r>
            <a:endParaRPr lang="en-US" altLang="ko-KR" dirty="0">
              <a:solidFill>
                <a:srgbClr val="FF0000"/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사칙연산 알고리즘에 비해 많은 생각이 필요하며 난해하다</a:t>
            </a:r>
            <a:r>
              <a:rPr lang="en-US" altLang="ko-KR" dirty="0">
                <a:solidFill>
                  <a:srgbClr val="FF0000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65E275-A7F8-4DA3-9EE5-4243B191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4" y="1407643"/>
            <a:ext cx="11403598" cy="459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16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전문가의 답변과 분석 결과의 비교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062907F-F49E-4424-AA3A-C9775F5BAD10}"/>
              </a:ext>
            </a:extLst>
          </p:cNvPr>
          <p:cNvGrpSpPr/>
          <p:nvPr/>
        </p:nvGrpSpPr>
        <p:grpSpPr>
          <a:xfrm>
            <a:off x="281481" y="1314656"/>
            <a:ext cx="11636716" cy="1190627"/>
            <a:chOff x="2877185" y="1341385"/>
            <a:chExt cx="6437630" cy="176069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1A403F-86A0-4EFA-B619-9B67A8564E4E}"/>
                </a:ext>
              </a:extLst>
            </p:cNvPr>
            <p:cNvSpPr/>
            <p:nvPr/>
          </p:nvSpPr>
          <p:spPr>
            <a:xfrm>
              <a:off x="2877185" y="1965872"/>
              <a:ext cx="6437630" cy="113620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900" kern="100" dirty="0">
                  <a:solidFill>
                    <a:srgbClr val="FF0000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어려운 알고리즘 </a:t>
              </a:r>
              <a:r>
                <a:rPr lang="en-US" altLang="ko-KR" sz="1900" kern="100" dirty="0">
                  <a:solidFill>
                    <a:srgbClr val="FF0000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: </a:t>
              </a:r>
              <a:r>
                <a:rPr lang="ko-KR" altLang="en-US" sz="19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너비우선탐색</a:t>
              </a:r>
              <a:r>
                <a:rPr lang="en-US" altLang="ko-KR" sz="19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, </a:t>
              </a:r>
              <a:r>
                <a:rPr lang="ko-KR" altLang="en-US" sz="19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깊이우선탐색</a:t>
              </a:r>
              <a:r>
                <a:rPr lang="en-US" altLang="ko-KR" sz="19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, </a:t>
              </a:r>
              <a:r>
                <a:rPr lang="ko-KR" altLang="en-US" sz="19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분할정복</a:t>
              </a:r>
              <a:endParaRPr lang="en-US" altLang="ko-KR" sz="19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900" kern="100" dirty="0">
                  <a:solidFill>
                    <a:srgbClr val="FF0000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쉬</a:t>
              </a:r>
              <a:r>
                <a:rPr lang="ko-KR" altLang="en-US" sz="1900" kern="100" dirty="0">
                  <a:solidFill>
                    <a:srgbClr val="FF0000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운 알고리즘 </a:t>
              </a:r>
              <a:r>
                <a:rPr lang="en-US" altLang="ko-KR" sz="1900" kern="100" dirty="0">
                  <a:solidFill>
                    <a:srgbClr val="FF0000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: </a:t>
              </a:r>
              <a:r>
                <a:rPr lang="ko-KR" altLang="en-US" sz="19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사칙연산</a:t>
              </a:r>
              <a:r>
                <a:rPr lang="en-US" altLang="ko-KR" sz="19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, </a:t>
              </a:r>
              <a:r>
                <a:rPr lang="ko-KR" altLang="en-US" sz="19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정렬</a:t>
              </a:r>
              <a:r>
                <a:rPr lang="en-US" altLang="ko-KR" sz="19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, </a:t>
              </a:r>
              <a:r>
                <a:rPr lang="ko-KR" altLang="en-US" sz="19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문자열</a:t>
              </a:r>
              <a:endParaRPr lang="en-US" altLang="ko-KR" sz="19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57B421-102E-41D2-96A5-41284787DAE7}"/>
                </a:ext>
              </a:extLst>
            </p:cNvPr>
            <p:cNvSpPr/>
            <p:nvPr/>
          </p:nvSpPr>
          <p:spPr>
            <a:xfrm>
              <a:off x="2877185" y="1341385"/>
              <a:ext cx="6437630" cy="626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강사님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598C1C4E-7B49-491E-9E93-BE8DB7A9C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25" y="2549164"/>
            <a:ext cx="3146327" cy="175550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B105345-655D-4E6F-B8D8-B24B7EDBC8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268" y="2549162"/>
            <a:ext cx="3146328" cy="17555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18610612-8C46-4583-A998-F998A0C77B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66" y="2549162"/>
            <a:ext cx="3146328" cy="175550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6B30868-FCF9-4032-920D-2A03670787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265" y="4605791"/>
            <a:ext cx="3146330" cy="175550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B84AC95-4294-448B-9323-B66602AE46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25" y="4605793"/>
            <a:ext cx="3146327" cy="175550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159B8BB-920A-494C-B3F3-4341590F49A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267" y="4605791"/>
            <a:ext cx="3146330" cy="175550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ED8E9EB-42A7-4818-979C-35D2E04ACC36}"/>
              </a:ext>
            </a:extLst>
          </p:cNvPr>
          <p:cNvSpPr txBox="1"/>
          <p:nvPr/>
        </p:nvSpPr>
        <p:spPr>
          <a:xfrm>
            <a:off x="2539518" y="6324085"/>
            <a:ext cx="70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3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개의 쉬운 알고리즘 모두 난이도 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EASY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에 속한다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1C18BF-7E72-46A2-827A-612A55DB51DE}"/>
              </a:ext>
            </a:extLst>
          </p:cNvPr>
          <p:cNvSpPr txBox="1"/>
          <p:nvPr/>
        </p:nvSpPr>
        <p:spPr>
          <a:xfrm>
            <a:off x="895152" y="4278536"/>
            <a:ext cx="1033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왼쪽으로 치우쳐진 그래프가 그려진다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 </a:t>
            </a:r>
            <a:r>
              <a:rPr lang="ko-KR" altLang="en-US" dirty="0" err="1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정답율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 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30% 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이하 문제의 비율이 현저히 높음을 알 수 있다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68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알고리즘을 공부하는 학생의 답변과 분석 결과의 비교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D23044-1857-4A6A-9CA0-4099DD4BED3C}"/>
              </a:ext>
            </a:extLst>
          </p:cNvPr>
          <p:cNvGrpSpPr/>
          <p:nvPr/>
        </p:nvGrpSpPr>
        <p:grpSpPr>
          <a:xfrm>
            <a:off x="649760" y="4618015"/>
            <a:ext cx="10546874" cy="1756800"/>
            <a:chOff x="649760" y="4723890"/>
            <a:chExt cx="10546874" cy="17568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B121ACD-C61C-4798-89D3-B414A229C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760" y="4723890"/>
              <a:ext cx="3145456" cy="17568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9F7F05F-A138-4737-AD33-BDDB13747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040" y="4723890"/>
              <a:ext cx="3145456" cy="17568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0953304-97CD-4873-AB78-A4D504CAF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1178" y="4723890"/>
              <a:ext cx="3145456" cy="17568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062907F-F49E-4424-AA3A-C9775F5BAD10}"/>
              </a:ext>
            </a:extLst>
          </p:cNvPr>
          <p:cNvGrpSpPr/>
          <p:nvPr/>
        </p:nvGrpSpPr>
        <p:grpSpPr>
          <a:xfrm>
            <a:off x="281481" y="1314656"/>
            <a:ext cx="11636716" cy="1190627"/>
            <a:chOff x="2877185" y="1341385"/>
            <a:chExt cx="6437630" cy="176069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1A403F-86A0-4EFA-B619-9B67A8564E4E}"/>
                </a:ext>
              </a:extLst>
            </p:cNvPr>
            <p:cNvSpPr/>
            <p:nvPr/>
          </p:nvSpPr>
          <p:spPr>
            <a:xfrm>
              <a:off x="2877185" y="1965872"/>
              <a:ext cx="6437630" cy="113620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900" kern="100" dirty="0">
                  <a:solidFill>
                    <a:srgbClr val="FF0000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어려운 알고리즘 </a:t>
              </a:r>
              <a:r>
                <a:rPr lang="en-US" altLang="ko-KR" sz="1900" kern="100" dirty="0">
                  <a:solidFill>
                    <a:srgbClr val="FF0000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: </a:t>
              </a:r>
              <a:r>
                <a:rPr lang="ko-KR" altLang="en-US" sz="19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그래프이론</a:t>
              </a:r>
              <a:r>
                <a:rPr lang="en-US" altLang="ko-KR" sz="19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, </a:t>
              </a:r>
              <a:r>
                <a:rPr lang="ko-KR" altLang="en-US" sz="19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최대유량</a:t>
              </a:r>
              <a:r>
                <a:rPr lang="en-US" altLang="ko-KR" sz="19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, </a:t>
              </a:r>
              <a:r>
                <a:rPr lang="ko-KR" altLang="en-US" sz="19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트리에서의 다이나믹 프로그래밍</a:t>
              </a:r>
              <a:endParaRPr lang="en-US" altLang="ko-KR" sz="19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900" kern="100" dirty="0">
                  <a:solidFill>
                    <a:srgbClr val="FF0000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쉬</a:t>
              </a:r>
              <a:r>
                <a:rPr lang="ko-KR" altLang="en-US" sz="1900" kern="100" dirty="0">
                  <a:solidFill>
                    <a:srgbClr val="FF0000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운 알고리즘 </a:t>
              </a:r>
              <a:r>
                <a:rPr lang="en-US" altLang="ko-KR" sz="1900" kern="100" dirty="0">
                  <a:solidFill>
                    <a:srgbClr val="FF0000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: </a:t>
              </a:r>
              <a:r>
                <a:rPr lang="ko-KR" altLang="en-US" sz="19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구현</a:t>
              </a:r>
              <a:r>
                <a:rPr lang="en-US" altLang="ko-KR" sz="19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, </a:t>
              </a:r>
              <a:r>
                <a:rPr lang="ko-KR" altLang="en-US" sz="19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사칙연산</a:t>
              </a:r>
              <a:r>
                <a:rPr lang="en-US" altLang="ko-KR" sz="19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,</a:t>
              </a:r>
              <a:r>
                <a:rPr lang="en-US" altLang="ko-KR" sz="19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ko-KR" altLang="en-US" sz="19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시뮬레이션</a:t>
              </a:r>
              <a:endParaRPr lang="en-US" altLang="ko-KR" sz="19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57B421-102E-41D2-96A5-41284787DAE7}"/>
                </a:ext>
              </a:extLst>
            </p:cNvPr>
            <p:cNvSpPr/>
            <p:nvPr/>
          </p:nvSpPr>
          <p:spPr>
            <a:xfrm>
              <a:off x="2877185" y="1341385"/>
              <a:ext cx="6437630" cy="626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학생</a:t>
              </a:r>
              <a:endParaRPr lang="en-US" altLang="ko-KR" sz="24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6495D68-3BF6-4212-BCCC-8DB04F1CE73D}"/>
              </a:ext>
            </a:extLst>
          </p:cNvPr>
          <p:cNvGrpSpPr/>
          <p:nvPr/>
        </p:nvGrpSpPr>
        <p:grpSpPr>
          <a:xfrm>
            <a:off x="649760" y="2594438"/>
            <a:ext cx="10546874" cy="1756800"/>
            <a:chOff x="649760" y="2652188"/>
            <a:chExt cx="10546874" cy="175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5333384-2C69-42B2-8FAA-3BBE027A4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760" y="2652188"/>
              <a:ext cx="3145456" cy="17568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D95B994-4FA2-497F-8D95-E2860741A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040" y="2652188"/>
              <a:ext cx="3145456" cy="17568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4E4397E-343D-432B-AF92-D94389716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1178" y="2652188"/>
              <a:ext cx="3145456" cy="175680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74395A2-D4EC-49FF-9486-2AEA3C9034D9}"/>
              </a:ext>
            </a:extLst>
          </p:cNvPr>
          <p:cNvSpPr txBox="1"/>
          <p:nvPr/>
        </p:nvSpPr>
        <p:spPr>
          <a:xfrm>
            <a:off x="178301" y="4311551"/>
            <a:ext cx="1183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마찬가지로 왼쪽으로 치우쳐진 그래프가 그려진다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 </a:t>
            </a:r>
            <a:r>
              <a:rPr lang="ko-KR" altLang="en-US" dirty="0" err="1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정답율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 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70% 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이상 문제 비율이 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10%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에 불과하다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A71E51-5D15-4E98-8FDE-0CF8F42EAA50}"/>
              </a:ext>
            </a:extLst>
          </p:cNvPr>
          <p:cNvSpPr txBox="1"/>
          <p:nvPr/>
        </p:nvSpPr>
        <p:spPr>
          <a:xfrm>
            <a:off x="2539518" y="6324085"/>
            <a:ext cx="70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3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개의 쉬운 알고리즘 모두 난이도 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EASY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에 속한다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71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2877185" y="1633485"/>
            <a:ext cx="6437630" cy="4175229"/>
            <a:chOff x="2877185" y="1341385"/>
            <a:chExt cx="6437630" cy="417522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965873"/>
              <a:ext cx="6437630" cy="35507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알고리즘을 처음 공부할 때 공부 순서를 정하기 어려웠습니다</a:t>
              </a:r>
              <a:r>
                <a:rPr lang="en-US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.</a:t>
              </a: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이때 정답율이 높은 문제 순으로 공부한다면 </a:t>
              </a:r>
              <a:endParaRPr lang="en-US" altLang="ko-KR" sz="1600" kern="100" dirty="0">
                <a:solidFill>
                  <a:schemeClr val="tx1"/>
                </a:solidFill>
                <a:effectLst/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접근이 용이할</a:t>
              </a:r>
              <a:r>
                <a:rPr lang="en-US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ko-KR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것이라고 생각했습니다</a:t>
              </a:r>
              <a:r>
                <a:rPr lang="en-US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.</a:t>
              </a:r>
              <a:endParaRPr lang="ko-KR" altLang="ko-KR" sz="1600" kern="100" dirty="0">
                <a:solidFill>
                  <a:schemeClr val="tx1"/>
                </a:solidFill>
                <a:effectLst/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따라서 알고리즘을 공부하는 학생 입장에서</a:t>
              </a:r>
              <a:endParaRPr lang="en-US" altLang="ko-KR" sz="1600" kern="100" dirty="0">
                <a:solidFill>
                  <a:schemeClr val="tx1"/>
                </a:solidFill>
                <a:effectLst/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정답율을 분석해 각 알고리즘의 난이도를 가늠해보고 보고</a:t>
              </a:r>
              <a:r>
                <a:rPr lang="en-US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,</a:t>
              </a: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이에 따라</a:t>
              </a:r>
              <a:r>
                <a:rPr lang="en-US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ko-KR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공부 순서와 보완해야 할 부분을 계획하고자 합니다</a:t>
              </a:r>
              <a:r>
                <a:rPr lang="en-US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.</a:t>
              </a:r>
              <a:endParaRPr lang="ko-KR" altLang="ko-KR" sz="1600" kern="100" dirty="0">
                <a:solidFill>
                  <a:schemeClr val="tx1"/>
                </a:solidFill>
                <a:effectLst/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우리의 분석 결과를 보고</a:t>
              </a:r>
              <a:r>
                <a:rPr lang="en-US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, </a:t>
              </a:r>
              <a:r>
                <a:rPr lang="ko-KR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알고리즘을 처음 공부하는 학생들이</a:t>
              </a:r>
              <a:endParaRPr lang="en-US" altLang="ko-KR" sz="1600" kern="100" dirty="0">
                <a:solidFill>
                  <a:schemeClr val="tx1"/>
                </a:solidFill>
                <a:effectLst/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공부 계획을 세우는 데에 참고할 수 있을 것입니다</a:t>
              </a:r>
              <a:r>
                <a:rPr lang="en-US" altLang="ko-KR" sz="1600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.</a:t>
              </a:r>
              <a:r>
                <a:rPr lang="en-US" altLang="ko-KR" sz="300" kern="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	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5"/>
              <a:ext cx="6437630" cy="618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분석 필요성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276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우리가 제시하는 공부방안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9F2547-CC71-4A7A-A855-744B7F767133}"/>
              </a:ext>
            </a:extLst>
          </p:cNvPr>
          <p:cNvSpPr/>
          <p:nvPr/>
        </p:nvSpPr>
        <p:spPr>
          <a:xfrm>
            <a:off x="3133168" y="2502302"/>
            <a:ext cx="5925663" cy="297085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난이도 </a:t>
            </a:r>
            <a:r>
              <a: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EASY </a:t>
            </a:r>
            <a:r>
              <a: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sym typeface="Wingdings" panose="05000000000000000000" pitchFamily="2" charset="2"/>
              </a:rPr>
              <a:t> NORMAL  HARD </a:t>
            </a:r>
            <a:r>
              <a:rPr lang="ko-KR" altLang="en-US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sym typeface="Wingdings" panose="05000000000000000000" pitchFamily="2" charset="2"/>
              </a:rPr>
              <a:t>에 속하는</a:t>
            </a:r>
            <a:endParaRPr lang="en-US" altLang="ko-KR" sz="1600" kern="100" dirty="0">
              <a:solidFill>
                <a:schemeClr val="tx1"/>
              </a:solidFill>
              <a:latin typeface="DX유니고딕 115" panose="02020600000000000000" pitchFamily="18" charset="-127"/>
              <a:ea typeface="DX유니고딕 115" panose="02020600000000000000" pitchFamily="18" charset="-127"/>
              <a:sym typeface="Wingdings" panose="05000000000000000000" pitchFamily="2" charset="2"/>
            </a:endParaRP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sym typeface="Wingdings" panose="05000000000000000000" pitchFamily="2" charset="2"/>
              </a:rPr>
              <a:t>알고리즘 순으로 공부를 하는 것이 도움 될 것이다</a:t>
            </a:r>
            <a:r>
              <a: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sym typeface="Wingdings" panose="05000000000000000000" pitchFamily="2" charset="2"/>
              </a:rPr>
              <a:t>.</a:t>
            </a: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sym typeface="Wingdings" panose="05000000000000000000" pitchFamily="2" charset="2"/>
              </a:rPr>
              <a:t>평균 정답율이 높은 문제일수록</a:t>
            </a:r>
            <a:endParaRPr lang="en-US" altLang="ko-KR" sz="1600" kern="100" dirty="0">
              <a:solidFill>
                <a:schemeClr val="tx1"/>
              </a:solidFill>
              <a:latin typeface="DX유니고딕 115" panose="02020600000000000000" pitchFamily="18" charset="-127"/>
              <a:ea typeface="DX유니고딕 115" panose="02020600000000000000" pitchFamily="18" charset="-127"/>
              <a:sym typeface="Wingdings" panose="05000000000000000000" pitchFamily="2" charset="2"/>
            </a:endParaRPr>
          </a:p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sym typeface="Wingdings" panose="05000000000000000000" pitchFamily="2" charset="2"/>
              </a:rPr>
              <a:t>기초적인 자료구조로 이루어져 있다</a:t>
            </a:r>
            <a:r>
              <a: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47D47A-866F-4A14-A3D7-E14F586CD62E}"/>
              </a:ext>
            </a:extLst>
          </p:cNvPr>
          <p:cNvSpPr/>
          <p:nvPr/>
        </p:nvSpPr>
        <p:spPr>
          <a:xfrm>
            <a:off x="3133168" y="1979802"/>
            <a:ext cx="5925663" cy="5176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90780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프로젝트를 끝내며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..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E835D47-096F-461F-B39D-88B858591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3" y="1311303"/>
            <a:ext cx="11837744" cy="53676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29F2547-CC71-4A7A-A855-744B7F767133}"/>
              </a:ext>
            </a:extLst>
          </p:cNvPr>
          <p:cNvSpPr/>
          <p:nvPr/>
        </p:nvSpPr>
        <p:spPr>
          <a:xfrm>
            <a:off x="3133168" y="2502302"/>
            <a:ext cx="5925663" cy="2970853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sym typeface="Wingdings" panose="05000000000000000000" pitchFamily="2" charset="2"/>
              </a:rPr>
              <a:t>당신의 알고리즘 스터디를 응원합니다</a:t>
            </a:r>
            <a:r>
              <a:rPr lang="en-US" altLang="ko-KR" sz="24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  <a:sym typeface="Wingdings" panose="05000000000000000000" pitchFamily="2" charset="2"/>
              </a:rPr>
              <a:t>!!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47D47A-866F-4A14-A3D7-E14F586CD62E}"/>
              </a:ext>
            </a:extLst>
          </p:cNvPr>
          <p:cNvSpPr/>
          <p:nvPr/>
        </p:nvSpPr>
        <p:spPr>
          <a:xfrm>
            <a:off x="3133168" y="1989327"/>
            <a:ext cx="5925663" cy="5176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57465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289560" y="854331"/>
            <a:ext cx="11643360" cy="5725601"/>
            <a:chOff x="2877185" y="1341385"/>
            <a:chExt cx="6437630" cy="417523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68889"/>
              <a:ext cx="6437630" cy="374772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300" kern="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5"/>
              <a:ext cx="6437630" cy="427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BAEKJOON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Homepage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9E559CF-F74A-4216-9DCC-7E19D8BFE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" t="6412" r="2589" b="16444"/>
          <a:stretch/>
        </p:blipFill>
        <p:spPr>
          <a:xfrm>
            <a:off x="318781" y="1440577"/>
            <a:ext cx="11576808" cy="504411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8D9005-7CB9-4C80-ACDC-75539172241F}"/>
              </a:ext>
            </a:extLst>
          </p:cNvPr>
          <p:cNvSpPr/>
          <p:nvPr/>
        </p:nvSpPr>
        <p:spPr>
          <a:xfrm>
            <a:off x="4348253" y="5307273"/>
            <a:ext cx="3525974" cy="112650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온라인으로 제시된 문제를 풀어보고 공부하면서 코딩 능력을 확인하고 실력향상 할 수 있는 사이트</a:t>
            </a:r>
            <a:endParaRPr lang="en-US" altLang="ko-KR" sz="1600" kern="0" dirty="0">
              <a:solidFill>
                <a:prstClr val="black">
                  <a:lumMod val="75000"/>
                  <a:lumOff val="25000"/>
                </a:prstClr>
              </a:solidFill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67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3133168" y="1979802"/>
            <a:ext cx="5925663" cy="3493353"/>
            <a:chOff x="2877185" y="1341385"/>
            <a:chExt cx="6437630" cy="417522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965873"/>
              <a:ext cx="6437630" cy="35507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kern="100" dirty="0">
                  <a:solidFill>
                    <a:schemeClr val="tx1"/>
                  </a:solidFill>
                  <a:effectLst/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알고리즘 별로 정답 비율을 분석했을 때</a:t>
              </a:r>
              <a:endParaRPr lang="en-US" altLang="ko-KR" kern="100" dirty="0">
                <a:solidFill>
                  <a:schemeClr val="tx1"/>
                </a:solidFill>
                <a:effectLst/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정답률이 높은 문제가 많을수록 쉬운 알고리즘이고</a:t>
              </a:r>
              <a:r>
                <a:rPr lang="en-US" altLang="ko-KR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,</a:t>
              </a:r>
            </a:p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정답률이 낮은 문제가 많을수록 어려운 알고리즘이다</a:t>
              </a:r>
              <a:r>
                <a:rPr lang="en-US" altLang="ko-KR" sz="1600" kern="100" dirty="0">
                  <a:solidFill>
                    <a:schemeClr val="tx1"/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5"/>
              <a:ext cx="6437630" cy="618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가설 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125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크롤링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과정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_1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7364C89-E63B-4B16-AECA-A296ECA35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941"/>
          <a:stretch/>
        </p:blipFill>
        <p:spPr>
          <a:xfrm>
            <a:off x="295768" y="3037917"/>
            <a:ext cx="4832200" cy="15475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849A60B-09F6-41ED-8858-40571F3D0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12"/>
          <a:stretch/>
        </p:blipFill>
        <p:spPr>
          <a:xfrm>
            <a:off x="6094600" y="1407642"/>
            <a:ext cx="5649961" cy="5172289"/>
          </a:xfrm>
          <a:prstGeom prst="rect">
            <a:avLst/>
          </a:prstGeom>
        </p:spPr>
      </p:pic>
      <p:sp>
        <p:nvSpPr>
          <p:cNvPr id="10" name="화살표: 톱니 모양의 오른쪽 9">
            <a:extLst>
              <a:ext uri="{FF2B5EF4-FFF2-40B4-BE49-F238E27FC236}">
                <a16:creationId xmlns:a16="http://schemas.microsoft.com/office/drawing/2014/main" id="{DC1AD6C1-4920-417D-AB3A-FDD484E30F53}"/>
              </a:ext>
            </a:extLst>
          </p:cNvPr>
          <p:cNvSpPr/>
          <p:nvPr/>
        </p:nvSpPr>
        <p:spPr>
          <a:xfrm>
            <a:off x="5267073" y="3429000"/>
            <a:ext cx="1038386" cy="765403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40CF2-D0C5-4DC1-A60F-0F21D3117CCD}"/>
              </a:ext>
            </a:extLst>
          </p:cNvPr>
          <p:cNvSpPr txBox="1"/>
          <p:nvPr/>
        </p:nvSpPr>
        <p:spPr>
          <a:xfrm>
            <a:off x="1010552" y="4585484"/>
            <a:ext cx="340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알고리즘별 분류 탭으로 이동</a:t>
            </a:r>
          </a:p>
        </p:txBody>
      </p:sp>
    </p:spTree>
    <p:extLst>
      <p:ext uri="{BB962C8B-B14F-4D97-AF65-F5344CB8AC3E}">
        <p14:creationId xmlns:p14="http://schemas.microsoft.com/office/powerpoint/2010/main" val="187458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크롤링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과정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_2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04DF71-B286-4A28-814D-F825A84C4DE3}"/>
              </a:ext>
            </a:extLst>
          </p:cNvPr>
          <p:cNvGrpSpPr/>
          <p:nvPr/>
        </p:nvGrpSpPr>
        <p:grpSpPr>
          <a:xfrm>
            <a:off x="271849" y="1407642"/>
            <a:ext cx="11627708" cy="4066401"/>
            <a:chOff x="332094" y="657681"/>
            <a:chExt cx="10752341" cy="4766726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0361361-E094-4649-BD5A-E9B3A8473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094" y="657681"/>
              <a:ext cx="10752341" cy="476672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CA3B68-FC32-4E25-8F5C-281D19065B41}"/>
                </a:ext>
              </a:extLst>
            </p:cNvPr>
            <p:cNvSpPr txBox="1"/>
            <p:nvPr/>
          </p:nvSpPr>
          <p:spPr>
            <a:xfrm>
              <a:off x="3653998" y="1498476"/>
              <a:ext cx="5784139" cy="43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알고리즘별 태그명과 총 문제 수를 각각 변수에 저장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09AE6C7-20F1-4E07-9C60-A2313F3FFB43}"/>
                </a:ext>
              </a:extLst>
            </p:cNvPr>
            <p:cNvSpPr/>
            <p:nvPr/>
          </p:nvSpPr>
          <p:spPr>
            <a:xfrm>
              <a:off x="3159071" y="1999281"/>
              <a:ext cx="7925364" cy="485626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B54414E-0B30-4017-A897-F898E16A5836}"/>
                </a:ext>
              </a:extLst>
            </p:cNvPr>
            <p:cNvSpPr/>
            <p:nvPr/>
          </p:nvSpPr>
          <p:spPr>
            <a:xfrm>
              <a:off x="3239147" y="3347633"/>
              <a:ext cx="7845288" cy="371960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B3F286-0C0C-4AAB-A874-D0889C19565D}"/>
                </a:ext>
              </a:extLst>
            </p:cNvPr>
            <p:cNvSpPr txBox="1"/>
            <p:nvPr/>
          </p:nvSpPr>
          <p:spPr>
            <a:xfrm>
              <a:off x="2941606" y="4748168"/>
              <a:ext cx="2469117" cy="43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저장 후 </a:t>
              </a:r>
              <a:r>
                <a:rPr lang="ko-KR" altLang="en-US" dirty="0" err="1"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태그명</a:t>
              </a:r>
              <a:r>
                <a:rPr lang="ko-KR" altLang="en-US" dirty="0"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클릭 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B89D81F-7374-434B-995B-4BEAFB7AE939}"/>
                </a:ext>
              </a:extLst>
            </p:cNvPr>
            <p:cNvSpPr/>
            <p:nvPr/>
          </p:nvSpPr>
          <p:spPr>
            <a:xfrm>
              <a:off x="488306" y="2550254"/>
              <a:ext cx="1021712" cy="18455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5FE7588-75AB-4C98-A4B4-1A29EEA5D284}"/>
                </a:ext>
              </a:extLst>
            </p:cNvPr>
            <p:cNvSpPr/>
            <p:nvPr/>
          </p:nvSpPr>
          <p:spPr>
            <a:xfrm>
              <a:off x="488306" y="3713307"/>
              <a:ext cx="1122380" cy="15401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6435CD1-A31C-4367-B820-899A9F4E6699}"/>
                </a:ext>
              </a:extLst>
            </p:cNvPr>
            <p:cNvSpPr/>
            <p:nvPr/>
          </p:nvSpPr>
          <p:spPr>
            <a:xfrm>
              <a:off x="488306" y="4521665"/>
              <a:ext cx="4679312" cy="226503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EEFA3D1-C430-4F45-BEFF-C8C64C2F8092}"/>
              </a:ext>
            </a:extLst>
          </p:cNvPr>
          <p:cNvGrpSpPr/>
          <p:nvPr/>
        </p:nvGrpSpPr>
        <p:grpSpPr>
          <a:xfrm>
            <a:off x="6227805" y="4262261"/>
            <a:ext cx="4781855" cy="2356275"/>
            <a:chOff x="6819254" y="3805586"/>
            <a:chExt cx="3929446" cy="3052414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08E753D-504A-4E99-B2D1-8BC880FF6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79" t="37963" r="3179"/>
            <a:stretch/>
          </p:blipFill>
          <p:spPr>
            <a:xfrm>
              <a:off x="6819254" y="3805586"/>
              <a:ext cx="3929446" cy="3052414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2803BF0-64C1-4CB3-8F81-D1F1695788FA}"/>
                </a:ext>
              </a:extLst>
            </p:cNvPr>
            <p:cNvSpPr/>
            <p:nvPr/>
          </p:nvSpPr>
          <p:spPr>
            <a:xfrm>
              <a:off x="6878972" y="4064428"/>
              <a:ext cx="914400" cy="279357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6762552-DBC9-4DC2-9652-63FFF44BE2FA}"/>
                </a:ext>
              </a:extLst>
            </p:cNvPr>
            <p:cNvSpPr/>
            <p:nvPr/>
          </p:nvSpPr>
          <p:spPr>
            <a:xfrm>
              <a:off x="9932565" y="4064427"/>
              <a:ext cx="360727" cy="279357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393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2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크롤링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과정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_3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83D0C2B6-4316-4D3F-8BD3-10299159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73" y="1929942"/>
            <a:ext cx="10480328" cy="46052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845D85-498C-4266-9DC4-F561B61CD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271" y="1325462"/>
            <a:ext cx="4992480" cy="241072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B6DFCE-E53D-47E7-BA75-6DB880F31919}"/>
              </a:ext>
            </a:extLst>
          </p:cNvPr>
          <p:cNvSpPr/>
          <p:nvPr/>
        </p:nvSpPr>
        <p:spPr>
          <a:xfrm>
            <a:off x="11535730" y="1535185"/>
            <a:ext cx="325187" cy="22009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398392-3170-481E-B538-889115D28B53}"/>
              </a:ext>
            </a:extLst>
          </p:cNvPr>
          <p:cNvSpPr/>
          <p:nvPr/>
        </p:nvSpPr>
        <p:spPr>
          <a:xfrm>
            <a:off x="1612949" y="2203366"/>
            <a:ext cx="5315242" cy="311293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3C534B-36BF-4CB4-8C27-307598E15CB2}"/>
              </a:ext>
            </a:extLst>
          </p:cNvPr>
          <p:cNvSpPr/>
          <p:nvPr/>
        </p:nvSpPr>
        <p:spPr>
          <a:xfrm>
            <a:off x="352617" y="2519874"/>
            <a:ext cx="1216123" cy="1562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EFA2CF2-6D75-4E2F-94A3-E13E5AA0E3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435" b="27981"/>
          <a:stretch/>
        </p:blipFill>
        <p:spPr>
          <a:xfrm>
            <a:off x="4574915" y="4174581"/>
            <a:ext cx="6519408" cy="40059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BFA0B5-EBBB-48B7-A0AF-663F5C9E3EED}"/>
              </a:ext>
            </a:extLst>
          </p:cNvPr>
          <p:cNvSpPr/>
          <p:nvPr/>
        </p:nvSpPr>
        <p:spPr>
          <a:xfrm>
            <a:off x="318147" y="2931341"/>
            <a:ext cx="4764465" cy="64535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50BC26-6A6F-448E-871C-0E83817C028C}"/>
              </a:ext>
            </a:extLst>
          </p:cNvPr>
          <p:cNvSpPr/>
          <p:nvPr/>
        </p:nvSpPr>
        <p:spPr>
          <a:xfrm>
            <a:off x="3036942" y="3808058"/>
            <a:ext cx="7617659" cy="13785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A288C05-4285-42FE-BC92-8FBBC74317A0}"/>
              </a:ext>
            </a:extLst>
          </p:cNvPr>
          <p:cNvCxnSpPr>
            <a:cxnSpLocks/>
          </p:cNvCxnSpPr>
          <p:nvPr/>
        </p:nvCxnSpPr>
        <p:spPr>
          <a:xfrm>
            <a:off x="4847721" y="3954646"/>
            <a:ext cx="0" cy="3628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A297491-0E4B-46DE-8CC1-FF9E56B01203}"/>
              </a:ext>
            </a:extLst>
          </p:cNvPr>
          <p:cNvCxnSpPr>
            <a:cxnSpLocks/>
          </p:cNvCxnSpPr>
          <p:nvPr/>
        </p:nvCxnSpPr>
        <p:spPr>
          <a:xfrm>
            <a:off x="4982465" y="3569034"/>
            <a:ext cx="215265" cy="7485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95324B3-56E6-4DE3-A4D9-EAEA339F7371}"/>
              </a:ext>
            </a:extLst>
          </p:cNvPr>
          <p:cNvSpPr txBox="1"/>
          <p:nvPr/>
        </p:nvSpPr>
        <p:spPr>
          <a:xfrm>
            <a:off x="5081784" y="3000214"/>
            <a:ext cx="2133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자동으로 다음 페이지의 </a:t>
            </a:r>
            <a:endParaRPr lang="en-US" altLang="ko-KR" sz="1100" dirty="0"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  <a:p>
            <a:r>
              <a:rPr lang="ko-KR" altLang="en-US" sz="11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태그명이 </a:t>
            </a:r>
            <a:r>
              <a:rPr lang="en-US" altLang="ko-KR" sz="11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#next_page</a:t>
            </a:r>
            <a:r>
              <a:rPr lang="ko-KR" altLang="en-US" sz="11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로 변경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289A72-69F2-450B-B248-F0DA4FDF632A}"/>
              </a:ext>
            </a:extLst>
          </p:cNvPr>
          <p:cNvSpPr txBox="1"/>
          <p:nvPr/>
        </p:nvSpPr>
        <p:spPr>
          <a:xfrm>
            <a:off x="8375219" y="3954646"/>
            <a:ext cx="1537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현재 활성화된 페이지</a:t>
            </a:r>
            <a:endParaRPr lang="en-US" altLang="ko-KR" sz="1100" dirty="0">
              <a:latin typeface="DX유니고딕 115" panose="02020600000000000000" pitchFamily="18" charset="-127"/>
              <a:ea typeface="DX유니고딕 115" panose="02020600000000000000" pitchFamily="18" charset="-127"/>
            </a:endParaRPr>
          </a:p>
        </p:txBody>
      </p:sp>
      <p:sp>
        <p:nvSpPr>
          <p:cNvPr id="32" name="L 도형 31">
            <a:extLst>
              <a:ext uri="{FF2B5EF4-FFF2-40B4-BE49-F238E27FC236}">
                <a16:creationId xmlns:a16="http://schemas.microsoft.com/office/drawing/2014/main" id="{DF6EEBD3-5A77-4FAE-86D8-1508C04A8F52}"/>
              </a:ext>
            </a:extLst>
          </p:cNvPr>
          <p:cNvSpPr/>
          <p:nvPr/>
        </p:nvSpPr>
        <p:spPr>
          <a:xfrm>
            <a:off x="320702" y="4160939"/>
            <a:ext cx="5256861" cy="2083551"/>
          </a:xfrm>
          <a:prstGeom prst="corner">
            <a:avLst>
              <a:gd name="adj1" fmla="val 70026"/>
              <a:gd name="adj2" fmla="val 184894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2516B6-4C17-4C90-B14B-CAAA1D5F9D0F}"/>
              </a:ext>
            </a:extLst>
          </p:cNvPr>
          <p:cNvSpPr txBox="1"/>
          <p:nvPr/>
        </p:nvSpPr>
        <p:spPr>
          <a:xfrm>
            <a:off x="3379671" y="5757920"/>
            <a:ext cx="2027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마지막 페이지 까지 이동 후 각 알고리즘별 </a:t>
            </a:r>
            <a:r>
              <a:rPr lang="en-US" altLang="ko-KR" sz="11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csv</a:t>
            </a:r>
            <a:r>
              <a:rPr lang="ko-KR" altLang="en-US" sz="1100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파일 생성 </a:t>
            </a:r>
          </a:p>
        </p:txBody>
      </p:sp>
    </p:spTree>
    <p:extLst>
      <p:ext uri="{BB962C8B-B14F-4D97-AF65-F5344CB8AC3E}">
        <p14:creationId xmlns:p14="http://schemas.microsoft.com/office/powerpoint/2010/main" val="47833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dplyr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패키지 </a:t>
              </a:r>
              <a:r>
                <a:rPr lang="ko-KR" altLang="en-US" sz="32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전처리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과정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D3353E8E-D952-4219-B527-C7AE7B488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9"/>
          <a:stretch/>
        </p:blipFill>
        <p:spPr>
          <a:xfrm>
            <a:off x="610195" y="2423013"/>
            <a:ext cx="5278365" cy="39861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7E689D8-ADF9-4B18-8775-AA5BC9DD4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95" y="1539860"/>
            <a:ext cx="6244291" cy="883153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1AEF4CA-02CD-4D20-A9F3-F9B7A5868620}"/>
              </a:ext>
            </a:extLst>
          </p:cNvPr>
          <p:cNvCxnSpPr>
            <a:cxnSpLocks/>
          </p:cNvCxnSpPr>
          <p:nvPr/>
        </p:nvCxnSpPr>
        <p:spPr>
          <a:xfrm>
            <a:off x="7082176" y="1849028"/>
            <a:ext cx="537866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28219B-E460-4199-ACDE-ADFAD36E00A2}"/>
              </a:ext>
            </a:extLst>
          </p:cNvPr>
          <p:cNvSpPr txBox="1"/>
          <p:nvPr/>
        </p:nvSpPr>
        <p:spPr>
          <a:xfrm>
            <a:off x="7994196" y="1602879"/>
            <a:ext cx="351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정답율에 표기된 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% 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문자를 삭제하고</a:t>
            </a:r>
            <a:r>
              <a:rPr lang="en-US" altLang="ko-KR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, </a:t>
            </a:r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문자열을 숫자로 변환함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ACBF538-16EF-453F-8932-1E1D5CA709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98"/>
          <a:stretch/>
        </p:blipFill>
        <p:spPr>
          <a:xfrm>
            <a:off x="6025967" y="4141410"/>
            <a:ext cx="5372100" cy="15768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12F634E-6EC9-45F7-8BC7-3B88586D157F}"/>
              </a:ext>
            </a:extLst>
          </p:cNvPr>
          <p:cNvSpPr txBox="1"/>
          <p:nvPr/>
        </p:nvSpPr>
        <p:spPr>
          <a:xfrm>
            <a:off x="7904823" y="5335139"/>
            <a:ext cx="326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X유니고딕 115" panose="02020600000000000000" pitchFamily="18" charset="-127"/>
                <a:ea typeface="DX유니고딕 115" panose="02020600000000000000" pitchFamily="18" charset="-127"/>
              </a:rPr>
              <a:t>전체 데이터 셋 중 정답율이 차지하는 비율을 구함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B9BF5D9-BB0B-48BF-9710-C435570A6CA7}"/>
              </a:ext>
            </a:extLst>
          </p:cNvPr>
          <p:cNvCxnSpPr>
            <a:cxnSpLocks/>
          </p:cNvCxnSpPr>
          <p:nvPr/>
        </p:nvCxnSpPr>
        <p:spPr>
          <a:xfrm flipV="1">
            <a:off x="4002230" y="2998173"/>
            <a:ext cx="2414654" cy="1143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F0CE99E-EC4C-4082-A789-9EB4B933A908}"/>
              </a:ext>
            </a:extLst>
          </p:cNvPr>
          <p:cNvCxnSpPr>
            <a:cxnSpLocks/>
          </p:cNvCxnSpPr>
          <p:nvPr/>
        </p:nvCxnSpPr>
        <p:spPr>
          <a:xfrm>
            <a:off x="6406724" y="3009610"/>
            <a:ext cx="10160" cy="112036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76C506E-03BC-460F-B445-7B03A56A73A8}"/>
              </a:ext>
            </a:extLst>
          </p:cNvPr>
          <p:cNvSpPr/>
          <p:nvPr/>
        </p:nvSpPr>
        <p:spPr>
          <a:xfrm>
            <a:off x="5976142" y="5214541"/>
            <a:ext cx="1841099" cy="71761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85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25B0D0-DB11-4FC4-99CE-E7AAE8D820B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A7F9F4-6AF3-4065-955F-1A60503578BE}"/>
                </a:ext>
              </a:extLst>
            </p:cNvPr>
            <p:cNvSpPr/>
            <p:nvPr/>
          </p:nvSpPr>
          <p:spPr>
            <a:xfrm>
              <a:off x="0" y="584200"/>
              <a:ext cx="12192000" cy="62738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87BC5E-DB5F-4ACF-BBFA-EC23B8623FAB}"/>
                </a:ext>
              </a:extLst>
            </p:cNvPr>
            <p:cNvSpPr/>
            <p:nvPr/>
          </p:nvSpPr>
          <p:spPr>
            <a:xfrm>
              <a:off x="0" y="0"/>
              <a:ext cx="11018914" cy="584200"/>
            </a:xfrm>
            <a:prstGeom prst="rect">
              <a:avLst/>
            </a:prstGeom>
            <a:pattFill prst="ltUpDiag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 </a:t>
              </a:r>
              <a:r>
                <a:rPr lang="ko-KR" altLang="en-US" sz="2400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이동규졔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en-US" altLang="ko-KR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R </a:t>
              </a:r>
              <a:r>
                <a:rPr lang="ko-KR" altLang="en-US" sz="24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미니프로젝트</a:t>
              </a:r>
              <a:endPara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11018914" y="0"/>
              <a:ext cx="1173086" cy="584200"/>
              <a:chOff x="11018914" y="0"/>
              <a:chExt cx="1173086" cy="5842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0F9C002-927F-44A8-89FD-5CDAE5CC5EA6}"/>
                  </a:ext>
                </a:extLst>
              </p:cNvPr>
              <p:cNvSpPr/>
              <p:nvPr/>
            </p:nvSpPr>
            <p:spPr>
              <a:xfrm>
                <a:off x="11018914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8C5599-C60A-49F5-8691-ECA5952C361C}"/>
                  </a:ext>
                </a:extLst>
              </p:cNvPr>
              <p:cNvSpPr/>
              <p:nvPr/>
            </p:nvSpPr>
            <p:spPr>
              <a:xfrm>
                <a:off x="11605457" y="0"/>
                <a:ext cx="586543" cy="584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2AFA00B5-D2C7-4EB7-B952-3E74A74CD4B0}"/>
                  </a:ext>
                </a:extLst>
              </p:cNvPr>
              <p:cNvSpPr/>
              <p:nvPr/>
            </p:nvSpPr>
            <p:spPr>
              <a:xfrm>
                <a:off x="11112160" y="278069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2BD66783-9C45-4198-B986-D38382F44E5E}"/>
                  </a:ext>
                </a:extLst>
              </p:cNvPr>
              <p:cNvSpPr/>
              <p:nvPr/>
            </p:nvSpPr>
            <p:spPr>
              <a:xfrm rot="189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95EBE4B1-E54F-4A9D-8A6A-73E778FE2CAF}"/>
                  </a:ext>
                </a:extLst>
              </p:cNvPr>
              <p:cNvSpPr/>
              <p:nvPr/>
            </p:nvSpPr>
            <p:spPr>
              <a:xfrm rot="2700000">
                <a:off x="11698703" y="274100"/>
                <a:ext cx="40005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5FB2FC-28FD-4F4E-A639-029913A961DE}"/>
              </a:ext>
            </a:extLst>
          </p:cNvPr>
          <p:cNvGrpSpPr/>
          <p:nvPr/>
        </p:nvGrpSpPr>
        <p:grpSpPr>
          <a:xfrm>
            <a:off x="111210" y="716398"/>
            <a:ext cx="11941685" cy="6003670"/>
            <a:chOff x="2877185" y="1341386"/>
            <a:chExt cx="6437630" cy="41752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A902D5-82EE-4E53-89A8-C4B465D1A214}"/>
                </a:ext>
              </a:extLst>
            </p:cNvPr>
            <p:cNvSpPr/>
            <p:nvPr/>
          </p:nvSpPr>
          <p:spPr>
            <a:xfrm>
              <a:off x="2877185" y="1730173"/>
              <a:ext cx="6437630" cy="3786441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endParaRPr lang="en-US" altLang="ko-KR" sz="1600" kern="100" dirty="0">
                <a:solidFill>
                  <a:schemeClr val="tx1"/>
                </a:solidFill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4B532E-BB46-4A21-A14E-958BB1C2BE16}"/>
                </a:ext>
              </a:extLst>
            </p:cNvPr>
            <p:cNvSpPr/>
            <p:nvPr/>
          </p:nvSpPr>
          <p:spPr>
            <a:xfrm>
              <a:off x="2877185" y="1341386"/>
              <a:ext cx="6437630" cy="38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ggplot</a:t>
              </a:r>
              <a:r>
                <a:rPr lang="en-US" altLang="ko-KR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 </a:t>
              </a:r>
              <a:r>
                <a:rPr lang="ko-KR" altLang="en-US" sz="3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X유니고딕 115" panose="02020600000000000000" pitchFamily="18" charset="-127"/>
                  <a:ea typeface="DX유니고딕 115" panose="02020600000000000000" pitchFamily="18" charset="-127"/>
                </a:rPr>
                <a:t>시각화 과정</a:t>
              </a:r>
              <a:endParaRPr lang="en-US" altLang="ko-KR" sz="3200" b="1" kern="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유니고딕 115" panose="02020600000000000000" pitchFamily="18" charset="-127"/>
                <a:ea typeface="DX유니고딕 115" panose="02020600000000000000" pitchFamily="18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65290B62-9F36-487F-ABFF-9C1DCC49E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3"/>
          <a:stretch/>
        </p:blipFill>
        <p:spPr>
          <a:xfrm>
            <a:off x="444617" y="2049826"/>
            <a:ext cx="6819195" cy="36379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95BFB2B-D819-4573-9C1A-0EC8D102A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917" y="2135111"/>
            <a:ext cx="4509424" cy="289560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4E38F2-8670-42D9-8CDB-2494679537B4}"/>
              </a:ext>
            </a:extLst>
          </p:cNvPr>
          <p:cNvCxnSpPr>
            <a:cxnSpLocks/>
          </p:cNvCxnSpPr>
          <p:nvPr/>
        </p:nvCxnSpPr>
        <p:spPr>
          <a:xfrm>
            <a:off x="6334984" y="3786667"/>
            <a:ext cx="711121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000076"/>
      </p:ext>
    </p:extLst>
  </p:cSld>
  <p:clrMapOvr>
    <a:masterClrMapping/>
  </p:clrMapOvr>
</p:sld>
</file>

<file path=ppt/theme/theme1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756</Words>
  <Application>Microsoft Office PowerPoint</Application>
  <PresentationFormat>와이드스크린</PresentationFormat>
  <Paragraphs>209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DX유니고딕 115</vt:lpstr>
      <vt:lpstr>맑은 고딕</vt:lpstr>
      <vt:lpstr>Arial</vt:lpstr>
      <vt:lpstr>11_Office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Lee Dong Kyu</cp:lastModifiedBy>
  <cp:revision>27</cp:revision>
  <dcterms:created xsi:type="dcterms:W3CDTF">2020-10-02T01:49:18Z</dcterms:created>
  <dcterms:modified xsi:type="dcterms:W3CDTF">2020-10-08T06:32:48Z</dcterms:modified>
</cp:coreProperties>
</file>