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8"/>
  </p:notesMasterIdLst>
  <p:sldIdLst>
    <p:sldId id="256" r:id="rId3"/>
    <p:sldId id="267" r:id="rId4"/>
    <p:sldId id="278" r:id="rId5"/>
    <p:sldId id="279" r:id="rId6"/>
    <p:sldId id="277" r:id="rId7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7531"/>
    <a:srgbClr val="B27C20"/>
    <a:srgbClr val="D26B0A"/>
    <a:srgbClr val="CD9C6E"/>
    <a:srgbClr val="D8F000"/>
    <a:srgbClr val="BA6F28"/>
    <a:srgbClr val="C67029"/>
    <a:srgbClr val="FFAD5A"/>
    <a:srgbClr val="ED8F03"/>
    <a:srgbClr val="FFB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2" y="198"/>
      </p:cViewPr>
      <p:guideLst>
        <p:guide orient="horz" pos="2160"/>
        <p:guide pos="33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60080-3609-48B0-A249-41ECE70E4038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0591E-C51A-42F8-B813-7343A0876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7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1D798-8BB9-4433-B9F5-FB3ED389547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06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1D798-8BB9-4433-B9F5-FB3ED389547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18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1D798-8BB9-4433-B9F5-FB3ED389547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75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1D798-8BB9-4433-B9F5-FB3ED389547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43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9455" y="176021"/>
            <a:ext cx="1095308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9C07-80E1-4577-93AB-8E9CC92186E1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7AA-FFD2-4D15-A05E-A66DCFF14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4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9C07-80E1-4577-93AB-8E9CC92186E1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7AA-FFD2-4D15-A05E-A66DCFF14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584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9C07-80E1-4577-93AB-8E9CC92186E1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7AA-FFD2-4D15-A05E-A66DCFF14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0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9C07-80E1-4577-93AB-8E9CC92186E1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7AA-FFD2-4D15-A05E-A66DCFF14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5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9C07-80E1-4577-93AB-8E9CC92186E1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7AA-FFD2-4D15-A05E-A66DCFF14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651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9C07-80E1-4577-93AB-8E9CC92186E1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7AA-FFD2-4D15-A05E-A66DCFF14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625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9C07-80E1-4577-93AB-8E9CC92186E1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7AA-FFD2-4D15-A05E-A66DCFF14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51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2786" y="425958"/>
            <a:ext cx="11808460" cy="6170930"/>
          </a:xfrm>
          <a:custGeom>
            <a:avLst/>
            <a:gdLst/>
            <a:ahLst/>
            <a:cxnLst/>
            <a:rect l="l" t="t" r="r" b="b"/>
            <a:pathLst>
              <a:path w="11808460" h="6170930">
                <a:moveTo>
                  <a:pt x="0" y="6170676"/>
                </a:moveTo>
                <a:lnTo>
                  <a:pt x="11807952" y="6170676"/>
                </a:lnTo>
                <a:lnTo>
                  <a:pt x="11807952" y="0"/>
                </a:lnTo>
                <a:lnTo>
                  <a:pt x="0" y="0"/>
                </a:lnTo>
                <a:lnTo>
                  <a:pt x="0" y="6170676"/>
                </a:lnTo>
                <a:close/>
              </a:path>
            </a:pathLst>
          </a:custGeom>
          <a:ln w="25907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7408" y="312420"/>
            <a:ext cx="3526790" cy="789940"/>
          </a:xfrm>
          <a:custGeom>
            <a:avLst/>
            <a:gdLst/>
            <a:ahLst/>
            <a:cxnLst/>
            <a:rect l="l" t="t" r="r" b="b"/>
            <a:pathLst>
              <a:path w="3526790" h="789940">
                <a:moveTo>
                  <a:pt x="3462400" y="0"/>
                </a:moveTo>
                <a:lnTo>
                  <a:pt x="64134" y="0"/>
                </a:lnTo>
                <a:lnTo>
                  <a:pt x="39165" y="5038"/>
                </a:lnTo>
                <a:lnTo>
                  <a:pt x="18780" y="18780"/>
                </a:lnTo>
                <a:lnTo>
                  <a:pt x="5038" y="39165"/>
                </a:lnTo>
                <a:lnTo>
                  <a:pt x="0" y="64134"/>
                </a:lnTo>
                <a:lnTo>
                  <a:pt x="0" y="725296"/>
                </a:lnTo>
                <a:lnTo>
                  <a:pt x="5038" y="750266"/>
                </a:lnTo>
                <a:lnTo>
                  <a:pt x="18780" y="770651"/>
                </a:lnTo>
                <a:lnTo>
                  <a:pt x="39165" y="784393"/>
                </a:lnTo>
                <a:lnTo>
                  <a:pt x="64134" y="789431"/>
                </a:lnTo>
                <a:lnTo>
                  <a:pt x="3462400" y="789431"/>
                </a:lnTo>
                <a:lnTo>
                  <a:pt x="3487370" y="784393"/>
                </a:lnTo>
                <a:lnTo>
                  <a:pt x="3507755" y="770651"/>
                </a:lnTo>
                <a:lnTo>
                  <a:pt x="3521497" y="750266"/>
                </a:lnTo>
                <a:lnTo>
                  <a:pt x="3526536" y="725296"/>
                </a:lnTo>
                <a:lnTo>
                  <a:pt x="3526536" y="64134"/>
                </a:lnTo>
                <a:lnTo>
                  <a:pt x="3521497" y="39165"/>
                </a:lnTo>
                <a:lnTo>
                  <a:pt x="3507755" y="18780"/>
                </a:lnTo>
                <a:lnTo>
                  <a:pt x="3487370" y="5038"/>
                </a:lnTo>
                <a:lnTo>
                  <a:pt x="3462400" y="0"/>
                </a:lnTo>
                <a:close/>
              </a:path>
            </a:pathLst>
          </a:custGeom>
          <a:solidFill>
            <a:srgbClr val="0C1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33494" y="230886"/>
            <a:ext cx="3526790" cy="791210"/>
          </a:xfrm>
          <a:custGeom>
            <a:avLst/>
            <a:gdLst/>
            <a:ahLst/>
            <a:cxnLst/>
            <a:rect l="l" t="t" r="r" b="b"/>
            <a:pathLst>
              <a:path w="3526790" h="791210">
                <a:moveTo>
                  <a:pt x="3462274" y="0"/>
                </a:moveTo>
                <a:lnTo>
                  <a:pt x="64261" y="0"/>
                </a:lnTo>
                <a:lnTo>
                  <a:pt x="39272" y="5058"/>
                </a:lnTo>
                <a:lnTo>
                  <a:pt x="18843" y="18843"/>
                </a:lnTo>
                <a:lnTo>
                  <a:pt x="5058" y="39272"/>
                </a:lnTo>
                <a:lnTo>
                  <a:pt x="0" y="64262"/>
                </a:lnTo>
                <a:lnTo>
                  <a:pt x="0" y="726694"/>
                </a:lnTo>
                <a:lnTo>
                  <a:pt x="5058" y="751683"/>
                </a:lnTo>
                <a:lnTo>
                  <a:pt x="18843" y="772112"/>
                </a:lnTo>
                <a:lnTo>
                  <a:pt x="39272" y="785897"/>
                </a:lnTo>
                <a:lnTo>
                  <a:pt x="64261" y="790956"/>
                </a:lnTo>
                <a:lnTo>
                  <a:pt x="3462274" y="790956"/>
                </a:lnTo>
                <a:lnTo>
                  <a:pt x="3487263" y="785897"/>
                </a:lnTo>
                <a:lnTo>
                  <a:pt x="3507692" y="772112"/>
                </a:lnTo>
                <a:lnTo>
                  <a:pt x="3521477" y="751683"/>
                </a:lnTo>
                <a:lnTo>
                  <a:pt x="3526535" y="726694"/>
                </a:lnTo>
                <a:lnTo>
                  <a:pt x="3526535" y="64262"/>
                </a:lnTo>
                <a:lnTo>
                  <a:pt x="3521477" y="39272"/>
                </a:lnTo>
                <a:lnTo>
                  <a:pt x="3507692" y="18843"/>
                </a:lnTo>
                <a:lnTo>
                  <a:pt x="3487263" y="5058"/>
                </a:lnTo>
                <a:lnTo>
                  <a:pt x="34622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333494" y="230886"/>
            <a:ext cx="3526790" cy="791210"/>
          </a:xfrm>
          <a:custGeom>
            <a:avLst/>
            <a:gdLst/>
            <a:ahLst/>
            <a:cxnLst/>
            <a:rect l="l" t="t" r="r" b="b"/>
            <a:pathLst>
              <a:path w="3526790" h="791210">
                <a:moveTo>
                  <a:pt x="0" y="64262"/>
                </a:moveTo>
                <a:lnTo>
                  <a:pt x="5058" y="39272"/>
                </a:lnTo>
                <a:lnTo>
                  <a:pt x="18843" y="18843"/>
                </a:lnTo>
                <a:lnTo>
                  <a:pt x="39272" y="5058"/>
                </a:lnTo>
                <a:lnTo>
                  <a:pt x="64261" y="0"/>
                </a:lnTo>
                <a:lnTo>
                  <a:pt x="3462274" y="0"/>
                </a:lnTo>
                <a:lnTo>
                  <a:pt x="3487263" y="5058"/>
                </a:lnTo>
                <a:lnTo>
                  <a:pt x="3507692" y="18843"/>
                </a:lnTo>
                <a:lnTo>
                  <a:pt x="3521477" y="39272"/>
                </a:lnTo>
                <a:lnTo>
                  <a:pt x="3526535" y="64262"/>
                </a:lnTo>
                <a:lnTo>
                  <a:pt x="3526535" y="726694"/>
                </a:lnTo>
                <a:lnTo>
                  <a:pt x="3521477" y="751683"/>
                </a:lnTo>
                <a:lnTo>
                  <a:pt x="3507692" y="772112"/>
                </a:lnTo>
                <a:lnTo>
                  <a:pt x="3487263" y="785897"/>
                </a:lnTo>
                <a:lnTo>
                  <a:pt x="3462274" y="790956"/>
                </a:lnTo>
                <a:lnTo>
                  <a:pt x="64261" y="790956"/>
                </a:lnTo>
                <a:lnTo>
                  <a:pt x="39272" y="785897"/>
                </a:lnTo>
                <a:lnTo>
                  <a:pt x="18843" y="772112"/>
                </a:lnTo>
                <a:lnTo>
                  <a:pt x="5058" y="751683"/>
                </a:lnTo>
                <a:lnTo>
                  <a:pt x="0" y="726694"/>
                </a:lnTo>
                <a:lnTo>
                  <a:pt x="0" y="6426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9C07-80E1-4577-93AB-8E9CC92186E1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7AA-FFD2-4D15-A05E-A66DCFF14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01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9C07-80E1-4577-93AB-8E9CC92186E1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7AA-FFD2-4D15-A05E-A66DCFF14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2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9C07-80E1-4577-93AB-8E9CC92186E1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7AA-FFD2-4D15-A05E-A66DCFF14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13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9C07-80E1-4577-93AB-8E9CC92186E1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7AA-FFD2-4D15-A05E-A66DCFF14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90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2914" y="121411"/>
            <a:ext cx="2647315" cy="68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5696" y="1787778"/>
            <a:ext cx="1096060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한컴 고딕"/>
                <a:cs typeface="한컴 고딕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맑은 고딕" panose="020B0503020000020004" pitchFamily="50" charset="-127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9C07-80E1-4577-93AB-8E9CC92186E1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9A7AA-FFD2-4D15-A05E-A66DCFF14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20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75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0470" y="548640"/>
            <a:ext cx="12192000" cy="1990725"/>
          </a:xfrm>
          <a:custGeom>
            <a:avLst/>
            <a:gdLst/>
            <a:ahLst/>
            <a:cxnLst/>
            <a:rect l="l" t="t" r="r" b="b"/>
            <a:pathLst>
              <a:path w="12192000" h="1990725">
                <a:moveTo>
                  <a:pt x="0" y="1990344"/>
                </a:moveTo>
                <a:lnTo>
                  <a:pt x="12192000" y="1990344"/>
                </a:lnTo>
                <a:lnTo>
                  <a:pt x="12192000" y="0"/>
                </a:lnTo>
                <a:lnTo>
                  <a:pt x="0" y="0"/>
                </a:lnTo>
                <a:lnTo>
                  <a:pt x="0" y="19903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67800" y="5352656"/>
            <a:ext cx="2519933" cy="764920"/>
          </a:xfrm>
          <a:custGeom>
            <a:avLst/>
            <a:gdLst/>
            <a:ahLst/>
            <a:cxnLst/>
            <a:rect l="l" t="t" r="r" b="b"/>
            <a:pathLst>
              <a:path w="12192000" h="1990725">
                <a:moveTo>
                  <a:pt x="0" y="1990343"/>
                </a:moveTo>
                <a:lnTo>
                  <a:pt x="12192000" y="1990343"/>
                </a:lnTo>
                <a:lnTo>
                  <a:pt x="12192000" y="0"/>
                </a:lnTo>
                <a:lnTo>
                  <a:pt x="0" y="0"/>
                </a:lnTo>
                <a:lnTo>
                  <a:pt x="0" y="199034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ko-KR" altLang="en-US" sz="1600">
                <a:latin typeface="+mn-ea"/>
              </a:rPr>
              <a:t>팀장 </a:t>
            </a:r>
            <a:r>
              <a:rPr lang="en-US" altLang="ko-KR" sz="1600">
                <a:latin typeface="+mn-ea"/>
              </a:rPr>
              <a:t>: 20161620 </a:t>
            </a:r>
            <a:r>
              <a:rPr lang="ko-KR" altLang="en-US" sz="1600">
                <a:latin typeface="+mn-ea"/>
              </a:rPr>
              <a:t>이희승</a:t>
            </a:r>
            <a:endParaRPr lang="en-US" altLang="ko-KR" sz="1600">
              <a:latin typeface="+mn-ea"/>
            </a:endParaRPr>
          </a:p>
          <a:p>
            <a:r>
              <a:rPr lang="ko-KR" altLang="en-US" sz="1600">
                <a:latin typeface="+mn-ea"/>
              </a:rPr>
              <a:t>팀원</a:t>
            </a:r>
            <a:r>
              <a:rPr lang="en-US" altLang="ko-KR" sz="1600">
                <a:latin typeface="+mn-ea"/>
              </a:rPr>
              <a:t> : 20152661 </a:t>
            </a:r>
            <a:r>
              <a:rPr lang="ko-KR" altLang="en-US" sz="1600">
                <a:latin typeface="+mn-ea"/>
              </a:rPr>
              <a:t>이창열</a:t>
            </a:r>
            <a:endParaRPr lang="en-US" altLang="ko-KR" sz="1600">
              <a:latin typeface="+mn-ea"/>
            </a:endParaRPr>
          </a:p>
          <a:p>
            <a:r>
              <a:rPr lang="ko-KR" altLang="en-US" sz="1600">
                <a:latin typeface="+mn-ea"/>
              </a:rPr>
              <a:t>팀원 </a:t>
            </a:r>
            <a:r>
              <a:rPr lang="en-US" altLang="ko-KR" sz="1600">
                <a:latin typeface="+mn-ea"/>
              </a:rPr>
              <a:t>: 20152712 </a:t>
            </a:r>
            <a:r>
              <a:rPr lang="ko-KR" altLang="en-US" sz="1600">
                <a:latin typeface="+mn-ea"/>
              </a:rPr>
              <a:t>황윤진</a:t>
            </a:r>
            <a:endParaRPr sz="1600">
              <a:latin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9058" y="118110"/>
            <a:ext cx="5261610" cy="3346450"/>
          </a:xfrm>
          <a:custGeom>
            <a:avLst/>
            <a:gdLst/>
            <a:ahLst/>
            <a:cxnLst/>
            <a:rect l="l" t="t" r="r" b="b"/>
            <a:pathLst>
              <a:path w="5261609" h="3346450">
                <a:moveTo>
                  <a:pt x="0" y="0"/>
                </a:moveTo>
                <a:lnTo>
                  <a:pt x="5261610" y="3345942"/>
                </a:lnTo>
              </a:path>
            </a:pathLst>
          </a:custGeom>
          <a:ln w="19812">
            <a:solidFill>
              <a:srgbClr val="B27C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7145" y="118110"/>
            <a:ext cx="5261610" cy="3346450"/>
          </a:xfrm>
          <a:custGeom>
            <a:avLst/>
            <a:gdLst/>
            <a:ahLst/>
            <a:cxnLst/>
            <a:rect l="l" t="t" r="r" b="b"/>
            <a:pathLst>
              <a:path w="5261610" h="3346450">
                <a:moveTo>
                  <a:pt x="5261609" y="0"/>
                </a:moveTo>
                <a:lnTo>
                  <a:pt x="0" y="3345942"/>
                </a:lnTo>
              </a:path>
            </a:pathLst>
          </a:custGeom>
          <a:ln w="19811">
            <a:solidFill>
              <a:srgbClr val="C670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7145" y="3396234"/>
            <a:ext cx="5035550" cy="3202305"/>
          </a:xfrm>
          <a:custGeom>
            <a:avLst/>
            <a:gdLst/>
            <a:ahLst/>
            <a:cxnLst/>
            <a:rect l="l" t="t" r="r" b="b"/>
            <a:pathLst>
              <a:path w="5035550" h="3202304">
                <a:moveTo>
                  <a:pt x="5035169" y="3201949"/>
                </a:moveTo>
                <a:lnTo>
                  <a:pt x="0" y="0"/>
                </a:lnTo>
              </a:path>
            </a:pathLst>
          </a:custGeom>
          <a:ln w="19812">
            <a:solidFill>
              <a:srgbClr val="BA6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06134" y="3396234"/>
            <a:ext cx="5035550" cy="3202305"/>
          </a:xfrm>
          <a:custGeom>
            <a:avLst/>
            <a:gdLst/>
            <a:ahLst/>
            <a:cxnLst/>
            <a:rect l="l" t="t" r="r" b="b"/>
            <a:pathLst>
              <a:path w="5035550" h="3202304">
                <a:moveTo>
                  <a:pt x="0" y="3201949"/>
                </a:moveTo>
                <a:lnTo>
                  <a:pt x="5035169" y="0"/>
                </a:lnTo>
              </a:path>
            </a:pathLst>
          </a:custGeom>
          <a:ln w="19812">
            <a:solidFill>
              <a:srgbClr val="D26B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538983"/>
            <a:ext cx="12192000" cy="1780539"/>
          </a:xfrm>
          <a:custGeom>
            <a:avLst/>
            <a:gdLst/>
            <a:ahLst/>
            <a:cxnLst/>
            <a:rect l="l" t="t" r="r" b="b"/>
            <a:pathLst>
              <a:path w="12192000" h="1780539">
                <a:moveTo>
                  <a:pt x="0" y="1780032"/>
                </a:moveTo>
                <a:lnTo>
                  <a:pt x="12192000" y="1780032"/>
                </a:lnTo>
                <a:lnTo>
                  <a:pt x="12192000" y="0"/>
                </a:lnTo>
                <a:lnTo>
                  <a:pt x="0" y="0"/>
                </a:lnTo>
                <a:lnTo>
                  <a:pt x="0" y="17800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02686" y="2762290"/>
            <a:ext cx="6822442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 rtl="0"/>
            <a:r>
              <a:rPr lang="ko-KR" altLang="en-US" sz="3200">
                <a:latin typeface="+mj-ea"/>
              </a:rPr>
              <a:t>지능형 </a:t>
            </a:r>
            <a:r>
              <a:rPr lang="en-US" altLang="ko-KR" sz="3200">
                <a:latin typeface="+mj-ea"/>
              </a:rPr>
              <a:t>CCTV</a:t>
            </a:r>
            <a:r>
              <a:rPr lang="ko-KR" altLang="en-US" sz="3200">
                <a:latin typeface="+mj-ea"/>
              </a:rPr>
              <a:t>를 이용한 영상 데이터 분석 지하철 범죄 식별 시스템</a:t>
            </a:r>
            <a:endParaRPr sz="2800" dirty="0">
              <a:latin typeface="+mj-ea"/>
              <a:cs typeface="HY엽서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4289" y="1668975"/>
            <a:ext cx="3667505" cy="3071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lang="en-US" altLang="ko-KR" sz="1600" b="0" spc="-50">
                <a:latin typeface="맑은 고딕 Semilight"/>
                <a:cs typeface="맑은 고딕 Semilight"/>
              </a:rPr>
              <a:t>2020</a:t>
            </a:r>
            <a:r>
              <a:rPr lang="en-US" altLang="ko-KR" sz="1600" spc="-50" dirty="0">
                <a:latin typeface="맑은 고딕 Semilight"/>
                <a:cs typeface="맑은 고딕 Semilight"/>
              </a:rPr>
              <a:t> </a:t>
            </a:r>
            <a:r>
              <a:rPr lang="ko-KR" altLang="en-US" sz="1600">
                <a:latin typeface="맑은 고딕 Semilight"/>
                <a:cs typeface="맑은 고딕 Semilight"/>
              </a:rPr>
              <a:t>동서 </a:t>
            </a:r>
            <a:r>
              <a:rPr lang="en-US" altLang="ko-KR" sz="1600">
                <a:latin typeface="맑은 고딕 Semilight"/>
                <a:cs typeface="맑은 고딕 Semilight"/>
              </a:rPr>
              <a:t>AI</a:t>
            </a:r>
            <a:r>
              <a:rPr lang="ko-KR" altLang="en-US" sz="1600">
                <a:latin typeface="맑은 고딕 Semilight"/>
                <a:cs typeface="맑은 고딕 Semilight"/>
              </a:rPr>
              <a:t>ㆍ</a:t>
            </a:r>
            <a:r>
              <a:rPr lang="en-US" altLang="ko-KR" sz="1600">
                <a:latin typeface="맑은 고딕 Semilight"/>
                <a:cs typeface="맑은 고딕 Semilight"/>
              </a:rPr>
              <a:t>SW </a:t>
            </a:r>
            <a:r>
              <a:rPr lang="ko-KR" altLang="en-US" sz="1600">
                <a:latin typeface="맑은 고딕 Semilight"/>
                <a:cs typeface="맑은 고딕 Semilight"/>
              </a:rPr>
              <a:t>아이디어 경진대회</a:t>
            </a:r>
            <a:endParaRPr lang="en-US" sz="1600" dirty="0">
              <a:latin typeface="맑은 고딕 Semilight"/>
              <a:cs typeface="맑은 고딕 Semi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36670" y="2526029"/>
            <a:ext cx="4556125" cy="0"/>
          </a:xfrm>
          <a:custGeom>
            <a:avLst/>
            <a:gdLst/>
            <a:ahLst/>
            <a:cxnLst/>
            <a:rect l="l" t="t" r="r" b="b"/>
            <a:pathLst>
              <a:path w="4556125">
                <a:moveTo>
                  <a:pt x="0" y="0"/>
                </a:moveTo>
                <a:lnTo>
                  <a:pt x="4556125" y="0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36670" y="4077461"/>
            <a:ext cx="4556125" cy="0"/>
          </a:xfrm>
          <a:custGeom>
            <a:avLst/>
            <a:gdLst/>
            <a:ahLst/>
            <a:cxnLst/>
            <a:rect l="l" t="t" r="r" b="b"/>
            <a:pathLst>
              <a:path w="4556125">
                <a:moveTo>
                  <a:pt x="0" y="0"/>
                </a:moveTo>
                <a:lnTo>
                  <a:pt x="4556125" y="0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16473" y="2526029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898" y="0"/>
                </a:lnTo>
              </a:path>
            </a:pathLst>
          </a:custGeom>
          <a:ln w="25908">
            <a:solidFill>
              <a:srgbClr val="FFB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6473" y="4077461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898" y="0"/>
                </a:lnTo>
              </a:path>
            </a:pathLst>
          </a:custGeom>
          <a:ln w="25908">
            <a:solidFill>
              <a:srgbClr val="ED8F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764" y="0"/>
            <a:ext cx="12157075" cy="548640"/>
          </a:xfrm>
          <a:custGeom>
            <a:avLst/>
            <a:gdLst/>
            <a:ahLst/>
            <a:cxnLst/>
            <a:rect l="l" t="t" r="r" b="b"/>
            <a:pathLst>
              <a:path w="12157075" h="548640">
                <a:moveTo>
                  <a:pt x="0" y="548639"/>
                </a:moveTo>
                <a:lnTo>
                  <a:pt x="12156948" y="548639"/>
                </a:lnTo>
                <a:lnTo>
                  <a:pt x="1215694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764" y="6309359"/>
            <a:ext cx="12157075" cy="548640"/>
          </a:xfrm>
          <a:custGeom>
            <a:avLst/>
            <a:gdLst/>
            <a:ahLst/>
            <a:cxnLst/>
            <a:rect l="l" t="t" r="r" b="b"/>
            <a:pathLst>
              <a:path w="12157075" h="548640">
                <a:moveTo>
                  <a:pt x="0" y="548639"/>
                </a:moveTo>
                <a:lnTo>
                  <a:pt x="12156948" y="548639"/>
                </a:lnTo>
                <a:lnTo>
                  <a:pt x="1215694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B4F7CFC4-470B-4471-8DCE-58699DFAF7C4}"/>
              </a:ext>
            </a:extLst>
          </p:cNvPr>
          <p:cNvSpPr txBox="1"/>
          <p:nvPr/>
        </p:nvSpPr>
        <p:spPr>
          <a:xfrm>
            <a:off x="4344288" y="4594916"/>
            <a:ext cx="3667505" cy="36869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lang="en-US" altLang="ko-KR" sz="2000" b="1" spc="-50">
                <a:latin typeface="+mj-ea"/>
                <a:ea typeface="+mj-ea"/>
                <a:cs typeface="맑은 고딕 Semilight"/>
              </a:rPr>
              <a:t>SDL </a:t>
            </a:r>
            <a:r>
              <a:rPr lang="ko-KR" altLang="en-US" sz="2000" b="1" spc="-50">
                <a:latin typeface="+mj-ea"/>
                <a:ea typeface="+mj-ea"/>
                <a:cs typeface="맑은 고딕 Semilight"/>
              </a:rPr>
              <a:t>팀</a:t>
            </a:r>
            <a:endParaRPr lang="en-US" sz="2000" b="1" dirty="0">
              <a:latin typeface="+mj-ea"/>
              <a:ea typeface="+mj-ea"/>
              <a:cs typeface="맑은 고딕 Semi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934CE9-9549-43E0-AACC-E48553A397B4}"/>
              </a:ext>
            </a:extLst>
          </p:cNvPr>
          <p:cNvSpPr/>
          <p:nvPr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rgbClr val="D2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51D77A-BCFB-4827-9B7E-C6512F757054}"/>
              </a:ext>
            </a:extLst>
          </p:cNvPr>
          <p:cNvGrpSpPr/>
          <p:nvPr/>
        </p:nvGrpSpPr>
        <p:grpSpPr>
          <a:xfrm>
            <a:off x="765115" y="259745"/>
            <a:ext cx="10324619" cy="369332"/>
            <a:chOff x="765115" y="259745"/>
            <a:chExt cx="10324619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5DA51F-5885-4693-82F7-B9A290164AFC}"/>
                </a:ext>
              </a:extLst>
            </p:cNvPr>
            <p:cNvSpPr/>
            <p:nvPr/>
          </p:nvSpPr>
          <p:spPr>
            <a:xfrm>
              <a:off x="767424" y="269077"/>
              <a:ext cx="2592000" cy="360000"/>
            </a:xfrm>
            <a:prstGeom prst="rect">
              <a:avLst/>
            </a:prstGeom>
            <a:solidFill>
              <a:srgbClr val="FFB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87155EF1-BED9-4A1A-ACEE-720B60A94BDF}"/>
                </a:ext>
              </a:extLst>
            </p:cNvPr>
            <p:cNvCxnSpPr/>
            <p:nvPr/>
          </p:nvCxnSpPr>
          <p:spPr>
            <a:xfrm>
              <a:off x="765115" y="259745"/>
              <a:ext cx="103246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E7993BF-B962-47EA-BBD3-FD57B4DCC422}"/>
              </a:ext>
            </a:extLst>
          </p:cNvPr>
          <p:cNvSpPr txBox="1"/>
          <p:nvPr/>
        </p:nvSpPr>
        <p:spPr>
          <a:xfrm>
            <a:off x="1102266" y="25974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필요성 및 심각성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D9812-E5B9-4FF7-B1B2-4A75AC0C5F47}"/>
              </a:ext>
            </a:extLst>
          </p:cNvPr>
          <p:cNvSpPr txBox="1"/>
          <p:nvPr/>
        </p:nvSpPr>
        <p:spPr>
          <a:xfrm>
            <a:off x="5303231" y="6096000"/>
            <a:ext cx="6460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그림</a:t>
            </a: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1 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출처 </a:t>
            </a: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김보경 기자</a:t>
            </a: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, “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서울 지하철 범죄 절반이 성범죄</a:t>
            </a: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… 2, 9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호선에서 많이 발생</a:t>
            </a: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”, 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이데일리</a:t>
            </a: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,  2019.01.20,</a:t>
            </a:r>
          </a:p>
          <a:p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http://bitly.kr/8zWFqidrx4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E6C479-7DCF-4C02-AD87-2DECC1231648}"/>
              </a:ext>
            </a:extLst>
          </p:cNvPr>
          <p:cNvGrpSpPr/>
          <p:nvPr/>
        </p:nvGrpSpPr>
        <p:grpSpPr>
          <a:xfrm>
            <a:off x="308624" y="2265183"/>
            <a:ext cx="5231952" cy="3396320"/>
            <a:chOff x="285871" y="1143000"/>
            <a:chExt cx="5231952" cy="3396320"/>
          </a:xfrm>
        </p:grpSpPr>
        <p:pic>
          <p:nvPicPr>
            <p:cNvPr id="1026" name="Picture 2" descr="https://lh4.googleusercontent.com/x-w0kttv5VrxBz_yNuh_1JybisA6zhhDfhbPzBUPwgw9PStxKBTNJe1vms9GY4Hke-SVOvX9ruTY93Ljmxf_5TRwHr310ityDred1w6meOfAtxLd9rkfc5l3s7X5Y5JbgwQeQXZqCLo">
              <a:extLst>
                <a:ext uri="{FF2B5EF4-FFF2-40B4-BE49-F238E27FC236}">
                  <a16:creationId xmlns:a16="http://schemas.microsoft.com/office/drawing/2014/main" id="{5E82E653-7763-40EE-9A9D-4D04041CD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71" y="1143000"/>
              <a:ext cx="5231952" cy="3248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FBF16A-2BF1-44CC-8A35-E71CC37C4109}"/>
                </a:ext>
              </a:extLst>
            </p:cNvPr>
            <p:cNvSpPr txBox="1"/>
            <p:nvPr/>
          </p:nvSpPr>
          <p:spPr>
            <a:xfrm>
              <a:off x="1631106" y="4277710"/>
              <a:ext cx="27093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&lt;</a:t>
              </a:r>
              <a:r>
                <a:rPr lang="ko-KR" altLang="en-US" sz="1100"/>
                <a:t>그림 </a:t>
              </a:r>
              <a:r>
                <a:rPr lang="en-US" altLang="ko-KR" sz="1100"/>
                <a:t>1, </a:t>
              </a:r>
              <a:r>
                <a:rPr lang="ko-KR" altLang="en-US" sz="1100"/>
                <a:t>범죄피해에 대한 불안감 그래프</a:t>
              </a:r>
              <a:r>
                <a:rPr lang="en-US" altLang="ko-KR" sz="1100"/>
                <a:t>&gt;</a:t>
              </a:r>
              <a:endParaRPr lang="ko-KR" altLang="en-US" sz="11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66A900-D809-472B-8CD0-E84F87DF2C76}"/>
              </a:ext>
            </a:extLst>
          </p:cNvPr>
          <p:cNvGrpSpPr/>
          <p:nvPr/>
        </p:nvGrpSpPr>
        <p:grpSpPr>
          <a:xfrm>
            <a:off x="5631720" y="3070629"/>
            <a:ext cx="6217020" cy="2573383"/>
            <a:chOff x="5689109" y="1948446"/>
            <a:chExt cx="6217020" cy="2573383"/>
          </a:xfrm>
        </p:grpSpPr>
        <p:pic>
          <p:nvPicPr>
            <p:cNvPr id="1028" name="Picture 4" descr="https://lh4.googleusercontent.com/72rAwJ0dWHArKjagpcubIbekYsKr5JHDsg1Mq11pcIjDd41ufMXg0WHeYv-llOEu8w-R-vLDJE4oyLC57y5p-gMZuECMAA2nodKfIrcNb8OJNnau7NQOs-MqS9wDSEdh8mYGKEZ8hbQ">
              <a:extLst>
                <a:ext uri="{FF2B5EF4-FFF2-40B4-BE49-F238E27FC236}">
                  <a16:creationId xmlns:a16="http://schemas.microsoft.com/office/drawing/2014/main" id="{E53F9424-A101-4F2A-8D7A-88EEFBCF3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109" y="1948446"/>
              <a:ext cx="6217020" cy="2329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BA2CC8-B013-4D8D-B5ED-1CDA3C8594B1}"/>
                </a:ext>
              </a:extLst>
            </p:cNvPr>
            <p:cNvSpPr txBox="1"/>
            <p:nvPr/>
          </p:nvSpPr>
          <p:spPr>
            <a:xfrm>
              <a:off x="5765879" y="4260219"/>
              <a:ext cx="6140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/>
                <a:t>&lt;</a:t>
              </a:r>
              <a:r>
                <a:rPr lang="ko-KR" altLang="en-US" sz="1100"/>
                <a:t>그림 </a:t>
              </a:r>
              <a:r>
                <a:rPr lang="en-US" altLang="ko-KR" sz="1100"/>
                <a:t>2, </a:t>
              </a:r>
              <a:r>
                <a:rPr lang="ko-KR" altLang="en-US" sz="1100"/>
                <a:t>철도역사 및 열차 노선에서 발생한 범죄 건수</a:t>
              </a:r>
              <a:r>
                <a:rPr lang="en-US" altLang="ko-KR" sz="1100"/>
                <a:t> &gt;</a:t>
              </a:r>
              <a:endParaRPr lang="ko-KR" altLang="en-US" sz="11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DDAE49-1BAA-4DC2-95AD-80C69991A32A}"/>
              </a:ext>
            </a:extLst>
          </p:cNvPr>
          <p:cNvSpPr txBox="1"/>
          <p:nvPr/>
        </p:nvSpPr>
        <p:spPr>
          <a:xfrm>
            <a:off x="5303231" y="6457890"/>
            <a:ext cx="7031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그림</a:t>
            </a: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2 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출처 </a:t>
            </a: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정일웅 기자</a:t>
            </a: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, “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몰카 등 철도범죄 최근 </a:t>
            </a: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년 </a:t>
            </a: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‘8271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건‘</a:t>
            </a: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… 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지난해 수원역</a:t>
            </a: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경부선 최다</a:t>
            </a: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”, 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아시아경제</a:t>
            </a: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,  2019.09.25,</a:t>
            </a:r>
          </a:p>
          <a:p>
            <a:r>
              <a:rPr lang="en-US" altLang="ko-KR" sz="1000">
                <a:solidFill>
                  <a:schemeClr val="bg1"/>
                </a:solidFill>
                <a:latin typeface="+mj-ea"/>
              </a:rPr>
              <a:t>http://bitly.kr/wfacwsA4P8</a:t>
            </a:r>
            <a:endParaRPr lang="ko-KR" altLang="en-US" sz="1000">
              <a:solidFill>
                <a:schemeClr val="bg1"/>
              </a:solidFill>
              <a:latin typeface="+mj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0B2F5AB-E854-4A16-AF70-CB24844CCAF8}"/>
              </a:ext>
            </a:extLst>
          </p:cNvPr>
          <p:cNvGrpSpPr/>
          <p:nvPr/>
        </p:nvGrpSpPr>
        <p:grpSpPr>
          <a:xfrm>
            <a:off x="765114" y="995684"/>
            <a:ext cx="10324619" cy="1035611"/>
            <a:chOff x="765115" y="4383171"/>
            <a:chExt cx="10324619" cy="10356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F96175D-84C4-47AB-816C-7DB94379D991}"/>
                </a:ext>
              </a:extLst>
            </p:cNvPr>
            <p:cNvSpPr/>
            <p:nvPr/>
          </p:nvSpPr>
          <p:spPr>
            <a:xfrm>
              <a:off x="765115" y="5049450"/>
              <a:ext cx="103246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/>
                <a:t>범죄자의 보복에 대한 두려움</a:t>
              </a:r>
              <a:r>
                <a:rPr lang="en-US" altLang="ko-KR"/>
                <a:t>, </a:t>
              </a:r>
              <a:r>
                <a:rPr lang="ko-KR" altLang="en-US"/>
                <a:t>피해 사실에 대한 수치심 등으로 신고하지 못하는 경우가 많다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55EC0F8-03FC-4CA0-9885-337CA4479DCF}"/>
                </a:ext>
              </a:extLst>
            </p:cNvPr>
            <p:cNvSpPr/>
            <p:nvPr/>
          </p:nvSpPr>
          <p:spPr>
            <a:xfrm>
              <a:off x="765115" y="4383171"/>
              <a:ext cx="97043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>
                  <a:solidFill>
                    <a:srgbClr val="202124"/>
                  </a:solidFill>
                  <a:latin typeface="Roboto"/>
                </a:rPr>
                <a:t>최근들어 </a:t>
              </a:r>
              <a:r>
                <a:rPr lang="ko-KR" altLang="en-US" b="0" i="0">
                  <a:solidFill>
                    <a:srgbClr val="202124"/>
                  </a:solidFill>
                  <a:effectLst/>
                  <a:latin typeface="Roboto"/>
                </a:rPr>
                <a:t>범죄 발생률이 증가하고 있는 추세이고</a:t>
              </a:r>
              <a:r>
                <a:rPr lang="en-US" altLang="ko-KR" b="0" i="0">
                  <a:solidFill>
                    <a:srgbClr val="202124"/>
                  </a:solidFill>
                  <a:effectLst/>
                  <a:latin typeface="Roboto"/>
                </a:rPr>
                <a:t>, </a:t>
              </a:r>
              <a:r>
                <a:rPr lang="ko-KR" altLang="en-US" b="0" i="0">
                  <a:solidFill>
                    <a:srgbClr val="202124"/>
                  </a:solidFill>
                  <a:effectLst/>
                  <a:latin typeface="Roboto"/>
                </a:rPr>
                <a:t>지하철 또한 범죄대상의 표적중 하나이다</a:t>
              </a:r>
              <a:r>
                <a:rPr lang="en-US" altLang="ko-KR" b="0" i="0">
                  <a:solidFill>
                    <a:srgbClr val="202124"/>
                  </a:solidFill>
                  <a:effectLst/>
                  <a:latin typeface="Roboto"/>
                </a:rPr>
                <a:t>.</a:t>
              </a:r>
              <a:endParaRPr lang="ko-KR" altLang="en-US" b="0" i="0">
                <a:solidFill>
                  <a:srgbClr val="202124"/>
                </a:solidFill>
                <a:effectLst/>
                <a:latin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61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0D6BAE3-4034-4ED5-9528-C6B729A5BA62}"/>
              </a:ext>
            </a:extLst>
          </p:cNvPr>
          <p:cNvGrpSpPr/>
          <p:nvPr/>
        </p:nvGrpSpPr>
        <p:grpSpPr>
          <a:xfrm>
            <a:off x="765115" y="259745"/>
            <a:ext cx="10324619" cy="369332"/>
            <a:chOff x="765115" y="259745"/>
            <a:chExt cx="10324619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46C8E2-3B29-4F8A-969A-FCA287C26012}"/>
                </a:ext>
              </a:extLst>
            </p:cNvPr>
            <p:cNvSpPr/>
            <p:nvPr/>
          </p:nvSpPr>
          <p:spPr>
            <a:xfrm>
              <a:off x="767424" y="269077"/>
              <a:ext cx="2592000" cy="360000"/>
            </a:xfrm>
            <a:prstGeom prst="rect">
              <a:avLst/>
            </a:prstGeom>
            <a:solidFill>
              <a:srgbClr val="FFB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49BB18B-0D8C-496E-872F-3D00D1C3A26E}"/>
                </a:ext>
              </a:extLst>
            </p:cNvPr>
            <p:cNvCxnSpPr/>
            <p:nvPr/>
          </p:nvCxnSpPr>
          <p:spPr>
            <a:xfrm>
              <a:off x="765115" y="259745"/>
              <a:ext cx="103246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E7993BF-B962-47EA-BBD3-FD57B4DCC422}"/>
              </a:ext>
            </a:extLst>
          </p:cNvPr>
          <p:cNvSpPr txBox="1"/>
          <p:nvPr/>
        </p:nvSpPr>
        <p:spPr>
          <a:xfrm>
            <a:off x="1102266" y="25974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아이디어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E6D33-E1C7-477A-8550-B32A2945B65D}"/>
              </a:ext>
            </a:extLst>
          </p:cNvPr>
          <p:cNvSpPr txBox="1"/>
          <p:nvPr/>
        </p:nvSpPr>
        <p:spPr>
          <a:xfrm>
            <a:off x="765115" y="1469713"/>
            <a:ext cx="79216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지능형 </a:t>
            </a:r>
            <a:r>
              <a:rPr lang="en-US" altLang="ko-KR">
                <a:latin typeface="+mn-ea"/>
              </a:rPr>
              <a:t>CCTV</a:t>
            </a:r>
            <a:r>
              <a:rPr lang="ko-KR" altLang="en-US">
                <a:latin typeface="+mn-ea"/>
              </a:rPr>
              <a:t>를 통하여 실시간 영상에 폭력 및 성추행 등의 </a:t>
            </a:r>
            <a:br>
              <a:rPr lang="ko-KR" altLang="en-US">
                <a:latin typeface="+mn-ea"/>
              </a:rPr>
            </a:br>
            <a:r>
              <a:rPr lang="ko-KR" altLang="en-US">
                <a:latin typeface="+mn-ea"/>
              </a:rPr>
              <a:t>범죄 발생 여부를 식별할 수 있도록 머신 러닝을 학습시켜 운용한다</a:t>
            </a:r>
            <a:r>
              <a:rPr lang="en-US" altLang="ko-KR">
                <a:latin typeface="+mn-ea"/>
              </a:rPr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실시간으로 관리자가 </a:t>
            </a:r>
            <a:r>
              <a:rPr lang="en-US" altLang="ko-KR">
                <a:latin typeface="+mn-ea"/>
              </a:rPr>
              <a:t>CCTV </a:t>
            </a:r>
            <a:r>
              <a:rPr lang="ko-KR" altLang="en-US">
                <a:latin typeface="+mn-ea"/>
              </a:rPr>
              <a:t>영상을 계속 모니터링하는 것이 아닌 </a:t>
            </a:r>
            <a:br>
              <a:rPr lang="ko-KR" altLang="en-US">
                <a:latin typeface="+mn-ea"/>
              </a:rPr>
            </a:br>
            <a:r>
              <a:rPr lang="ko-KR" altLang="en-US">
                <a:latin typeface="+mn-ea"/>
              </a:rPr>
              <a:t>범죄를 예측했을 때  관리자에게 영상을 전송하여 판단 후 경찰에 연락할 수 있다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학습시킨 자료 외의 범죄가 발생하면 딥 러닝을 통하여 범죄 행위의 식별 영역을 늘린다</a:t>
            </a:r>
            <a:r>
              <a:rPr lang="en-US" altLang="ko-KR">
                <a:latin typeface="+mn-ea"/>
              </a:rPr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부가적인 기능으로 </a:t>
            </a:r>
            <a:r>
              <a:rPr lang="en-US" altLang="ko-KR">
                <a:latin typeface="+mn-ea"/>
              </a:rPr>
              <a:t>CCTV</a:t>
            </a:r>
            <a:r>
              <a:rPr lang="ko-KR" altLang="en-US">
                <a:latin typeface="+mn-ea"/>
              </a:rPr>
              <a:t>로 촬영한 영상 데이터를 딥 러닝을 통해 재차인원 수를 분석하여 지하철 객실 내 승객 밀집도를 파악할 수 있다</a:t>
            </a:r>
            <a:r>
              <a:rPr lang="en-US" altLang="ko-KR">
                <a:latin typeface="+mn-ea"/>
              </a:rPr>
              <a:t>. </a:t>
            </a:r>
            <a:endParaRPr lang="ko-KR" altLang="en-US">
              <a:latin typeface="+mn-ea"/>
            </a:endParaRPr>
          </a:p>
        </p:txBody>
      </p:sp>
      <p:pic>
        <p:nvPicPr>
          <p:cNvPr id="1026" name="Picture 2" descr="https://lh3.googleusercontent.com/_ZZOFQwkPMUMbLBWyiOgOXN36mn9J9C0XHNGBpRK1ES5rlsudlcujW6xgDT0KyAAUKN78HA2MYkOSyW4uzmqrE6978WDYNQMU1x-ucVXmLgyIYK86GtYT-Hxsgguf7WADyyLUK0DwvY">
            <a:extLst>
              <a:ext uri="{FF2B5EF4-FFF2-40B4-BE49-F238E27FC236}">
                <a16:creationId xmlns:a16="http://schemas.microsoft.com/office/drawing/2014/main" id="{57C80BFE-80D1-4CB7-85E4-3A9E90EA9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53" y="430496"/>
            <a:ext cx="2040626" cy="549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2EB0578-5AAD-4190-AEC0-453077B6DD85}"/>
              </a:ext>
            </a:extLst>
          </p:cNvPr>
          <p:cNvSpPr/>
          <p:nvPr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rgbClr val="D2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9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775658E-14EA-4724-9AAE-F34F622D043F}"/>
              </a:ext>
            </a:extLst>
          </p:cNvPr>
          <p:cNvGrpSpPr/>
          <p:nvPr/>
        </p:nvGrpSpPr>
        <p:grpSpPr>
          <a:xfrm>
            <a:off x="765115" y="259745"/>
            <a:ext cx="10324619" cy="369332"/>
            <a:chOff x="765115" y="259745"/>
            <a:chExt cx="10324619" cy="3693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CCEFE7D-D236-4637-932F-1F2C1B55855A}"/>
                </a:ext>
              </a:extLst>
            </p:cNvPr>
            <p:cNvSpPr/>
            <p:nvPr/>
          </p:nvSpPr>
          <p:spPr>
            <a:xfrm>
              <a:off x="767424" y="269077"/>
              <a:ext cx="2592000" cy="360000"/>
            </a:xfrm>
            <a:prstGeom prst="rect">
              <a:avLst/>
            </a:prstGeom>
            <a:solidFill>
              <a:srgbClr val="FFB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8B18141-04EE-4963-AB2A-11A56D23716D}"/>
                </a:ext>
              </a:extLst>
            </p:cNvPr>
            <p:cNvCxnSpPr/>
            <p:nvPr/>
          </p:nvCxnSpPr>
          <p:spPr>
            <a:xfrm>
              <a:off x="765115" y="259745"/>
              <a:ext cx="103246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E7993BF-B962-47EA-BBD3-FD57B4DCC422}"/>
              </a:ext>
            </a:extLst>
          </p:cNvPr>
          <p:cNvSpPr txBox="1"/>
          <p:nvPr/>
        </p:nvSpPr>
        <p:spPr>
          <a:xfrm>
            <a:off x="1102266" y="25974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활용 알고리즘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23BC2-EF27-4E7D-8972-96414947F344}"/>
              </a:ext>
            </a:extLst>
          </p:cNvPr>
          <p:cNvSpPr/>
          <p:nvPr/>
        </p:nvSpPr>
        <p:spPr>
          <a:xfrm>
            <a:off x="767424" y="1255216"/>
            <a:ext cx="103246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u"/>
            </a:pPr>
            <a:r>
              <a:rPr lang="ko-KR" altLang="en-US">
                <a:latin typeface="+mn-ea"/>
              </a:rPr>
              <a:t>분류 분석</a:t>
            </a:r>
            <a:r>
              <a:rPr lang="en-US" altLang="ko-KR">
                <a:latin typeface="+mn-ea"/>
              </a:rPr>
              <a:t>(Cluster Analysis, CA)( Decision Tree </a:t>
            </a:r>
            <a:r>
              <a:rPr lang="ko-KR" altLang="en-US">
                <a:latin typeface="+mn-ea"/>
              </a:rPr>
              <a:t>알고리즘 또는 </a:t>
            </a:r>
            <a:r>
              <a:rPr lang="en-US" altLang="ko-KR">
                <a:latin typeface="+mn-ea"/>
              </a:rPr>
              <a:t>Random Forest </a:t>
            </a:r>
            <a:r>
              <a:rPr lang="ko-KR" altLang="en-US">
                <a:latin typeface="+mn-ea"/>
              </a:rPr>
              <a:t>알고리즘 </a:t>
            </a:r>
            <a:r>
              <a:rPr lang="en-US" altLang="ko-KR">
                <a:latin typeface="+mn-ea"/>
              </a:rPr>
              <a:t>)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Decision Tree </a:t>
            </a:r>
            <a:r>
              <a:rPr lang="ko-KR" altLang="en-US" sz="1600">
                <a:latin typeface="+mn-ea"/>
              </a:rPr>
              <a:t>알고리즘</a:t>
            </a:r>
            <a:br>
              <a:rPr lang="ko-KR" altLang="en-US" sz="1600">
                <a:latin typeface="+mn-ea"/>
              </a:rPr>
            </a:br>
            <a:r>
              <a:rPr lang="en-US" altLang="ko-KR" sz="1600">
                <a:latin typeface="+mn-ea"/>
              </a:rPr>
              <a:t>(</a:t>
            </a:r>
            <a:r>
              <a:rPr lang="ko-KR" altLang="en-US" sz="1600">
                <a:latin typeface="+mn-ea"/>
              </a:rPr>
              <a:t>한 개의 훈련용 데이터를 생성하여  한 번의 학습을 통해 하나의 분류 트리 생성 및 목표 변수 예측 후 생성된 분류 모델을 검정 데이터에 적용하여 목표 변수 예측하는 알고리즘</a:t>
            </a:r>
            <a:r>
              <a:rPr lang="en-US" altLang="ko-KR" sz="1600">
                <a:latin typeface="+mn-ea"/>
              </a:rPr>
              <a:t>)</a:t>
            </a:r>
            <a:endParaRPr lang="ko-KR" altLang="en-US" sz="1600">
              <a:latin typeface="+mn-ea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Random Forest </a:t>
            </a:r>
            <a:r>
              <a:rPr lang="ko-KR" altLang="en-US" sz="1600">
                <a:latin typeface="+mn-ea"/>
              </a:rPr>
              <a:t>알고리즘</a:t>
            </a:r>
            <a:br>
              <a:rPr lang="ko-KR" altLang="en-US" sz="1600">
                <a:latin typeface="+mn-ea"/>
              </a:rPr>
            </a:br>
            <a:r>
              <a:rPr lang="en-US" altLang="ko-KR" sz="1600">
                <a:latin typeface="+mn-ea"/>
              </a:rPr>
              <a:t>(</a:t>
            </a:r>
            <a:r>
              <a:rPr lang="ko-KR" altLang="en-US" sz="1600">
                <a:latin typeface="+mn-ea"/>
              </a:rPr>
              <a:t>머신 러닝 과정 에서 임의 복원 샘플링을 통해 구성한 다수의 결정 트리로부터 최종적 목표변수 예측 후 분류 모델을 검정 데이터에 적용하여 목표 변수 예측하는 알고리즘</a:t>
            </a:r>
            <a:r>
              <a:rPr lang="en-US" altLang="ko-KR" sz="1600">
                <a:latin typeface="+mn-ea"/>
              </a:rPr>
              <a:t>)</a:t>
            </a:r>
            <a:endParaRPr lang="ko-KR" altLang="en-US" sz="1600">
              <a:latin typeface="+mn-ea"/>
            </a:endParaRP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ko-KR" altLang="en-US" sz="1600" b="1">
                <a:latin typeface="+mn-ea"/>
              </a:rPr>
              <a:t>범죄를 저지르기 전 하는 행동을 파악하고 그 이후에 취하는 행동을 파악하여 범죄의 발생 가능성과 종류를 예측할 수 있다</a:t>
            </a:r>
            <a:r>
              <a:rPr lang="en-US" altLang="ko-KR" sz="1600" b="1">
                <a:latin typeface="+mn-ea"/>
              </a:rPr>
              <a:t>.</a:t>
            </a:r>
          </a:p>
          <a:p>
            <a:pPr lvl="1" fontAlgn="base"/>
            <a:endParaRPr lang="ko-KR" altLang="en-US" b="1">
              <a:latin typeface="+mn-ea"/>
            </a:endParaRPr>
          </a:p>
          <a:p>
            <a:pPr marL="285750" indent="-285750" fontAlgn="base">
              <a:buFont typeface="Wingdings" panose="05000000000000000000" pitchFamily="2" charset="2"/>
              <a:buChar char="u"/>
            </a:pPr>
            <a:r>
              <a:rPr lang="en-US" altLang="ko-KR">
                <a:latin typeface="+mn-ea"/>
              </a:rPr>
              <a:t>Yolo(You Only Look Once)( </a:t>
            </a:r>
            <a:r>
              <a:rPr lang="ko-KR" altLang="en-US">
                <a:latin typeface="+mn-ea"/>
              </a:rPr>
              <a:t>단일 단계 방식의 객체 탐지 알고리즘 </a:t>
            </a:r>
            <a:r>
              <a:rPr lang="en-US" altLang="ko-KR">
                <a:latin typeface="+mn-ea"/>
              </a:rPr>
              <a:t>)</a:t>
            </a:r>
            <a:endParaRPr lang="ko-KR" altLang="en-US">
              <a:latin typeface="+mn-ea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CNN (Convolutional Neural Network)</a:t>
            </a:r>
            <a:r>
              <a:rPr lang="ko-KR" altLang="en-US" sz="1600">
                <a:latin typeface="+mn-ea"/>
              </a:rPr>
              <a:t> 필터링 기법을 인공신경망에 적용함으로써 이미지를 더욱 효과적으로 처리</a:t>
            </a:r>
          </a:p>
          <a:p>
            <a:pPr marL="1200150" lvl="2" indent="-285750" fontAlgn="base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</a:rPr>
              <a:t>행렬로 표현된 필터의 각 요소가 데이터 처리에 적합하도록 자동으로 학습된다</a:t>
            </a:r>
            <a:r>
              <a:rPr lang="en-US" altLang="ko-KR" sz="1600">
                <a:latin typeface="+mn-ea"/>
              </a:rPr>
              <a:t>.</a:t>
            </a:r>
            <a:endParaRPr lang="ko-KR" altLang="en-US" sz="1600">
              <a:latin typeface="+mn-ea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600">
                <a:latin typeface="+mn-ea"/>
              </a:rPr>
              <a:t>이미지 분류 정확도를 최대화하는 필터를 자동으로 학습하여 빠르게 사람 인식할 수 있다</a:t>
            </a:r>
            <a:r>
              <a:rPr lang="en-US" altLang="ko-KR" sz="1600">
                <a:latin typeface="+mn-ea"/>
              </a:rPr>
              <a:t>.</a:t>
            </a:r>
            <a:endParaRPr lang="ko-KR" altLang="en-US" sz="1600">
              <a:latin typeface="+mn-ea"/>
            </a:endParaRP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en-US" altLang="ko-KR" sz="1600" b="1">
                <a:latin typeface="+mn-ea"/>
              </a:rPr>
              <a:t>CCTV </a:t>
            </a:r>
            <a:r>
              <a:rPr lang="ko-KR" altLang="en-US" sz="1600" b="1">
                <a:latin typeface="+mn-ea"/>
              </a:rPr>
              <a:t>영상을 통해 정확한 인원수 파악해서 밀집도를 계산한다</a:t>
            </a:r>
            <a:r>
              <a:rPr lang="en-US" altLang="ko-KR" sz="1600" b="1">
                <a:latin typeface="+mn-ea"/>
              </a:rPr>
              <a:t>.</a:t>
            </a:r>
            <a:endParaRPr lang="ko-KR" altLang="en-US" sz="160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570ADB-8F6F-48B4-B190-8C65FC3DFAB0}"/>
              </a:ext>
            </a:extLst>
          </p:cNvPr>
          <p:cNvSpPr/>
          <p:nvPr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rgbClr val="D2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3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14D4ED7-F81B-47F1-9B28-AB141F97A218}"/>
              </a:ext>
            </a:extLst>
          </p:cNvPr>
          <p:cNvGrpSpPr/>
          <p:nvPr/>
        </p:nvGrpSpPr>
        <p:grpSpPr>
          <a:xfrm>
            <a:off x="765115" y="259745"/>
            <a:ext cx="10324619" cy="369332"/>
            <a:chOff x="765115" y="259745"/>
            <a:chExt cx="10324619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CB0F1B8-43AD-49B1-800A-89A47C539F60}"/>
                </a:ext>
              </a:extLst>
            </p:cNvPr>
            <p:cNvSpPr/>
            <p:nvPr/>
          </p:nvSpPr>
          <p:spPr>
            <a:xfrm>
              <a:off x="767424" y="269077"/>
              <a:ext cx="2592000" cy="360000"/>
            </a:xfrm>
            <a:prstGeom prst="rect">
              <a:avLst/>
            </a:prstGeom>
            <a:solidFill>
              <a:srgbClr val="FFB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257E7F9-3CD7-4431-A5E9-F3A883230F92}"/>
                </a:ext>
              </a:extLst>
            </p:cNvPr>
            <p:cNvCxnSpPr/>
            <p:nvPr/>
          </p:nvCxnSpPr>
          <p:spPr>
            <a:xfrm>
              <a:off x="765115" y="259745"/>
              <a:ext cx="103246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E7993BF-B962-47EA-BBD3-FD57B4DCC422}"/>
              </a:ext>
            </a:extLst>
          </p:cNvPr>
          <p:cNvSpPr txBox="1"/>
          <p:nvPr/>
        </p:nvSpPr>
        <p:spPr>
          <a:xfrm>
            <a:off x="1102266" y="2597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9B53B7-0064-451B-ACE4-574E2408D5A0}"/>
              </a:ext>
            </a:extLst>
          </p:cNvPr>
          <p:cNvSpPr/>
          <p:nvPr/>
        </p:nvSpPr>
        <p:spPr>
          <a:xfrm>
            <a:off x="7848600" y="3920836"/>
            <a:ext cx="3241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200"/>
              </a:spcAft>
            </a:pPr>
            <a:r>
              <a:rPr lang="ko-KR" altLang="en-US">
                <a:solidFill>
                  <a:srgbClr val="000000"/>
                </a:solidFill>
                <a:latin typeface="+mn-ea"/>
              </a:rPr>
              <a:t>부가적인 기능으로 객실 내의 인구 밀집도를 분석하여 지하철을 이용하는 사용자에게 정확한 수치를 제공할 수 있다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.</a:t>
            </a:r>
            <a:endParaRPr lang="ko-KR" altLang="en-US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F3FFD6-DC6F-43A2-918D-C2D76337A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84019"/>
            <a:ext cx="1001126" cy="10011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09FE6C-9616-4FE7-A023-73B556633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46" y="3962407"/>
            <a:ext cx="890434" cy="8904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E40262-9B80-45B8-ADDD-75A45412D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07" y="3925456"/>
            <a:ext cx="1106126" cy="11061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58C178-7579-419C-BF34-327341B325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739" y="1544706"/>
            <a:ext cx="1046094" cy="10460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C03F31-89D5-4D46-8F66-587AAF27BBEC}"/>
              </a:ext>
            </a:extLst>
          </p:cNvPr>
          <p:cNvSpPr/>
          <p:nvPr/>
        </p:nvSpPr>
        <p:spPr>
          <a:xfrm>
            <a:off x="2284631" y="1466671"/>
            <a:ext cx="3171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/>
              <a:t>범죄자의 보복에 대한 두려움</a:t>
            </a:r>
            <a:r>
              <a:rPr lang="en-US" altLang="ko-KR"/>
              <a:t>, </a:t>
            </a:r>
            <a:r>
              <a:rPr lang="ko-KR" altLang="en-US"/>
              <a:t>피해 사실에 대한 수치심 등으로 신고하지 못하는 피해자를 줄일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A94D9A-64AC-415A-B1CF-81BEDE8BEC55}"/>
              </a:ext>
            </a:extLst>
          </p:cNvPr>
          <p:cNvSpPr/>
          <p:nvPr/>
        </p:nvSpPr>
        <p:spPr>
          <a:xfrm>
            <a:off x="7848600" y="1538796"/>
            <a:ext cx="3241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>
                <a:solidFill>
                  <a:srgbClr val="000000"/>
                </a:solidFill>
                <a:latin typeface="+mn-ea"/>
              </a:rPr>
              <a:t>늦은 대처로 인해 문제가 커지는 것을 방지하고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범죄 발생률을 줄일 수 있다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.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AF6674-6F3C-4372-8CB5-62B51337E21A}"/>
              </a:ext>
            </a:extLst>
          </p:cNvPr>
          <p:cNvSpPr/>
          <p:nvPr/>
        </p:nvSpPr>
        <p:spPr>
          <a:xfrm>
            <a:off x="2284631" y="3886200"/>
            <a:ext cx="31689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>
                <a:solidFill>
                  <a:srgbClr val="000000"/>
                </a:solidFill>
                <a:latin typeface="+mn-ea"/>
              </a:rPr>
              <a:t>실시간 영상 전송이 아닌 범죄 예측 시에만 관리자에게 영상이 전송되기 때문에 개인 정보와 사생활 침해 문제를 해결할 수 있다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.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3F8A99-3722-4219-8879-1EDBD1BC8470}"/>
              </a:ext>
            </a:extLst>
          </p:cNvPr>
          <p:cNvSpPr/>
          <p:nvPr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rgbClr val="D2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495C946-2C3A-4696-8A1E-200FFAFBF60C}"/>
              </a:ext>
            </a:extLst>
          </p:cNvPr>
          <p:cNvCxnSpPr/>
          <p:nvPr/>
        </p:nvCxnSpPr>
        <p:spPr>
          <a:xfrm>
            <a:off x="765115" y="3276600"/>
            <a:ext cx="1032461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C8ABE52-079C-4323-B46D-290CA898FFD1}"/>
              </a:ext>
            </a:extLst>
          </p:cNvPr>
          <p:cNvCxnSpPr>
            <a:cxnSpLocks/>
          </p:cNvCxnSpPr>
          <p:nvPr/>
        </p:nvCxnSpPr>
        <p:spPr>
          <a:xfrm>
            <a:off x="5943600" y="1371600"/>
            <a:ext cx="0" cy="40386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6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474</Words>
  <Application>Microsoft Office PowerPoint</Application>
  <PresentationFormat>와이드스크린</PresentationFormat>
  <Paragraphs>43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HY엽서M</vt:lpstr>
      <vt:lpstr>Roboto</vt:lpstr>
      <vt:lpstr>맑은 고딕</vt:lpstr>
      <vt:lpstr>맑은 고딕 Semilight</vt:lpstr>
      <vt:lpstr>한컴 고딕</vt:lpstr>
      <vt:lpstr>Arial</vt:lpstr>
      <vt:lpstr>Calibri</vt:lpstr>
      <vt:lpstr>Calibri Light</vt:lpstr>
      <vt:lpstr>Wingdings</vt:lpstr>
      <vt:lpstr>Office Theme</vt:lpstr>
      <vt:lpstr>Тема Office</vt:lpstr>
      <vt:lpstr>지능형 CCTV를 이용한 영상 데이터 분석 지하철 범죄 식별 시스템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home</cp:lastModifiedBy>
  <cp:revision>49</cp:revision>
  <dcterms:created xsi:type="dcterms:W3CDTF">2019-11-22T15:13:59Z</dcterms:created>
  <dcterms:modified xsi:type="dcterms:W3CDTF">2020-05-23T14:42:44Z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2019-11-22T00:00:00Z</vt:filetime>
  </property>
</Properties>
</file>