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  <p:sldMasterId id="2147483768" r:id="rId2"/>
  </p:sldMasterIdLst>
  <p:notesMasterIdLst>
    <p:notesMasterId r:id="rId17"/>
  </p:notesMasterIdLst>
  <p:sldIdLst>
    <p:sldId id="256" r:id="rId3"/>
    <p:sldId id="257" r:id="rId4"/>
    <p:sldId id="261" r:id="rId5"/>
    <p:sldId id="264" r:id="rId6"/>
    <p:sldId id="259" r:id="rId7"/>
    <p:sldId id="263" r:id="rId8"/>
    <p:sldId id="265" r:id="rId9"/>
    <p:sldId id="262" r:id="rId10"/>
    <p:sldId id="258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3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A3E45-B301-914A-AC40-38509225C3D2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0B37B-BFF1-9D4E-9CCE-B3D4031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2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B4B-F52F-E2E5-E1E0-C5DC08EEF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7DCBA-A3EC-5DAA-5E23-84D68241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A3D84-1647-82B5-3CAF-21A94593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5B78-7614-BA40-BE1E-232D28643321}" type="datetime1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38541-52E3-6B84-24DE-02F04C39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EF527-FEB9-9AF2-65CB-E0855010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8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9610-FB1D-3B7C-F157-D576A0CE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7B0E5-645C-2A1F-D742-E5F0A3EE8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6CB9E-DEFE-D3FC-F33C-5FEA420A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9BE0-ED22-F640-9B07-F6607D11AFBB}" type="datetime1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0AD13-A818-D0B5-59EB-32D0C89B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CFF49-337C-0ADC-D216-C96BA55B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D1686-2D5C-C8FA-2068-9345A251C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1BAC-176F-3E66-5AB0-4EECB331C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DE3-6080-BE94-A50D-86B85FC9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7CC87-CB09-8A49-8248-3F66F33EFFA7}" type="datetime1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3788C-2E11-E586-DC36-CA795036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00E6-9F5B-9E18-2574-8864C9D0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49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5B78-7614-BA40-BE1E-232D28643321}" type="datetime1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9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59AB-C19A-864D-876D-70BC260B7838}" type="datetime1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7675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B5F0-3986-C848-A4C6-0AE6B14A6B92}" type="datetime1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53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59AB-C19A-864D-876D-70BC260B7838}" type="datetime1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8529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59AB-C19A-864D-876D-70BC260B7838}" type="datetime1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9280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C2C-44EF-5643-AD5D-55E8319E9F98}" type="datetime1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9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0954-B761-594A-9077-AAC4DEBE0788}" type="datetime1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261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59AB-C19A-864D-876D-70BC260B7838}" type="datetime1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384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0787-CB27-6608-2EC1-2221ECE1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59F7-C3BB-BE68-8CD2-F8C78B3B9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4DCE-04CC-9852-E136-C81F5D24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7B28-4BC5-E74A-8864-28D73BE07199}" type="datetime1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E6F9E-C25B-EE1F-98A3-CD18ED69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A70B2-2A23-5EC1-51D3-0DA4D3AF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11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8020-FF59-0447-A4A8-067094799D77}" type="datetime1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33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59AB-C19A-864D-876D-70BC260B7838}" type="datetime1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6118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59AB-C19A-864D-876D-70BC260B7838}" type="datetime1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2847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59AB-C19A-864D-876D-70BC260B7838}" type="datetime1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528455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59AB-C19A-864D-876D-70BC260B7838}" type="datetime1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05293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59AB-C19A-864D-876D-70BC260B7838}" type="datetime1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8897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59AB-C19A-864D-876D-70BC260B7838}" type="datetime1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573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59AB-C19A-864D-876D-70BC260B7838}" type="datetime1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40213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59AB-C19A-864D-876D-70BC260B7838}" type="datetime1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5103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4F42-2FD2-A14C-1E4F-A1017166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336E4-1B7C-E48A-3F7B-2DB2FED7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78323-041E-058A-05E8-23C678A7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B5F0-3986-C848-A4C6-0AE6B14A6B92}" type="datetime1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009AC-B8B3-0D22-EA94-315D4363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B5888-FEFE-9C88-7DF4-A9DDDEDC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221E-7781-C691-6E41-5C0BE268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90A76-39E2-8BDC-11B6-D10EA337E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FDEEB-E5C7-1FE9-077D-B53CBF751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0367C-12EE-3DA6-EDAD-584906E7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C57D-6EA6-8741-B3FE-CD15AD136EFA}" type="datetime1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058A6-4880-D0B0-97D8-C7BFBDF5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1C634-3F5A-4717-DA62-AF7FE23E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0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51C4-131C-90B5-5F38-BCFEE5A9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5716A-6F26-79F4-5EB7-F9E59BCCC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362D8-1BAE-9578-7A78-C5AFB9704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A6904-A184-579D-3C30-27E2EC031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AAA7A-9ACA-9803-21B6-A64EE0C73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C002F-460B-AD3A-C0FA-2F3F2700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1667-0C03-9A41-93F9-7EFFEB97E716}" type="datetime1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F16A1-982C-AA26-BC8D-7F2BE7CF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FE6C4-ED67-058D-C9F3-A2F49BED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D92D-17EE-22C0-0D8B-6193A57F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DA03B-8CBB-352D-01A8-32AFF6C0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7C2C-44EF-5643-AD5D-55E8319E9F98}" type="datetime1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C849A-9D10-BA62-D78C-2A82CB6F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B7F32-E676-F3C3-93B8-A97FC014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2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0E03B-44C5-09CA-C063-E76A65F4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0954-B761-594A-9077-AAC4DEBE0788}" type="datetime1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33FF-330B-EEDF-67F5-B5080E6C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AC770-7378-FFC8-580B-811F9D22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0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9D86-E7BC-CF90-52A7-BC28F42C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2490-865F-E1FF-9D66-AC04667AF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B3742-02F4-1C37-1EDC-697C869E1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41813-29CC-C227-DA3C-0E48D73B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518-F387-114A-8F47-09BB6961DA01}" type="datetime1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63EED-31A2-4024-74A2-98E10D78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66B3B-E7C3-3EAC-F8B7-B4EAC12B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6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0CBE-1C2F-4F15-F6B7-F41F1800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E9547-54C5-6C5E-5CD3-8D600B10C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1DB9B-68FE-48B4-BFAF-7E6342851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80734-F6D3-0FF8-B053-14939657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8020-FF59-0447-A4A8-067094799D77}" type="datetime1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FAB07-72C4-88C4-5429-CB6950EF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94D3C-2EA4-10F0-2F81-B1D62544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ABE55-89DE-8A86-CCCC-D5F7FE46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AEC1-D4E1-865A-200D-030FC5F4B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122E-8A42-C470-0356-B8A510731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59AB-C19A-864D-876D-70BC260B7838}" type="datetime1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3634B-E13C-8986-7BC5-0755DC95D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C1D4B-F623-8503-9129-7AEBCDC93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3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77159AB-C19A-864D-876D-70BC260B7838}" type="datetime1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2AA7947-5792-264C-8C64-6B29565A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0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7936-D8FF-D426-84D9-A2BDD480A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853915"/>
          </a:xfrm>
        </p:spPr>
        <p:txBody>
          <a:bodyPr>
            <a:normAutofit/>
          </a:bodyPr>
          <a:lstStyle/>
          <a:p>
            <a:r>
              <a:rPr lang="en-US" sz="3200" dirty="0"/>
              <a:t>Predicting the price of skincare products using regression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D77E0-1DA8-3F86-1728-4C18AE41A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2412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Jing Lee</a:t>
            </a:r>
          </a:p>
          <a:p>
            <a:r>
              <a:rPr lang="en-US" dirty="0"/>
              <a:t>April 20, 2022</a:t>
            </a:r>
          </a:p>
          <a:p>
            <a:r>
              <a:rPr lang="en-US" dirty="0"/>
              <a:t>Metis project 2</a:t>
            </a:r>
          </a:p>
          <a:p>
            <a:r>
              <a:rPr lang="en-US" dirty="0"/>
              <a:t>Web scraping and regression</a:t>
            </a:r>
          </a:p>
        </p:txBody>
      </p:sp>
    </p:spTree>
    <p:extLst>
      <p:ext uri="{BB962C8B-B14F-4D97-AF65-F5344CB8AC3E}">
        <p14:creationId xmlns:p14="http://schemas.microsoft.com/office/powerpoint/2010/main" val="321077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B025-819B-2702-E315-3B1A2E28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1464C-72DC-4D29-0E15-58B3BA4E8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Acquire data from other products sources </a:t>
            </a:r>
          </a:p>
          <a:p>
            <a:pPr lvl="1"/>
            <a:r>
              <a:rPr lang="en-US" dirty="0"/>
              <a:t>Sephora: luxury brands</a:t>
            </a:r>
          </a:p>
          <a:p>
            <a:pPr lvl="1"/>
            <a:r>
              <a:rPr lang="en-US" dirty="0"/>
              <a:t>Target: affordable brands </a:t>
            </a:r>
          </a:p>
          <a:p>
            <a:r>
              <a:rPr lang="en-US" dirty="0"/>
              <a:t>In depth study of the actual ingredients in the product to determine pricing</a:t>
            </a:r>
          </a:p>
          <a:p>
            <a:pPr lvl="1"/>
            <a:r>
              <a:rPr lang="en-US" dirty="0"/>
              <a:t>use of classification model to improve prediction</a:t>
            </a:r>
          </a:p>
          <a:p>
            <a:r>
              <a:rPr lang="en-US" dirty="0"/>
              <a:t>A feature to account for marketing influence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5625D-00AA-6D0D-2147-91D741BE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56EA3A-BE41-ABE8-2F17-FADBB0E4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3F7565-81A1-701D-56E6-982315467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62F70-DA4F-48D1-DF2A-7B6BC431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2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7F0429-808A-3537-1B39-97A639A6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E1BD8F-6805-8A96-668A-78FF778F3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644" y="1498248"/>
            <a:ext cx="653777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01DA0-A346-1195-945C-C0C78E22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0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AC00-227A-2C01-7C20-56594901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D9737D-B1E3-FDB1-3B0D-CA866F018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153" y="1408465"/>
            <a:ext cx="8489230" cy="50844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EF10F-9438-601E-6678-08706274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8B6B-A3F1-2069-4C43-6A3423D1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B62997-08E3-A394-CA09-D17B95E28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15" y="0"/>
            <a:ext cx="5188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3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B508-3AB7-D73D-BF5C-86DFB3FE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2B3D-44E4-E4EA-8EFB-F392C3CAE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770"/>
            <a:ext cx="7222068" cy="47535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Motivation</a:t>
            </a:r>
          </a:p>
          <a:p>
            <a:pPr lvl="1"/>
            <a:r>
              <a:rPr lang="en-US" sz="2000" dirty="0"/>
              <a:t>Skincare is a multibillion-dollar growing industry </a:t>
            </a:r>
          </a:p>
          <a:p>
            <a:pPr lvl="1"/>
            <a:r>
              <a:rPr lang="en-US" sz="2000" dirty="0"/>
              <a:t>The price for 1 oz cream range from $10 to $200+</a:t>
            </a:r>
          </a:p>
          <a:p>
            <a:pPr lvl="1"/>
            <a:r>
              <a:rPr lang="en-US" sz="2000" dirty="0"/>
              <a:t>What determine the pricing of products?</a:t>
            </a:r>
          </a:p>
          <a:p>
            <a:pPr lvl="1"/>
            <a:r>
              <a:rPr lang="en-US" sz="2000" dirty="0"/>
              <a:t>Budget brands vs luxury brands?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sz="2000" dirty="0"/>
              <a:t>Investigation the features that contribute to the pricing of products </a:t>
            </a:r>
          </a:p>
          <a:p>
            <a:pPr lvl="1"/>
            <a:r>
              <a:rPr lang="en-US" sz="2000" dirty="0"/>
              <a:t>Use a regression model to predict price of skincare products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sz="2000" dirty="0"/>
              <a:t>Consumers can decide what products to buy within their budget</a:t>
            </a:r>
          </a:p>
          <a:p>
            <a:pPr lvl="1"/>
            <a:r>
              <a:rPr lang="en-US" sz="2000" dirty="0"/>
              <a:t>New skincare companies can understand how products are priced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A3AFD-1940-CA59-5293-FFD00594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C662C6-7A86-5363-66B2-41970E01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685" y="1600689"/>
            <a:ext cx="3568698" cy="475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7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6E25-3CBB-408F-CC5B-8A77227A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into the pricing of products?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0E0C5-B07F-CDD7-946C-590A77A64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626" y="1690688"/>
            <a:ext cx="3196256" cy="29390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B91158-3E8D-E78F-C82A-4D1313FFD1CD}"/>
              </a:ext>
            </a:extLst>
          </p:cNvPr>
          <p:cNvSpPr txBox="1"/>
          <p:nvPr/>
        </p:nvSpPr>
        <p:spPr>
          <a:xfrm>
            <a:off x="1932024" y="4751128"/>
            <a:ext cx="2702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$123 per 1 oz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 company: </a:t>
            </a:r>
            <a:r>
              <a:rPr lang="en-US" dirty="0" err="1"/>
              <a:t>L’oreal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Luxury brand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Rating: 4.6 stars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Reviews: 3,919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F18AB-D27C-1560-1651-3D5FD3CD0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71" y="2226916"/>
            <a:ext cx="2702857" cy="23661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1DFA0D-6120-2885-2B5C-9CA628661F28}"/>
              </a:ext>
            </a:extLst>
          </p:cNvPr>
          <p:cNvSpPr txBox="1"/>
          <p:nvPr/>
        </p:nvSpPr>
        <p:spPr>
          <a:xfrm>
            <a:off x="6786780" y="4751128"/>
            <a:ext cx="3408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$17 for 1 oz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 company: </a:t>
            </a:r>
            <a:r>
              <a:rPr lang="en-US" dirty="0" err="1"/>
              <a:t>L’oreal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Budget brand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 4.12 stars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Reviews: 112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0923C07-8ACE-A51D-A031-70CB8C64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5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43A8F9-A1A4-4C27-A8DD-5037AC9AB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90"/>
          <a:stretch/>
        </p:blipFill>
        <p:spPr>
          <a:xfrm>
            <a:off x="417654" y="2125074"/>
            <a:ext cx="4775201" cy="46053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C036915-E42E-8EFF-E268-79F590E1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529"/>
            <a:ext cx="10515600" cy="1325563"/>
          </a:xfrm>
        </p:spPr>
        <p:txBody>
          <a:bodyPr/>
          <a:lstStyle/>
          <a:p>
            <a:r>
              <a:rPr lang="en-US" dirty="0"/>
              <a:t>Methodology: data collection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95F42-894B-871C-98DA-ED584CAD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447"/>
            <a:ext cx="10515600" cy="109819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Web scraping data (~1847 products)</a:t>
            </a:r>
          </a:p>
          <a:p>
            <a:pPr lvl="2"/>
            <a:r>
              <a:rPr lang="en-US" sz="1800" dirty="0"/>
              <a:t>website: </a:t>
            </a:r>
            <a:r>
              <a:rPr lang="en-US" sz="1800" dirty="0" err="1"/>
              <a:t>www.ulta.com</a:t>
            </a:r>
            <a:r>
              <a:rPr lang="en-US" sz="1800" dirty="0"/>
              <a:t> </a:t>
            </a:r>
          </a:p>
          <a:p>
            <a:pPr lvl="2"/>
            <a:r>
              <a:rPr lang="en-US" sz="1800" dirty="0"/>
              <a:t>Major retailer of beauty products ranging from luxury to affordable brands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FF9A1-4E3F-D498-C393-A3847527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8004A3-3912-2730-91EB-FD01AA170A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" r="6494" b="7472"/>
          <a:stretch/>
        </p:blipFill>
        <p:spPr>
          <a:xfrm>
            <a:off x="5556938" y="2519010"/>
            <a:ext cx="6107324" cy="40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0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AEC2-3BDF-A829-FD4E-8AA8DBAB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0CE68-296E-AE79-598A-A4A849F26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u="sng" dirty="0"/>
              <a:t>Tools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Requests/ </a:t>
            </a:r>
            <a:r>
              <a:rPr lang="en-US" dirty="0" err="1"/>
              <a:t>BeautifulSoup</a:t>
            </a:r>
            <a:r>
              <a:rPr lang="en-US" dirty="0"/>
              <a:t>, pandas, matplotlib, seaborn, </a:t>
            </a:r>
            <a:r>
              <a:rPr lang="en-US" dirty="0" err="1"/>
              <a:t>statsmodels</a:t>
            </a:r>
            <a:r>
              <a:rPr lang="en-US" dirty="0"/>
              <a:t>, </a:t>
            </a:r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u="sng" dirty="0"/>
              <a:t>Models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Linear regression without regularization</a:t>
            </a:r>
          </a:p>
          <a:p>
            <a:pPr lvl="2"/>
            <a:r>
              <a:rPr lang="en-US" dirty="0"/>
              <a:t>Linear regression with regularization </a:t>
            </a:r>
          </a:p>
          <a:p>
            <a:pPr lvl="3"/>
            <a:r>
              <a:rPr lang="en-US" dirty="0"/>
              <a:t>Lasso</a:t>
            </a:r>
          </a:p>
          <a:p>
            <a:pPr lvl="3"/>
            <a:r>
              <a:rPr lang="en-US" dirty="0"/>
              <a:t>Ridge</a:t>
            </a:r>
          </a:p>
          <a:p>
            <a:pPr lvl="3"/>
            <a:r>
              <a:rPr lang="en-US" dirty="0"/>
              <a:t>Elastic net</a:t>
            </a:r>
          </a:p>
          <a:p>
            <a:pPr lvl="2"/>
            <a:r>
              <a:rPr lang="en-US" dirty="0"/>
              <a:t>Extensive feature engineering to improve model</a:t>
            </a:r>
          </a:p>
          <a:p>
            <a:pPr lvl="1"/>
            <a:r>
              <a:rPr lang="en-US" u="sng" dirty="0"/>
              <a:t>Metrics: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, mean absolute error (MAE)</a:t>
            </a:r>
            <a:endParaRPr lang="en-US" baseline="30000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D91C7B8-F117-C2A4-7BA8-BB05B7DA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4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D34F-D531-5C0A-369D-E9388981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</p:spPr>
        <p:txBody>
          <a:bodyPr/>
          <a:lstStyle/>
          <a:p>
            <a:r>
              <a:rPr lang="en-US" dirty="0"/>
              <a:t>Model selection – cross validation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EF018-3002-AD5B-781A-F4F013AAC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1139825"/>
            <a:ext cx="10515600" cy="163419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Linear regression without regularization</a:t>
            </a:r>
          </a:p>
          <a:p>
            <a:pPr lvl="1"/>
            <a:r>
              <a:rPr lang="en-US" sz="1600" dirty="0"/>
              <a:t>Predictors: 10 → 17  and 1501 datapoints </a:t>
            </a:r>
          </a:p>
          <a:p>
            <a:r>
              <a:rPr lang="en-US" sz="1800" dirty="0"/>
              <a:t>Mean train R</a:t>
            </a:r>
            <a:r>
              <a:rPr lang="en-US" sz="1800" baseline="30000" dirty="0"/>
              <a:t>2  </a:t>
            </a:r>
            <a:r>
              <a:rPr lang="en-US" sz="1800" dirty="0"/>
              <a:t> : 0.409 +/- 0.063</a:t>
            </a:r>
          </a:p>
          <a:p>
            <a:r>
              <a:rPr lang="en-US" sz="1800" dirty="0"/>
              <a:t>Test R</a:t>
            </a:r>
            <a:r>
              <a:rPr lang="en-US" sz="1800" baseline="30000" dirty="0"/>
              <a:t>2</a:t>
            </a:r>
            <a:r>
              <a:rPr lang="en-US" sz="1800" dirty="0"/>
              <a:t> : 0.413</a:t>
            </a:r>
          </a:p>
          <a:p>
            <a:r>
              <a:rPr lang="en-US" sz="1800" dirty="0"/>
              <a:t>MAE: $13.66</a:t>
            </a:r>
          </a:p>
          <a:p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1A3A80-3410-4B18-C838-E5916A3AC49F}"/>
              </a:ext>
            </a:extLst>
          </p:cNvPr>
          <p:cNvGrpSpPr/>
          <p:nvPr/>
        </p:nvGrpSpPr>
        <p:grpSpPr>
          <a:xfrm>
            <a:off x="567305" y="2933980"/>
            <a:ext cx="11057390" cy="3588310"/>
            <a:chOff x="1040233" y="2902239"/>
            <a:chExt cx="10032399" cy="325568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CAD414-511D-B0B1-4172-5800783C59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55" t="9588" r="8252" b="49813"/>
            <a:stretch/>
          </p:blipFill>
          <p:spPr>
            <a:xfrm>
              <a:off x="4410131" y="2957313"/>
              <a:ext cx="6662501" cy="314553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CB12C8-56DA-3F93-3638-2EF6F059F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051" t="50315" r="8490" b="8084"/>
            <a:stretch/>
          </p:blipFill>
          <p:spPr>
            <a:xfrm>
              <a:off x="1040233" y="2902239"/>
              <a:ext cx="3322834" cy="3255683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8255BA7-6A87-F3DD-A095-A19F7ED9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2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73CC-C89A-098D-E0F4-7494AE52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Predictors in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5D009-C65A-0A28-5FF6-18682C23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6</a:t>
            </a:fld>
            <a:endParaRPr lang="en-US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F03DFBC1-0773-EBA5-0D06-CCA548064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3022" y="947772"/>
            <a:ext cx="6931378" cy="5545103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2097BFD-D5F3-AF0A-EEFC-95F7D17CE55A}"/>
              </a:ext>
            </a:extLst>
          </p:cNvPr>
          <p:cNvSpPr txBox="1"/>
          <p:nvPr/>
        </p:nvSpPr>
        <p:spPr>
          <a:xfrm>
            <a:off x="832556" y="1374599"/>
            <a:ext cx="4538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Predictors correlation with price (predictor)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len_ingredients</a:t>
            </a:r>
            <a:r>
              <a:rPr lang="en-US" dirty="0"/>
              <a:t>  0.44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price_per_vol</a:t>
            </a:r>
            <a:r>
              <a:rPr lang="en-US" dirty="0"/>
              <a:t> 0.44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3CAB0C-9F6D-3638-6A04-17EBF1166566}"/>
              </a:ext>
            </a:extLst>
          </p:cNvPr>
          <p:cNvCxnSpPr/>
          <p:nvPr/>
        </p:nvCxnSpPr>
        <p:spPr>
          <a:xfrm>
            <a:off x="4961466" y="4401874"/>
            <a:ext cx="4515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999D53-C510-1D14-9E58-2BEF62D8EA85}"/>
              </a:ext>
            </a:extLst>
          </p:cNvPr>
          <p:cNvCxnSpPr/>
          <p:nvPr/>
        </p:nvCxnSpPr>
        <p:spPr>
          <a:xfrm>
            <a:off x="5006621" y="5321919"/>
            <a:ext cx="4515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9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94B2-C750-5930-FD0F-E155DDFE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237"/>
            <a:ext cx="10515600" cy="801512"/>
          </a:xfrm>
        </p:spPr>
        <p:txBody>
          <a:bodyPr/>
          <a:lstStyle/>
          <a:p>
            <a:r>
              <a:rPr lang="en-US" dirty="0"/>
              <a:t>Other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3C28-08CD-C9F4-12E2-12195E9A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326"/>
            <a:ext cx="10515600" cy="801511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Most brand come have the same  7 major parent companies</a:t>
            </a:r>
          </a:p>
          <a:p>
            <a:r>
              <a:rPr lang="en-US" sz="2200" dirty="0"/>
              <a:t>High ratings and low number of reviews and vice verse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C5117-5EEF-E3CA-D3D9-2962EBE6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072767-5A4F-ABF4-7E8B-F75E35AB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2223912"/>
            <a:ext cx="6096000" cy="457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D84A38-FD19-AC25-D629-16E8D2544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955" y="2260953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2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D339-9D70-3890-2716-C518CABE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69E2F-6C32-D42D-E45D-66C1540CB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Predicting price with linear regression and the current features is not a good model </a:t>
            </a:r>
          </a:p>
          <a:p>
            <a:r>
              <a:rPr lang="en-US" sz="2000" dirty="0"/>
              <a:t>Model has low prediction accuracy of ~ 41 %</a:t>
            </a:r>
          </a:p>
          <a:p>
            <a:r>
              <a:rPr lang="en-US" sz="2000" dirty="0"/>
              <a:t>Price prediction is +/-  $13.66 is high considering average products cost ~$35</a:t>
            </a:r>
          </a:p>
          <a:p>
            <a:r>
              <a:rPr lang="en-US" sz="2000" dirty="0"/>
              <a:t>Missing important features such as investment in marketing which could heavily influence pricing and purchase power</a:t>
            </a:r>
          </a:p>
          <a:p>
            <a:r>
              <a:rPr lang="en-US" sz="2000" dirty="0"/>
              <a:t>There is no clear predictor for products pricing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9E7F4-8C65-10F5-2F00-E5AD933A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7947-5792-264C-8C64-6B29565A62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3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{24FC377D-73E1-6F4D-88A2-9E4EA72BBF01}tf10001073</Template>
  <TotalTime>275</TotalTime>
  <Words>418</Words>
  <Application>Microsoft Macintosh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Tw Cen MT</vt:lpstr>
      <vt:lpstr>Office Theme</vt:lpstr>
      <vt:lpstr>Droplet</vt:lpstr>
      <vt:lpstr>Predicting the price of skincare products using regression model</vt:lpstr>
      <vt:lpstr>Introduction</vt:lpstr>
      <vt:lpstr>What goes into the pricing of products?</vt:lpstr>
      <vt:lpstr>Methodology: data collection</vt:lpstr>
      <vt:lpstr>Methodology: Tools</vt:lpstr>
      <vt:lpstr>Model selection – cross validation </vt:lpstr>
      <vt:lpstr>Predictors in the model</vt:lpstr>
      <vt:lpstr>Other findings</vt:lpstr>
      <vt:lpstr>Conclusions</vt:lpstr>
      <vt:lpstr>Future work</vt:lpstr>
      <vt:lpstr>Thank you!!</vt:lpstr>
      <vt:lpstr>Appendix</vt:lpstr>
      <vt:lpstr>Heatmap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price of skincare products using regression model</dc:title>
  <dc:creator>Microsoft Office User</dc:creator>
  <cp:lastModifiedBy>Microsoft Office User</cp:lastModifiedBy>
  <cp:revision>5</cp:revision>
  <dcterms:created xsi:type="dcterms:W3CDTF">2022-04-16T01:16:04Z</dcterms:created>
  <dcterms:modified xsi:type="dcterms:W3CDTF">2022-04-20T03:16:47Z</dcterms:modified>
</cp:coreProperties>
</file>