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2" r:id="rId7"/>
    <p:sldId id="274" r:id="rId8"/>
    <p:sldId id="275" r:id="rId9"/>
    <p:sldId id="273" r:id="rId10"/>
    <p:sldId id="279" r:id="rId11"/>
    <p:sldId id="277" r:id="rId12"/>
    <p:sldId id="280" r:id="rId13"/>
    <p:sldId id="281" r:id="rId14"/>
    <p:sldId id="282" r:id="rId15"/>
    <p:sldId id="276" r:id="rId16"/>
    <p:sldId id="260" r:id="rId17"/>
    <p:sldId id="266" r:id="rId18"/>
    <p:sldId id="283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403" autoAdjust="0"/>
  </p:normalViewPr>
  <p:slideViewPr>
    <p:cSldViewPr snapToGrid="0" showGuides="1">
      <p:cViewPr varScale="1">
        <p:scale>
          <a:sx n="90" d="100"/>
          <a:sy n="90" d="100"/>
        </p:scale>
        <p:origin x="5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7T11:49:52.457" idx="1">
    <p:pos x="6984" y="100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2020.12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월 초 안으로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SNN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코딩 마무리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pPr latinLnBrk="1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2021.12~02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칩 회로 설계 및 칩에 </a:t>
          </a:r>
          <a:r>
            <a:rPr lang="en-US" altLang="ko-KR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NoC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하기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pPr latinLnBrk="1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2021.</a:t>
          </a:r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상반기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 rtlCol="0"/>
        <a:lstStyle/>
        <a:p>
          <a:pPr algn="l"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칩 공정 및 마무리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0" presStyleCnt="3"/>
      <dgm:spPr/>
    </dgm:pt>
    <dgm:pt modelId="{10C9E3CF-3A8F-4100-8ACD-91E2373197A2}" type="pres">
      <dgm:prSet presAssocID="{F2881FB1-6580-4F21-A283-BFAA6F91D5D2}" presName="firstChildTx" presStyleLbl="bgAccFollowNode1" presStyleIdx="0" presStyleCnt="3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0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1" presStyleCnt="3"/>
      <dgm:spPr/>
    </dgm:pt>
    <dgm:pt modelId="{F8977219-728E-448F-AE8B-46B14F4F17DE}" type="pres">
      <dgm:prSet presAssocID="{6352CA33-6755-44BE-808F-400DA4CF80A7}" presName="firstChildTx" presStyleLbl="bgAccFollowNode1" presStyleIdx="1" presStyleCnt="3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1" presStyleCnt="3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2" presStyleCnt="3" custLinFactNeighborX="-32"/>
      <dgm:spPr/>
    </dgm:pt>
    <dgm:pt modelId="{5B88A17E-EFF5-4A04-9CC9-D2131DA9ECCC}" type="pres">
      <dgm:prSet presAssocID="{7FCE83D9-631B-4420-BBFC-CA0AFA59F747}" presName="firstChildTx" presStyleLbl="bgAccFollowNode1" presStyleIdx="2" presStyleCnt="3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2" presStyleCnt="3"/>
      <dgm:spPr/>
    </dgm:pt>
  </dgm:ptLst>
  <dgm:cxnLst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0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2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2BAE5DD-3A79-4870-9019-1254385E0650}" srcId="{00C18FBF-3FF5-4C16-97CF-AF03740D7AB6}" destId="{6352CA33-6755-44BE-808F-400DA4CF80A7}" srcOrd="1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775600F8-FCFE-4862-8108-85F84EA9DEE2}" type="presParOf" srcId="{0DC7A063-583D-4B0F-88B2-BD54F95D95AF}" destId="{6300E233-87DF-4270-9808-160BFEB8A5BE}" srcOrd="0" destOrd="0" presId="urn:microsoft.com/office/officeart/2005/8/layout/hList9"/>
    <dgm:cxn modelId="{AE3B7A69-67E7-41D2-BC1A-3586A3CC259D}" type="presParOf" srcId="{0DC7A063-583D-4B0F-88B2-BD54F95D95AF}" destId="{6E53DEF7-499E-42EE-802D-59B2F8915392}" srcOrd="1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2" destOrd="0" presId="urn:microsoft.com/office/officeart/2005/8/layout/hList9"/>
    <dgm:cxn modelId="{A91BC494-75AC-4CCA-8CC1-7E9884C2F3AD}" type="presParOf" srcId="{0DC7A063-583D-4B0F-88B2-BD54F95D95AF}" destId="{FD776C1E-557E-4553-9447-49B69EEC7907}" srcOrd="3" destOrd="0" presId="urn:microsoft.com/office/officeart/2005/8/layout/hList9"/>
    <dgm:cxn modelId="{487F9920-08DF-4AC5-BA64-D35F42602B66}" type="presParOf" srcId="{0DC7A063-583D-4B0F-88B2-BD54F95D95AF}" destId="{FC2522F1-14BB-4B37-B60E-2E8A7E8A6C30}" srcOrd="4" destOrd="0" presId="urn:microsoft.com/office/officeart/2005/8/layout/hList9"/>
    <dgm:cxn modelId="{DC194D92-7E98-42DD-A8CA-BCD1EDD2C95D}" type="presParOf" srcId="{0DC7A063-583D-4B0F-88B2-BD54F95D95AF}" destId="{2C2F6211-85A7-47FE-9239-DE94DF41A263}" srcOrd="5" destOrd="0" presId="urn:microsoft.com/office/officeart/2005/8/layout/hList9"/>
    <dgm:cxn modelId="{575F4FD6-9E0F-4F5E-88EE-9B265B6FD4F4}" type="presParOf" srcId="{0DC7A063-583D-4B0F-88B2-BD54F95D95AF}" destId="{7B0C2EAE-70CB-4160-863D-210C3C66D5FD}" srcOrd="6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7" destOrd="0" presId="urn:microsoft.com/office/officeart/2005/8/layout/hList9"/>
    <dgm:cxn modelId="{5EA17F20-F6C6-4B5A-AFEB-38BD8F975065}" type="presParOf" srcId="{0DC7A063-583D-4B0F-88B2-BD54F95D95AF}" destId="{89E6DA6E-7A23-44BD-8A99-378091FF741D}" srcOrd="8" destOrd="0" presId="urn:microsoft.com/office/officeart/2005/8/layout/hList9"/>
    <dgm:cxn modelId="{463280A8-1DBA-4FE7-B5B2-8151A298EB35}" type="presParOf" srcId="{0DC7A063-583D-4B0F-88B2-BD54F95D95AF}" destId="{E966790E-26B5-4EB8-981F-1094BF4B7611}" srcOrd="9" destOrd="0" presId="urn:microsoft.com/office/officeart/2005/8/layout/hList9"/>
    <dgm:cxn modelId="{A4221FEF-656B-43DD-8382-199EAB5F1E7B}" type="presParOf" srcId="{0DC7A063-583D-4B0F-88B2-BD54F95D95AF}" destId="{229B7655-E1F4-4CF5-84B8-30F0491D32B5}" srcOrd="10" destOrd="0" presId="urn:microsoft.com/office/officeart/2005/8/layout/hList9"/>
    <dgm:cxn modelId="{48FA6F14-4694-4C77-8D75-48D3A22A3540}" type="presParOf" srcId="{0DC7A063-583D-4B0F-88B2-BD54F95D95AF}" destId="{F85FFCDF-8E5F-492B-B22D-55A08EACE783}" srcOrd="11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2" destOrd="0" presId="urn:microsoft.com/office/officeart/2005/8/layout/hList9"/>
    <dgm:cxn modelId="{7961C21C-3FE8-4B71-95E5-AB5835F91CC1}" type="presParOf" srcId="{0DC7A063-583D-4B0F-88B2-BD54F95D95AF}" destId="{7453D9C8-CD6E-4AA4-8A19-7F6F667528F0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0F4B9-35DB-4256-A868-A35C6DCCF6B2}">
      <dsp:nvSpPr>
        <dsp:cNvPr id="0" name=""/>
        <dsp:cNvSpPr/>
      </dsp:nvSpPr>
      <dsp:spPr>
        <a:xfrm>
          <a:off x="1094605" y="201077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SNN</a:t>
          </a:r>
          <a:r>
            <a:rPr lang="ko-KR" altLang="en-US" sz="1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코딩 마무리</a:t>
          </a:r>
        </a:p>
      </dsp:txBody>
      <dsp:txXfrm>
        <a:off x="1422731" y="2010773"/>
        <a:ext cx="1722660" cy="1367874"/>
      </dsp:txXfrm>
    </dsp:sp>
    <dsp:sp modelId="{FD776C1E-557E-4553-9447-49B69EEC7907}">
      <dsp:nvSpPr>
        <dsp:cNvPr id="0" name=""/>
        <dsp:cNvSpPr/>
      </dsp:nvSpPr>
      <dsp:spPr>
        <a:xfrm>
          <a:off x="852" y="146389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2020.12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월 초 안으로</a:t>
          </a:r>
        </a:p>
      </dsp:txBody>
      <dsp:txXfrm>
        <a:off x="201072" y="1664117"/>
        <a:ext cx="966750" cy="966750"/>
      </dsp:txXfrm>
    </dsp:sp>
    <dsp:sp modelId="{AD2806AC-6A03-4F05-9F4D-F72EA0E56FBF}">
      <dsp:nvSpPr>
        <dsp:cNvPr id="0" name=""/>
        <dsp:cNvSpPr/>
      </dsp:nvSpPr>
      <dsp:spPr>
        <a:xfrm>
          <a:off x="4512583" y="201077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칩 회로 설계 및 칩에 </a:t>
          </a:r>
          <a:r>
            <a:rPr lang="en-US" altLang="ko-KR" sz="1800" kern="1200" noProof="0" dirty="0" err="1">
              <a:latin typeface="malgun gothic" panose="020B0503020000020004" pitchFamily="50" charset="-127"/>
              <a:ea typeface="malgun gothic" panose="020B0503020000020004" pitchFamily="50" charset="-127"/>
            </a:rPr>
            <a:t>NoC</a:t>
          </a:r>
          <a:r>
            <a:rPr lang="ko-KR" altLang="en-US" sz="1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하기</a:t>
          </a:r>
        </a:p>
      </dsp:txBody>
      <dsp:txXfrm>
        <a:off x="4840708" y="2010773"/>
        <a:ext cx="1722660" cy="1367874"/>
      </dsp:txXfrm>
    </dsp:sp>
    <dsp:sp modelId="{89E6DA6E-7A23-44BD-8A99-378091FF741D}">
      <dsp:nvSpPr>
        <dsp:cNvPr id="0" name=""/>
        <dsp:cNvSpPr/>
      </dsp:nvSpPr>
      <dsp:spPr>
        <a:xfrm>
          <a:off x="3418830" y="146389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2021.12~02</a:t>
          </a:r>
          <a:endParaRPr lang="ko-KR" altLang="en-US" sz="14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619050" y="1664117"/>
        <a:ext cx="966750" cy="966750"/>
      </dsp:txXfrm>
    </dsp:sp>
    <dsp:sp modelId="{402C2C77-A32C-4D99-9940-12535E1181F2}">
      <dsp:nvSpPr>
        <dsp:cNvPr id="0" name=""/>
        <dsp:cNvSpPr/>
      </dsp:nvSpPr>
      <dsp:spPr>
        <a:xfrm>
          <a:off x="7929904" y="201077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칩 공정 및 마무리</a:t>
          </a:r>
        </a:p>
      </dsp:txBody>
      <dsp:txXfrm>
        <a:off x="8258030" y="2010773"/>
        <a:ext cx="1722660" cy="1367874"/>
      </dsp:txXfrm>
    </dsp:sp>
    <dsp:sp modelId="{7453D9C8-CD6E-4AA4-8A19-7F6F667528F0}">
      <dsp:nvSpPr>
        <dsp:cNvPr id="0" name=""/>
        <dsp:cNvSpPr/>
      </dsp:nvSpPr>
      <dsp:spPr>
        <a:xfrm>
          <a:off x="6836807" y="146389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2021.</a:t>
          </a:r>
          <a:r>
            <a:rPr lang="ko-KR" altLang="en-US" sz="1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상반기</a:t>
          </a:r>
        </a:p>
      </dsp:txBody>
      <dsp:txXfrm>
        <a:off x="7037027" y="1664117"/>
        <a:ext cx="966750" cy="96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45EF57E-C289-4E69-8833-3AC2003C57DD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2020-11-30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BED8E2B-E950-4E85-A69A-5BB5E88BDE6C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A3C37BE-C303-496D-B5CD-85F2937540F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1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139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29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47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62CC7B3-393D-4765-827D-33B5B050102A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00AE31-9504-499F-B06F-E3AB36EAD94C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5BB173-4A90-4B97-8C6F-3396EE3ADF26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7CA04-3CEA-4F2C-A1EA-7CE6B01721B0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직선 연결선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CA6ED1-2B71-435A-B55A-4229F3F4F9E4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sz="1200" b="1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참고</a:t>
            </a:r>
            <a:r>
              <a:rPr lang="en-US" altLang="ko-KR" sz="1200" b="1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:</a:t>
            </a:r>
          </a:p>
          <a:p>
            <a:pPr rtl="0"/>
            <a:r>
              <a:rPr lang="ko-KR" altLang="en-US" sz="1200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이 슬라이드의 이미지를 변경하려면 그림을 선택하고 삭제합니다</a:t>
            </a:r>
            <a:r>
              <a:rPr lang="en-US" altLang="ko-KR" sz="1200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그런 다음 개체 틀의 그림 아이콘을 클릭하여 고유한 이미지를 삽입합니다</a:t>
            </a:r>
            <a:r>
              <a:rPr lang="en-US" altLang="ko-KR" sz="1200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.</a:t>
            </a:r>
            <a:endParaRPr lang="ko-KR" altLang="en-US" sz="1200" i="1" noProof="0" dirty="0">
              <a:latin typeface="malgun gothic" panose="020B0503020000020004" pitchFamily="50" charset="-127"/>
              <a:ea typeface="malgun gothic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그룹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4F03ED-5F48-41E5-AAA9-5289B8531A72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0331E7-98E7-445F-BBF6-ED1A8C864BB9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D888BE-25E4-4151-9C8F-DD719A81F106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0A13F66-48C1-4C4F-82B6-3862CCE58B92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8E02B5-06B3-4367-870F-84E8B7F629ED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ko-KR" altLang="en-US" dirty="0"/>
              <a:t>​</a:t>
            </a:r>
            <a:fld id="{B411F2F2-0AB2-4065-9E61-448A0C165EE4}" type="datetime1">
              <a:rPr lang="ko-KR" altLang="en-US" smtClean="0"/>
              <a:pPr/>
              <a:t>2020-11-30</a:t>
            </a:fld>
            <a:r>
              <a:rPr lang="ko-KR" altLang="en-US" dirty="0"/>
              <a:t>​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5" rtl="0"/>
            <a:r>
              <a:rPr lang="ko-KR" altLang="en-US" noProof="0" dirty="0"/>
              <a:t>여섯째 수준</a:t>
            </a:r>
          </a:p>
          <a:p>
            <a:pPr lvl="6" rtl="0"/>
            <a:r>
              <a:rPr lang="ko-KR" altLang="en-US" noProof="0" dirty="0"/>
              <a:t>일곱째 수준</a:t>
            </a:r>
          </a:p>
          <a:p>
            <a:pPr lvl="7" rtl="0"/>
            <a:r>
              <a:rPr lang="ko-KR" altLang="en-US" noProof="0" dirty="0"/>
              <a:t>여덟째 수준</a:t>
            </a:r>
          </a:p>
          <a:p>
            <a:pPr lvl="8" rtl="0"/>
            <a:r>
              <a:rPr lang="ko-KR" altLang="en-US" noProof="0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9D62D03-9282-46FA-A714-C41FF3BD8CA8}" type="datetime1">
              <a:rPr lang="ko-KR" altLang="en-US" smtClean="0"/>
              <a:pPr/>
              <a:t>2020-11-30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직선 연결선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95693" y="2292094"/>
            <a:ext cx="6743257" cy="221969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최종 발표</a:t>
            </a:r>
            <a:b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&lt;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snn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spiking chip using 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stdp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technology&gt;</a:t>
            </a:r>
            <a:endParaRPr lang="ko-KR" altLang="en-US" sz="20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부제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endParaRPr lang="en-US" altLang="ko-KR" dirty="0"/>
          </a:p>
          <a:p>
            <a:pPr algn="r" rtl="0"/>
            <a:endParaRPr lang="en-US" altLang="ko-KR" dirty="0"/>
          </a:p>
          <a:p>
            <a:pPr algn="r" rtl="0"/>
            <a:r>
              <a:rPr lang="en-US" altLang="ko-KR" dirty="0"/>
              <a:t>2016037016 </a:t>
            </a:r>
            <a:r>
              <a:rPr lang="ko-KR" altLang="en-US" dirty="0"/>
              <a:t>이진영</a:t>
            </a:r>
            <a:r>
              <a:rPr lang="en-US" altLang="ko-KR" dirty="0"/>
              <a:t> &amp; 20180036013 </a:t>
            </a:r>
            <a:r>
              <a:rPr lang="ko-KR" altLang="en-US" dirty="0"/>
              <a:t>이경진</a:t>
            </a:r>
            <a:endParaRPr lang="en-US" altLang="ko-KR" dirty="0"/>
          </a:p>
          <a:p>
            <a:pPr algn="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개체 틀 3" descr="테이블 위에 펼쳐져 있는 책과 흐릿한 책꽂이 배경" title="샘플 그림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289DD-0C25-4830-83BE-1FE0E3C8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중의 구현사항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6BA95-56DE-4CA5-8CF1-A68AB09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600200"/>
            <a:ext cx="9213559" cy="45720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4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◈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800" dirty="0">
                <a:effectLst/>
              </a:rPr>
              <a:t>신경망에 질의하기</a:t>
            </a:r>
          </a:p>
          <a:p>
            <a:pPr marL="0" indent="0">
              <a:buNone/>
            </a:pP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sz="2600" dirty="0">
                <a:effectLst/>
              </a:rPr>
              <a:t>query() </a:t>
            </a:r>
            <a:r>
              <a:rPr lang="ko-KR" altLang="en-US" sz="2600" dirty="0">
                <a:effectLst/>
              </a:rPr>
              <a:t>함수는 신경망으로 들어오는 입력을 받아 출력을 반환해준다</a:t>
            </a:r>
            <a:r>
              <a:rPr lang="en-US" altLang="ko-KR" sz="2600" dirty="0">
                <a:effectLst/>
              </a:rPr>
              <a:t>. </a:t>
            </a:r>
            <a:r>
              <a:rPr lang="ko-KR" altLang="en-US" sz="2600" dirty="0">
                <a:effectLst/>
              </a:rPr>
              <a:t>단순한 작업이지만 이를 입</a:t>
            </a:r>
            <a:endParaRPr lang="en-US" altLang="ko-KR" sz="2600" dirty="0">
              <a:effectLst/>
            </a:endParaRPr>
          </a:p>
          <a:p>
            <a:pPr marL="0" indent="0">
              <a:buNone/>
            </a:pPr>
            <a:r>
              <a:rPr lang="ko-KR" altLang="en-US" sz="2600" dirty="0">
                <a:effectLst/>
              </a:rPr>
              <a:t>력 계층부터 은닉 계층을 거쳐 최종 출력 계층까지 수행해야 한다는 점을 기억해야 한다</a:t>
            </a:r>
            <a:r>
              <a:rPr lang="en-US" altLang="ko-KR" sz="2600" dirty="0">
                <a:effectLst/>
              </a:rPr>
              <a:t>. </a:t>
            </a:r>
            <a:r>
              <a:rPr lang="ko-KR" altLang="en-US" sz="2600" dirty="0">
                <a:effectLst/>
              </a:rPr>
              <a:t>또한 신호는</a:t>
            </a:r>
            <a:endParaRPr lang="en-US" altLang="ko-KR" sz="2600" dirty="0">
              <a:effectLst/>
            </a:endParaRPr>
          </a:p>
          <a:p>
            <a:pPr marL="0" indent="0">
              <a:buNone/>
            </a:pPr>
            <a:r>
              <a:rPr lang="ko-KR" altLang="en-US" sz="2600" dirty="0">
                <a:effectLst/>
              </a:rPr>
              <a:t>은닉 노드와 출력 노드로 전달될 때 가중치 연산과 활성화 함수 작용을 거친다는 점을 기억해야 한다</a:t>
            </a:r>
            <a:r>
              <a:rPr lang="en-US" altLang="ko-KR" sz="2600" dirty="0">
                <a:effectLst/>
              </a:rPr>
              <a:t>.</a:t>
            </a:r>
          </a:p>
          <a:p>
            <a:endParaRPr lang="en-US" altLang="ko-KR" sz="2600" dirty="0">
              <a:effectLst/>
            </a:endParaRPr>
          </a:p>
          <a:p>
            <a:r>
              <a:rPr lang="ko-KR" altLang="en-US" sz="2600" dirty="0">
                <a:effectLst/>
              </a:rPr>
              <a:t>입력계층과 은닉 계층 사이의 가중치 행렬은 입력 행렬과 조합되어 은닉 계층으로 들어오는 신호</a:t>
            </a:r>
            <a:endParaRPr lang="en-US" altLang="ko-KR" sz="2600" dirty="0">
              <a:effectLst/>
            </a:endParaRPr>
          </a:p>
          <a:p>
            <a:pPr marL="0" indent="0">
              <a:buNone/>
            </a:pPr>
            <a:r>
              <a:rPr lang="ko-KR" altLang="en-US" sz="2600" dirty="0">
                <a:effectLst/>
              </a:rPr>
              <a:t>되며 다음과 같이 표기 할 수 있다</a:t>
            </a:r>
            <a:r>
              <a:rPr lang="en-US" altLang="ko-KR" sz="2600" dirty="0">
                <a:effectLst/>
              </a:rPr>
              <a:t>.</a:t>
            </a:r>
          </a:p>
          <a:p>
            <a:pPr marL="0" indent="0">
              <a:buNone/>
            </a:pPr>
            <a:br>
              <a:rPr lang="en-US" altLang="ko-KR" sz="2600" dirty="0">
                <a:effectLst/>
              </a:rPr>
            </a:br>
            <a:br>
              <a:rPr lang="en-US" altLang="ko-KR" dirty="0">
                <a:effectLst/>
              </a:rPr>
            </a:br>
            <a:endParaRPr lang="ko-KR" altLang="en-US" dirty="0">
              <a:effectLst/>
            </a:endParaRPr>
          </a:p>
          <a:p>
            <a:pPr marL="0" indent="0">
              <a:buNone/>
            </a:pPr>
            <a:br>
              <a:rPr lang="ko-KR" altLang="en-US" dirty="0">
                <a:effectLst/>
              </a:rPr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BFBE6A-1956-4C43-9BE3-2D5E2190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03" y="5135723"/>
            <a:ext cx="7229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289DD-0C25-4830-83BE-1FE0E3C8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중의 구현사항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6BA95-56DE-4CA5-8CF1-A68AB09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600200"/>
            <a:ext cx="921355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2600" dirty="0">
                <a:effectLst/>
              </a:rPr>
            </a:br>
            <a:br>
              <a:rPr lang="en-US" altLang="ko-KR" dirty="0">
                <a:effectLst/>
              </a:rPr>
            </a:br>
            <a:endParaRPr lang="ko-KR" altLang="en-US" dirty="0">
              <a:effectLst/>
            </a:endParaRPr>
          </a:p>
          <a:p>
            <a:pPr marL="0" indent="0">
              <a:buNone/>
            </a:pPr>
            <a:br>
              <a:rPr lang="ko-KR" altLang="en-US" dirty="0">
                <a:effectLst/>
              </a:rPr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E5BBD4-FD0F-436E-AAF7-E4FF4F11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93140"/>
            <a:ext cx="5610225" cy="5276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DDC01-7C9F-4C6F-BF91-5E8F03868CAE}"/>
              </a:ext>
            </a:extLst>
          </p:cNvPr>
          <p:cNvSpPr txBox="1"/>
          <p:nvPr/>
        </p:nvSpPr>
        <p:spPr>
          <a:xfrm>
            <a:off x="6912528" y="1600200"/>
            <a:ext cx="3867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lang="en-US" altLang="ko-KR" b="1" u="sng" dirty="0">
                <a:solidFill>
                  <a:srgbClr val="666666"/>
                </a:solidFill>
                <a:latin typeface="Helvetica Neue"/>
              </a:rPr>
              <a:t>*</a:t>
            </a:r>
            <a:r>
              <a:rPr lang="ko-KR" altLang="en-US" b="1" u="sng" dirty="0">
                <a:solidFill>
                  <a:srgbClr val="666666"/>
                </a:solidFill>
                <a:latin typeface="Helvetica Neue"/>
              </a:rPr>
              <a:t>가중치란</a:t>
            </a:r>
            <a:r>
              <a:rPr lang="en-US" altLang="ko-KR" b="1" u="sng" dirty="0">
                <a:solidFill>
                  <a:srgbClr val="666666"/>
                </a:solidFill>
                <a:latin typeface="Helvetica Neue"/>
              </a:rPr>
              <a:t>?</a:t>
            </a:r>
          </a:p>
          <a:p>
            <a:endParaRPr lang="en-US" altLang="ko-KR" dirty="0">
              <a:solidFill>
                <a:srgbClr val="666666"/>
              </a:solidFill>
              <a:latin typeface="Helvetica Neue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어떤 데이터 값을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이라 했을 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데이터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의 값은 같은데 다른 값으로 전달되려면 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Helvetica Neue"/>
              </a:rPr>
              <a:t>입력값에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 각기 다르게 곱해지는 수치가 있어야한다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이것이 바로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Helvetica Neue"/>
              </a:rPr>
              <a:t> 가중치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Helvetica Neue"/>
              </a:rPr>
              <a:t>(weight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즉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Helvetica Neue"/>
              </a:rPr>
              <a:t>비중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Helvetica Neue"/>
              </a:rPr>
              <a:t>(=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Helvetica Neue"/>
              </a:rPr>
              <a:t>가중치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Helvetica Neue"/>
              </a:rPr>
              <a:t>)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Helvetica Neue"/>
              </a:rPr>
              <a:t>을 다르게 한다는 것이다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867C4-6B38-466B-B69D-4738543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프로젝트의 현재 진행 상황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AE28B4-0740-4DA9-BD77-2EBC26A95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829" y="1422497"/>
            <a:ext cx="5019412" cy="3378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5C563-870F-4F50-B6A9-C48EA127713C}"/>
              </a:ext>
            </a:extLst>
          </p:cNvPr>
          <p:cNvSpPr txBox="1"/>
          <p:nvPr/>
        </p:nvSpPr>
        <p:spPr>
          <a:xfrm>
            <a:off x="1275770" y="4973838"/>
            <a:ext cx="970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◈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진행 상황은 앞에서 보여준 것과 같이 가중치와 입력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중간 노드를 설정해 주는 초기화 함수와 질의하는 함수를 구현하였고 앞으로 진행할 상황은 학습하는 함수를 구현하여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  <a:r>
              <a:rPr lang="ko-KR" altLang="en-US" sz="18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의 오른쪽에 보이는 코드와 같이 왼쪽 그림을 코드화 시키는 것이 최종 목표이다</a:t>
            </a:r>
            <a:r>
              <a:rPr lang="en-US" altLang="ko-KR" sz="18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아직까지는 학습하는 함수가 없기 때문에 출력 결과값이 어떻게 나오는지는 알 수가 없지만 빠른 시일내로 학습하는 코드를 마무리 지어서 결과값을 도출해 내보도록 할 것이다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800" dirty="0"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D4B746-900E-40D9-8415-77548C48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30" y="1422497"/>
            <a:ext cx="4990341" cy="33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프로젝트의 추후 일정</a:t>
            </a:r>
          </a:p>
        </p:txBody>
      </p:sp>
      <p:graphicFrame>
        <p:nvGraphicFramePr>
          <p:cNvPr id="4" name="내용 개체 틀 3" descr="누적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915479"/>
              </p:ext>
            </p:extLst>
          </p:nvPr>
        </p:nvGraphicFramePr>
        <p:xfrm>
          <a:off x="1104900" y="1600200"/>
          <a:ext cx="9982200" cy="48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예상되는 결과물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A114C30-CC80-486E-88DB-23C345B7B21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EFA1D0-2F61-4889-A449-29A2C1F9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503725"/>
            <a:ext cx="9980682" cy="47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지도교수 상담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26CACC-EF50-4564-B4F2-30543B64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343024"/>
            <a:ext cx="9980681" cy="46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706F8-58DE-445A-A1E0-172D96EC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&lt;</a:t>
            </a:r>
            <a:r>
              <a:rPr lang="ko-KR" altLang="en-US" sz="3600" dirty="0"/>
              <a:t>목차</a:t>
            </a:r>
            <a:r>
              <a:rPr lang="en-US" altLang="ko-KR" sz="3600" dirty="0"/>
              <a:t>&gt;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AEE94-683B-441D-9A88-8F02925B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800" dirty="0"/>
              <a:t> </a:t>
            </a:r>
            <a:r>
              <a:rPr lang="en-US" altLang="ko-KR" sz="3500" dirty="0"/>
              <a:t>1. </a:t>
            </a:r>
            <a:r>
              <a:rPr lang="ko-KR" altLang="en-US" sz="3500" dirty="0"/>
              <a:t>프로젝트 진행 단계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/>
              <a:t> 2. </a:t>
            </a:r>
            <a:r>
              <a:rPr lang="ko-KR" altLang="en-US" sz="3500" dirty="0"/>
              <a:t>프로젝트 진행 중의 구현 사항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/>
              <a:t> 3. </a:t>
            </a:r>
            <a:r>
              <a:rPr lang="ko-KR" altLang="en-US" sz="3500" dirty="0"/>
              <a:t>프로젝트의 현재 진행 상황 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/>
              <a:t> 4. </a:t>
            </a:r>
            <a:r>
              <a:rPr lang="ko-KR" altLang="en-US" sz="3500" dirty="0"/>
              <a:t>프로젝트의 추후 일정</a:t>
            </a:r>
          </a:p>
        </p:txBody>
      </p:sp>
    </p:spTree>
    <p:extLst>
      <p:ext uri="{BB962C8B-B14F-4D97-AF65-F5344CB8AC3E}">
        <p14:creationId xmlns:p14="http://schemas.microsoft.com/office/powerpoint/2010/main" val="39097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FD44-C2F8-49D3-B841-AB31D2B5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단계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E5B89-2FAA-4728-B96A-1D2BC91D4374}"/>
              </a:ext>
            </a:extLst>
          </p:cNvPr>
          <p:cNvSpPr txBox="1"/>
          <p:nvPr/>
        </p:nvSpPr>
        <p:spPr>
          <a:xfrm>
            <a:off x="1333586" y="1600200"/>
            <a:ext cx="916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◈</a:t>
            </a:r>
            <a:r>
              <a:rPr lang="en-US" altLang="ko-KR" sz="2400" dirty="0"/>
              <a:t>SNN</a:t>
            </a:r>
            <a:r>
              <a:rPr lang="ko-KR" altLang="en-US" sz="2400" dirty="0"/>
              <a:t>칩 메커니즘 단계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6345EA4-1A48-433D-B278-5441A3B3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86" y="2413348"/>
            <a:ext cx="8142564" cy="316055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파이썬을</a:t>
            </a:r>
            <a:r>
              <a:rPr lang="ko-KR" altLang="en-US" dirty="0"/>
              <a:t> 이용한 신경망 소스코드 작성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SNN</a:t>
            </a:r>
            <a:r>
              <a:rPr lang="ko-KR" altLang="en-US" dirty="0"/>
              <a:t>칩 회로도 구성하기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파이썬을</a:t>
            </a:r>
            <a:r>
              <a:rPr lang="ko-KR" altLang="en-US" dirty="0"/>
              <a:t> 이용한 신경망 소스코드를 칩에 </a:t>
            </a:r>
            <a:r>
              <a:rPr lang="en-US" altLang="ko-KR" dirty="0" err="1"/>
              <a:t>NoC</a:t>
            </a:r>
            <a:r>
              <a:rPr lang="en-US" altLang="ko-KR" dirty="0"/>
              <a:t>(Network on Chip)</a:t>
            </a:r>
            <a:r>
              <a:rPr lang="ko-KR" altLang="en-US" dirty="0"/>
              <a:t>하기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SNN</a:t>
            </a:r>
            <a:r>
              <a:rPr lang="ko-KR" altLang="en-US" dirty="0"/>
              <a:t>칩 공정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3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C491A-833A-41FB-888C-AD51DC13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중의 구현사항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81033-FCD7-4C87-8CC1-310A8466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◈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신경망이 가져야하는 세가지 기능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숨겨진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노드의 수를 설정하기 위한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데이터들을 통해 학습하고 이에 따라 가중치를 업데이트하기 위한 학습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입력을 받아 연산한 후 출력 노드에서 답을 전달하는 질의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3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3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49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485BD-01EC-4765-926C-272C77A0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중의 구현사항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75889B-1D3E-4BE2-9665-EBE6A181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27" y="2281806"/>
            <a:ext cx="4838700" cy="378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8B59E-81EF-481A-9228-25B49F5DF67C}"/>
              </a:ext>
            </a:extLst>
          </p:cNvPr>
          <p:cNvSpPr txBox="1"/>
          <p:nvPr/>
        </p:nvSpPr>
        <p:spPr>
          <a:xfrm>
            <a:off x="1104900" y="1468073"/>
            <a:ext cx="975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◈ </a:t>
            </a:r>
            <a:r>
              <a:rPr lang="ko-KR" altLang="en-US" sz="2400" dirty="0"/>
              <a:t>신경망 기능을 구현하기 위한 초기 소스코드</a:t>
            </a:r>
          </a:p>
        </p:txBody>
      </p:sp>
    </p:spTree>
    <p:extLst>
      <p:ext uri="{BB962C8B-B14F-4D97-AF65-F5344CB8AC3E}">
        <p14:creationId xmlns:p14="http://schemas.microsoft.com/office/powerpoint/2010/main" val="17800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AF634-582E-4140-A91A-BFCAFC56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프로젝트의 진행 중의 구현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7CC4F-61EA-4955-AFEF-486A944F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00961"/>
            <a:ext cx="9733676" cy="47607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72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◈</a:t>
            </a:r>
            <a:r>
              <a:rPr lang="en-US" altLang="ko-KR" sz="72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7200" dirty="0">
                <a:effectLst/>
              </a:rPr>
              <a:t>신경망 초기화 단계</a:t>
            </a:r>
            <a:endParaRPr lang="en-US" altLang="ko-KR" sz="7200" dirty="0">
              <a:effectLst/>
            </a:endParaRPr>
          </a:p>
          <a:p>
            <a:pPr marL="0" indent="0">
              <a:buNone/>
            </a:pPr>
            <a:endParaRPr lang="en-US" altLang="ko-KR" sz="7200" dirty="0"/>
          </a:p>
          <a:p>
            <a:pPr marL="0" indent="0">
              <a:buNone/>
            </a:pPr>
            <a:r>
              <a:rPr lang="en-US" altLang="ko-KR" sz="7200" dirty="0">
                <a:effectLst/>
              </a:rPr>
              <a:t>1. </a:t>
            </a:r>
            <a:r>
              <a:rPr lang="ko-KR" altLang="en-US" sz="7200" dirty="0">
                <a:effectLst/>
              </a:rPr>
              <a:t>입력계층의 노드</a:t>
            </a:r>
            <a:r>
              <a:rPr lang="en-US" altLang="ko-KR" sz="7200" dirty="0">
                <a:effectLst/>
              </a:rPr>
              <a:t>, </a:t>
            </a:r>
            <a:r>
              <a:rPr lang="ko-KR" altLang="en-US" sz="7200" dirty="0">
                <a:effectLst/>
              </a:rPr>
              <a:t>은닉 계층의 노드</a:t>
            </a:r>
            <a:r>
              <a:rPr lang="en-US" altLang="ko-KR" sz="7200" dirty="0">
                <a:effectLst/>
              </a:rPr>
              <a:t>, </a:t>
            </a:r>
            <a:r>
              <a:rPr lang="ko-KR" altLang="en-US" sz="7200" dirty="0">
                <a:effectLst/>
              </a:rPr>
              <a:t>출력 계층의 노드의 수를 정해야 한다</a:t>
            </a:r>
            <a:r>
              <a:rPr lang="en-US" altLang="ko-KR" sz="72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altLang="ko-KR" sz="7200" dirty="0">
                <a:effectLst/>
              </a:rPr>
              <a:t> </a:t>
            </a:r>
            <a:r>
              <a:rPr lang="ko-KR" altLang="en-US" sz="7200" dirty="0">
                <a:effectLst/>
              </a:rPr>
              <a:t>따라서 신경망의 형태와 크기를 정의해야 한다</a:t>
            </a:r>
            <a:r>
              <a:rPr lang="en-US" altLang="ko-KR" sz="7200" dirty="0">
                <a:effectLst/>
              </a:rPr>
              <a:t>.</a:t>
            </a:r>
          </a:p>
          <a:p>
            <a:pPr marL="0" indent="0">
              <a:buNone/>
            </a:pPr>
            <a:endParaRPr lang="en-US" altLang="ko-KR" sz="7200" dirty="0">
              <a:effectLst/>
            </a:endParaRPr>
          </a:p>
          <a:p>
            <a:pPr marL="0" indent="0">
              <a:buNone/>
            </a:pPr>
            <a:r>
              <a:rPr lang="en-US" altLang="ko-KR" sz="7200" dirty="0">
                <a:effectLst/>
              </a:rPr>
              <a:t>2. </a:t>
            </a:r>
            <a:r>
              <a:rPr lang="ko-KR" altLang="en-US" sz="7200" dirty="0">
                <a:effectLst/>
              </a:rPr>
              <a:t>신경망의 객체가 생성될 때 매개변수를 이용해 정의한다</a:t>
            </a:r>
            <a:r>
              <a:rPr lang="en-US" altLang="ko-KR" sz="7200" dirty="0">
                <a:effectLst/>
              </a:rPr>
              <a:t>.</a:t>
            </a:r>
          </a:p>
          <a:p>
            <a:pPr marL="0" indent="0">
              <a:buNone/>
            </a:pPr>
            <a:endParaRPr lang="en-US" altLang="ko-KR" sz="7200" dirty="0">
              <a:effectLst/>
            </a:endParaRPr>
          </a:p>
          <a:p>
            <a:pPr marL="0" indent="0">
              <a:buNone/>
            </a:pPr>
            <a:r>
              <a:rPr lang="en-US" altLang="ko-KR" sz="7200" dirty="0">
                <a:effectLst/>
              </a:rPr>
              <a:t>3. </a:t>
            </a:r>
            <a:r>
              <a:rPr lang="ko-KR" altLang="en-US" sz="7200" dirty="0">
                <a:effectLst/>
              </a:rPr>
              <a:t>초기화에서 중요한 것은 </a:t>
            </a:r>
            <a:r>
              <a:rPr lang="ko-KR" altLang="en-US" sz="7200" dirty="0" err="1">
                <a:effectLst/>
              </a:rPr>
              <a:t>학습률인데</a:t>
            </a:r>
            <a:r>
              <a:rPr lang="ko-KR" altLang="en-US" sz="7200" dirty="0">
                <a:effectLst/>
              </a:rPr>
              <a:t> </a:t>
            </a:r>
            <a:r>
              <a:rPr lang="ko-KR" altLang="en-US" sz="7200" dirty="0" err="1">
                <a:effectLst/>
              </a:rPr>
              <a:t>학습률은</a:t>
            </a:r>
            <a:r>
              <a:rPr lang="ko-KR" altLang="en-US" sz="7200" dirty="0">
                <a:effectLst/>
              </a:rPr>
              <a:t> 새로운 신경망을 만들기 위한 중요 매개 변</a:t>
            </a:r>
            <a:endParaRPr lang="en-US" altLang="ko-KR" sz="7200" dirty="0">
              <a:effectLst/>
            </a:endParaRPr>
          </a:p>
          <a:p>
            <a:pPr marL="0" indent="0">
              <a:buNone/>
            </a:pPr>
            <a:r>
              <a:rPr lang="ko-KR" altLang="en-US" sz="7200" dirty="0">
                <a:effectLst/>
              </a:rPr>
              <a:t>수이다</a:t>
            </a:r>
            <a:r>
              <a:rPr lang="en-US" altLang="ko-KR" sz="7200" dirty="0">
                <a:effectLst/>
              </a:rPr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effectLst/>
              </a:rPr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>
              <a:effectLst/>
            </a:endParaRPr>
          </a:p>
          <a:p>
            <a:pPr marL="0" indent="0">
              <a:buNone/>
            </a:pPr>
            <a:br>
              <a:rPr lang="ko-KR" altLang="en-US" dirty="0">
                <a:effectLst/>
              </a:rPr>
            </a:br>
            <a:br>
              <a:rPr lang="en-US" altLang="ko-KR" dirty="0">
                <a:effectLst/>
              </a:rPr>
            </a:br>
            <a:br>
              <a:rPr lang="en-US" altLang="ko-KR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96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867C4-6B38-466B-B69D-4738543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프로젝트의 진행 중의 구현사항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AA752A-AAB6-4FCD-9FDF-E4996814B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053206"/>
            <a:ext cx="5997314" cy="41189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16BD6-CCD7-43A8-BCB8-DC8CB2650C1A}"/>
              </a:ext>
            </a:extLst>
          </p:cNvPr>
          <p:cNvSpPr txBox="1"/>
          <p:nvPr/>
        </p:nvSpPr>
        <p:spPr>
          <a:xfrm>
            <a:off x="1104900" y="1409350"/>
            <a:ext cx="859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◈</a:t>
            </a:r>
            <a:r>
              <a:rPr lang="en-US" altLang="ko-KR" sz="18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800" dirty="0">
                <a:effectLst/>
              </a:rPr>
              <a:t>신경망 초기화 단계</a:t>
            </a:r>
            <a:endParaRPr lang="en-US" altLang="ko-KR" sz="180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58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289DD-0C25-4830-83BE-1FE0E3C8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중의 구현사항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6BA95-56DE-4CA5-8CF1-A68AB09C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◈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2400" dirty="0">
                <a:effectLst/>
              </a:rPr>
              <a:t>신경망의 핵심 가중치</a:t>
            </a:r>
          </a:p>
          <a:p>
            <a:pPr marL="0" indent="0">
              <a:buNone/>
            </a:pPr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신경망에서 가장 중요한 부분은 바로 </a:t>
            </a:r>
            <a:r>
              <a:rPr lang="ko-KR" altLang="en-US" b="1" dirty="0">
                <a:effectLst/>
              </a:rPr>
              <a:t>연결 노드의 가중치 이다</a:t>
            </a:r>
            <a:r>
              <a:rPr lang="en-US" altLang="ko-KR" b="1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가중치는 전파 시 전달되는 신호와 역 전파 시 오차를 계산하는 데 쓰이며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이를 통해 신경망을 개선하는 역할을 수행한다</a:t>
            </a:r>
            <a:r>
              <a:rPr lang="en-US" altLang="ko-KR" dirty="0">
                <a:effectLst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ffectLst/>
              </a:rPr>
              <a:t>  </a:t>
            </a:r>
            <a:r>
              <a:rPr lang="ko-KR" altLang="en-US" b="1" dirty="0">
                <a:effectLst/>
              </a:rPr>
              <a:t>가중치는 랜덤 형태의 행렬로 간결하게 표현되어진다</a:t>
            </a:r>
            <a:r>
              <a:rPr lang="en-US" altLang="ko-KR" b="1" dirty="0">
                <a:effectLst/>
              </a:rPr>
              <a:t>. </a:t>
            </a:r>
            <a:br>
              <a:rPr lang="ko-KR" altLang="en-US" dirty="0">
                <a:effectLst/>
              </a:rPr>
            </a:br>
            <a:br>
              <a:rPr lang="ko-KR" altLang="en-US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5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289DD-0C25-4830-83BE-1FE0E3C8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중의 구현사항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3780E2-D2B9-4BBB-A941-9378D0966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31" y="2048208"/>
            <a:ext cx="5998936" cy="46266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4926D-DE8E-4245-9069-6861EC22C869}"/>
              </a:ext>
            </a:extLst>
          </p:cNvPr>
          <p:cNvSpPr txBox="1"/>
          <p:nvPr/>
        </p:nvSpPr>
        <p:spPr>
          <a:xfrm>
            <a:off x="1224793" y="1493240"/>
            <a:ext cx="780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◈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2400" dirty="0">
                <a:effectLst/>
              </a:rPr>
              <a:t>신경망의 핵심 가중치</a:t>
            </a:r>
          </a:p>
        </p:txBody>
      </p:sp>
    </p:spTree>
    <p:extLst>
      <p:ext uri="{BB962C8B-B14F-4D97-AF65-F5344CB8AC3E}">
        <p14:creationId xmlns:p14="http://schemas.microsoft.com/office/powerpoint/2010/main" val="16750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교육 문학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54_TF03431380_TF03431380.potx" id="{3E3A0709-76CE-4709-8704-50D253FB37DF}" vid="{50A93A43-5034-47C2-9002-90B850747013}"/>
    </a:ext>
  </a:extLst>
</a:theme>
</file>

<file path=ppt/theme/theme2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학교용 프레젠테이션, 가는 선 및 리본 디자인(와이드스크린)</Template>
  <TotalTime>0</TotalTime>
  <Words>501</Words>
  <Application>Microsoft Office PowerPoint</Application>
  <PresentationFormat>와이드스크린</PresentationFormat>
  <Paragraphs>92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Helvetica Neue</vt:lpstr>
      <vt:lpstr>HY헤드라인M</vt:lpstr>
      <vt:lpstr>malgun gothic</vt:lpstr>
      <vt:lpstr>malgun gothic</vt:lpstr>
      <vt:lpstr>Euphemia</vt:lpstr>
      <vt:lpstr>Wingdings</vt:lpstr>
      <vt:lpstr>교육 문학 16x9</vt:lpstr>
      <vt:lpstr>프로젝트 최종 발표 &lt;snn spiking chip using stdp technology&gt;</vt:lpstr>
      <vt:lpstr>&lt;목차&gt;</vt:lpstr>
      <vt:lpstr>프로젝트 진행 단계</vt:lpstr>
      <vt:lpstr>프로젝트 진행 중의 구현사항</vt:lpstr>
      <vt:lpstr>프로젝트 진행 중의 구현사항</vt:lpstr>
      <vt:lpstr>프로젝트의 진행 중의 구현 사항</vt:lpstr>
      <vt:lpstr>프로젝트의 진행 중의 구현사항</vt:lpstr>
      <vt:lpstr>프로젝트 진행 중의 구현사항</vt:lpstr>
      <vt:lpstr>프로젝트 진행 중의 구현사항</vt:lpstr>
      <vt:lpstr>프로젝트 진행 중의 구현사항</vt:lpstr>
      <vt:lpstr>프로젝트 진행 중의 구현사항</vt:lpstr>
      <vt:lpstr>프로젝트의 현재 진행 상황</vt:lpstr>
      <vt:lpstr>프로젝트의 추후 일정</vt:lpstr>
      <vt:lpstr>예상되는 결과물</vt:lpstr>
      <vt:lpstr>지도교수 상담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2020-09-26T06:25:14Z</dcterms:created>
  <dcterms:modified xsi:type="dcterms:W3CDTF">2020-11-30T02:12:28Z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