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83" r:id="rId2"/>
    <p:sldId id="285" r:id="rId3"/>
    <p:sldId id="290" r:id="rId4"/>
    <p:sldId id="277" r:id="rId5"/>
    <p:sldId id="284" r:id="rId6"/>
    <p:sldId id="291" r:id="rId7"/>
    <p:sldId id="280" r:id="rId8"/>
    <p:sldId id="292" r:id="rId9"/>
    <p:sldId id="286" r:id="rId10"/>
    <p:sldId id="287" r:id="rId11"/>
    <p:sldId id="293" r:id="rId12"/>
    <p:sldId id="261" r:id="rId13"/>
    <p:sldId id="270" r:id="rId14"/>
    <p:sldId id="294" r:id="rId15"/>
    <p:sldId id="272" r:id="rId16"/>
    <p:sldId id="295" r:id="rId17"/>
    <p:sldId id="271" r:id="rId18"/>
    <p:sldId id="281" r:id="rId19"/>
    <p:sldId id="296" r:id="rId20"/>
    <p:sldId id="282" r:id="rId21"/>
    <p:sldId id="289" r:id="rId22"/>
    <p:sldId id="288" r:id="rId23"/>
    <p:sldId id="297" r:id="rId24"/>
    <p:sldId id="276" r:id="rId25"/>
  </p:sldIdLst>
  <p:sldSz cx="12192000" cy="6858000"/>
  <p:notesSz cx="6858000" cy="9144000"/>
  <p:embeddedFontLst>
    <p:embeddedFont>
      <p:font typeface="나눔스퀘어라운드OTF ExtraBold" panose="020B0600000101010101" pitchFamily="34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3BFD8"/>
    <a:srgbClr val="FDDE81"/>
    <a:srgbClr val="CC0099"/>
    <a:srgbClr val="F4BE98"/>
    <a:srgbClr val="D2BFD7"/>
    <a:srgbClr val="CBB3D1"/>
    <a:srgbClr val="C5BACA"/>
    <a:srgbClr val="D6A6DE"/>
    <a:srgbClr val="D1A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 autoAdjust="0"/>
    <p:restoredTop sz="94532" autoAdjust="0"/>
  </p:normalViewPr>
  <p:slideViewPr>
    <p:cSldViewPr snapToGrid="0" showGuides="1">
      <p:cViewPr varScale="1">
        <p:scale>
          <a:sx n="85" d="100"/>
          <a:sy n="85" d="100"/>
        </p:scale>
        <p:origin x="9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2999542031727"/>
          <c:y val="5.4735547150991229E-2"/>
          <c:w val="0.87035207785675128"/>
          <c:h val="0.75998769793441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공유경제</c:v>
                </c:pt>
              </c:strCache>
            </c:strRef>
          </c:tx>
          <c:spPr>
            <a:solidFill>
              <a:srgbClr val="5783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2013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4-4504-A50D-B481CA2094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4744800"/>
        <c:axId val="1964746464"/>
      </c:barChart>
      <c:catAx>
        <c:axId val="196474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4746464"/>
        <c:crosses val="autoZero"/>
        <c:auto val="1"/>
        <c:lblAlgn val="ctr"/>
        <c:lblOffset val="100"/>
        <c:noMultiLvlLbl val="0"/>
      </c:catAx>
      <c:valAx>
        <c:axId val="1964746464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474480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40ACF-049B-4A92-AFA7-AB93F4088E2E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C934B0C-F85E-4B67-8A2B-3BF01D6FF644}">
      <dgm:prSet phldrT="[텍스트]"/>
      <dgm:spPr/>
      <dgm:t>
        <a:bodyPr/>
        <a:lstStyle/>
        <a:p>
          <a:pPr latinLnBrk="1"/>
          <a:r>
            <a:rPr lang="en-US" altLang="ko-KR" b="1" dirty="0"/>
            <a:t>        </a:t>
          </a:r>
          <a:r>
            <a:rPr lang="en-US" altLang="ko-KR" b="1" dirty="0" err="1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rPr>
            <a:t>Ethereum</a:t>
          </a:r>
          <a:r>
            <a:rPr lang="en-US" altLang="ko-KR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rPr>
            <a:t> : smart contract + reliability + transparency  </a:t>
          </a:r>
          <a:endParaRPr lang="ko-KR" altLang="en-US" b="1" dirty="0">
            <a:latin typeface="나눔스퀘어라운드OTF ExtraBold" panose="020B0600000101010101" pitchFamily="34" charset="-127"/>
            <a:ea typeface="나눔스퀘어라운드OTF ExtraBold" panose="020B0600000101010101" pitchFamily="34" charset="-127"/>
          </a:endParaRPr>
        </a:p>
      </dgm:t>
    </dgm:pt>
    <dgm:pt modelId="{0C63E922-5F30-4A25-A236-640735164C54}" type="parTrans" cxnId="{85D86759-F7D7-41CE-8D32-49FCD5CAEDCC}">
      <dgm:prSet/>
      <dgm:spPr/>
      <dgm:t>
        <a:bodyPr/>
        <a:lstStyle/>
        <a:p>
          <a:pPr latinLnBrk="1"/>
          <a:endParaRPr lang="ko-KR" altLang="en-US"/>
        </a:p>
      </dgm:t>
    </dgm:pt>
    <dgm:pt modelId="{5648F30B-83C1-4129-A013-8B00742F223D}" type="sibTrans" cxnId="{85D86759-F7D7-41CE-8D32-49FCD5CAEDCC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BCFA243-9296-4E4F-A2B6-75C30CC759E3}" type="pres">
      <dgm:prSet presAssocID="{4C640ACF-049B-4A92-AFA7-AB93F4088E2E}" presName="Name0" presStyleCnt="0">
        <dgm:presLayoutVars>
          <dgm:chMax val="7"/>
          <dgm:chPref val="7"/>
          <dgm:dir/>
        </dgm:presLayoutVars>
      </dgm:prSet>
      <dgm:spPr/>
    </dgm:pt>
    <dgm:pt modelId="{FB4FD9F2-7C98-4D98-9FB5-6693B5F1E7FB}" type="pres">
      <dgm:prSet presAssocID="{1C934B0C-F85E-4B67-8A2B-3BF01D6FF644}" presName="parTx1" presStyleLbl="node1" presStyleIdx="0" presStyleCnt="1" custScaleX="350199" custLinFactNeighborX="-55223" custLinFactNeighborY="9920"/>
      <dgm:spPr/>
    </dgm:pt>
    <dgm:pt modelId="{E0B4AC51-E51D-4BD3-BC37-E1B6A89C73CA}" type="pres">
      <dgm:prSet presAssocID="{5648F30B-83C1-4129-A013-8B00742F223D}" presName="picture1" presStyleCnt="0"/>
      <dgm:spPr/>
    </dgm:pt>
    <dgm:pt modelId="{00508DED-FF65-4C3A-BF41-EDB61A42B0B5}" type="pres">
      <dgm:prSet presAssocID="{5648F30B-83C1-4129-A013-8B00742F223D}" presName="imageRepeatNode" presStyleLbl="fgImgPlace1" presStyleIdx="0" presStyleCnt="1" custLinFactX="-100000" custLinFactNeighborX="-104098" custLinFactNeighborY="-1931"/>
      <dgm:spPr/>
    </dgm:pt>
  </dgm:ptLst>
  <dgm:cxnLst>
    <dgm:cxn modelId="{9C2BAF49-39ED-4D73-A1CC-D4FFE7BC8294}" type="presOf" srcId="{1C934B0C-F85E-4B67-8A2B-3BF01D6FF644}" destId="{FB4FD9F2-7C98-4D98-9FB5-6693B5F1E7FB}" srcOrd="0" destOrd="0" presId="urn:microsoft.com/office/officeart/2008/layout/AscendingPictureAccentProcess"/>
    <dgm:cxn modelId="{4DCF6B56-A4D0-4EC6-8AA3-7B4B0F544456}" type="presOf" srcId="{5648F30B-83C1-4129-A013-8B00742F223D}" destId="{00508DED-FF65-4C3A-BF41-EDB61A42B0B5}" srcOrd="0" destOrd="0" presId="urn:microsoft.com/office/officeart/2008/layout/AscendingPictureAccentProcess"/>
    <dgm:cxn modelId="{85D86759-F7D7-41CE-8D32-49FCD5CAEDCC}" srcId="{4C640ACF-049B-4A92-AFA7-AB93F4088E2E}" destId="{1C934B0C-F85E-4B67-8A2B-3BF01D6FF644}" srcOrd="0" destOrd="0" parTransId="{0C63E922-5F30-4A25-A236-640735164C54}" sibTransId="{5648F30B-83C1-4129-A013-8B00742F223D}"/>
    <dgm:cxn modelId="{029158E9-2562-4EDE-AC7B-0B0CBBB35E06}" type="presOf" srcId="{4C640ACF-049B-4A92-AFA7-AB93F4088E2E}" destId="{1BCFA243-9296-4E4F-A2B6-75C30CC759E3}" srcOrd="0" destOrd="0" presId="urn:microsoft.com/office/officeart/2008/layout/AscendingPictureAccentProcess"/>
    <dgm:cxn modelId="{F411AB8C-D674-4182-A785-D13F1A26E96C}" type="presParOf" srcId="{1BCFA243-9296-4E4F-A2B6-75C30CC759E3}" destId="{FB4FD9F2-7C98-4D98-9FB5-6693B5F1E7FB}" srcOrd="0" destOrd="0" presId="urn:microsoft.com/office/officeart/2008/layout/AscendingPictureAccentProcess"/>
    <dgm:cxn modelId="{53783487-A722-4074-B7A6-C159E300FF35}" type="presParOf" srcId="{1BCFA243-9296-4E4F-A2B6-75C30CC759E3}" destId="{E0B4AC51-E51D-4BD3-BC37-E1B6A89C73CA}" srcOrd="1" destOrd="0" presId="urn:microsoft.com/office/officeart/2008/layout/AscendingPictureAccentProcess"/>
    <dgm:cxn modelId="{E6F10818-970F-4D74-A7C3-52096C300449}" type="presParOf" srcId="{E0B4AC51-E51D-4BD3-BC37-E1B6A89C73CA}" destId="{00508DED-FF65-4C3A-BF41-EDB61A42B0B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9F2-7C98-4D98-9FB5-6693B5F1E7FB}">
      <dsp:nvSpPr>
        <dsp:cNvPr id="0" name=""/>
        <dsp:cNvSpPr/>
      </dsp:nvSpPr>
      <dsp:spPr>
        <a:xfrm>
          <a:off x="0" y="1138623"/>
          <a:ext cx="10727672" cy="821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40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b="1" kern="1200" dirty="0"/>
            <a:t>        </a:t>
          </a:r>
          <a:r>
            <a:rPr lang="en-US" altLang="ko-KR" sz="2600" b="1" kern="1200" dirty="0" err="1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rPr>
            <a:t>Ethereum</a:t>
          </a:r>
          <a:r>
            <a:rPr lang="en-US" altLang="ko-KR" sz="2600" b="1" kern="12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rPr>
            <a:t> : smart contract + reliability + transparency  </a:t>
          </a:r>
          <a:endParaRPr lang="ko-KR" altLang="en-US" sz="2600" b="1" kern="1200" dirty="0">
            <a:latin typeface="나눔스퀘어라운드OTF ExtraBold" panose="020B0600000101010101" pitchFamily="34" charset="-127"/>
            <a:ea typeface="나눔스퀘어라운드OTF ExtraBold" panose="020B0600000101010101" pitchFamily="34" charset="-127"/>
          </a:endParaRPr>
        </a:p>
      </dsp:txBody>
      <dsp:txXfrm>
        <a:off x="40104" y="1178727"/>
        <a:ext cx="10647464" cy="741332"/>
      </dsp:txXfrm>
    </dsp:sp>
    <dsp:sp modelId="{00508DED-FF65-4C3A-BF41-EDB61A42B0B5}">
      <dsp:nvSpPr>
        <dsp:cNvPr id="0" name=""/>
        <dsp:cNvSpPr/>
      </dsp:nvSpPr>
      <dsp:spPr>
        <a:xfrm>
          <a:off x="84083" y="224455"/>
          <a:ext cx="1420225" cy="142043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138B-3099-4A70-B41E-9F197F2F950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21D3-AEFA-48AE-A268-0DBBD6EBC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3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8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8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8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0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221D3-AEFA-48AE-A268-0DBBD6EBC4B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2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5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6.jpe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3266" y="4651488"/>
            <a:ext cx="2600153" cy="1805755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Hyung-</a:t>
            </a:r>
            <a:r>
              <a:rPr lang="en-US" altLang="ko-KR" sz="2400" b="1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jin</a:t>
            </a:r>
            <a: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Joo</a:t>
            </a:r>
            <a:b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en-US" altLang="ko-KR" sz="2400" b="1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Jisung</a:t>
            </a:r>
            <a: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Lee</a:t>
            </a:r>
            <a:b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en-US" altLang="ko-KR" sz="2400" b="1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Jiwon</a:t>
            </a:r>
            <a: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Na</a:t>
            </a:r>
            <a:endParaRPr lang="ko-KR" altLang="en-US" sz="2400" b="1" dirty="0">
              <a:solidFill>
                <a:srgbClr val="C0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4A5A59-288D-4C35-923F-CC681CD90EED}"/>
              </a:ext>
            </a:extLst>
          </p:cNvPr>
          <p:cNvGrpSpPr/>
          <p:nvPr/>
        </p:nvGrpSpPr>
        <p:grpSpPr>
          <a:xfrm>
            <a:off x="3845886" y="1750727"/>
            <a:ext cx="4816630" cy="2839396"/>
            <a:chOff x="3934103" y="1718598"/>
            <a:chExt cx="4816630" cy="283939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1673BED-518E-41F5-A9C6-C955C5FBBF4E}"/>
                </a:ext>
              </a:extLst>
            </p:cNvPr>
            <p:cNvSpPr/>
            <p:nvPr/>
          </p:nvSpPr>
          <p:spPr>
            <a:xfrm>
              <a:off x="3934103" y="1718598"/>
              <a:ext cx="1936874" cy="1978627"/>
            </a:xfrm>
            <a:prstGeom prst="ellipse">
              <a:avLst/>
            </a:prstGeom>
            <a:noFill/>
            <a:ln w="92075">
              <a:solidFill>
                <a:schemeClr val="accent1">
                  <a:lumMod val="60000"/>
                  <a:lumOff val="40000"/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AD025E9-BC04-4A6C-80CB-872FD742D34C}"/>
                </a:ext>
              </a:extLst>
            </p:cNvPr>
            <p:cNvSpPr/>
            <p:nvPr/>
          </p:nvSpPr>
          <p:spPr>
            <a:xfrm>
              <a:off x="5698491" y="1898487"/>
              <a:ext cx="1562206" cy="1557754"/>
            </a:xfrm>
            <a:prstGeom prst="ellipse">
              <a:avLst/>
            </a:prstGeom>
            <a:noFill/>
            <a:ln w="82550">
              <a:solidFill>
                <a:srgbClr val="D2B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C5C717D-8E92-464F-AFDB-BA3B1E5C0F1F}"/>
                </a:ext>
              </a:extLst>
            </p:cNvPr>
            <p:cNvSpPr/>
            <p:nvPr/>
          </p:nvSpPr>
          <p:spPr>
            <a:xfrm>
              <a:off x="6479594" y="2300006"/>
              <a:ext cx="2271139" cy="2257988"/>
            </a:xfrm>
            <a:prstGeom prst="ellipse">
              <a:avLst/>
            </a:prstGeom>
            <a:noFill/>
            <a:ln w="79375">
              <a:solidFill>
                <a:srgbClr val="FD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6C81CF6-672F-4502-9330-8B5951C3931E}"/>
                </a:ext>
              </a:extLst>
            </p:cNvPr>
            <p:cNvSpPr/>
            <p:nvPr/>
          </p:nvSpPr>
          <p:spPr>
            <a:xfrm>
              <a:off x="5351464" y="2844434"/>
              <a:ext cx="1489071" cy="1491840"/>
            </a:xfrm>
            <a:prstGeom prst="ellipse">
              <a:avLst/>
            </a:prstGeom>
            <a:noFill/>
            <a:ln w="79375">
              <a:solidFill>
                <a:srgbClr val="F4B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24800" y="2662594"/>
            <a:ext cx="66469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</a:t>
            </a:r>
            <a:r>
              <a:rPr lang="ko-KR" altLang="en-US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BZ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C9DB9-D1F7-4314-B372-60A9C3FD3106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10E335-3FA1-4685-A446-3F2CAB0FFF93}"/>
              </a:ext>
            </a:extLst>
          </p:cNvPr>
          <p:cNvSpPr/>
          <p:nvPr/>
        </p:nvSpPr>
        <p:spPr>
          <a:xfrm>
            <a:off x="0" y="6721601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F217F-D43F-44B3-95B3-32343FD476B6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92D28-36CD-40BE-A33E-B53D125E7FD7}"/>
              </a:ext>
            </a:extLst>
          </p:cNvPr>
          <p:cNvSpPr/>
          <p:nvPr/>
        </p:nvSpPr>
        <p:spPr>
          <a:xfrm rot="5400000">
            <a:off x="8832898" y="3361921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84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975" y="378814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03. Overview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B6C98-D9D3-4786-8205-FBDD5821BA3C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6998E-943C-4CAC-98DE-DF8518F68A44}"/>
              </a:ext>
            </a:extLst>
          </p:cNvPr>
          <p:cNvSpPr/>
          <p:nvPr/>
        </p:nvSpPr>
        <p:spPr>
          <a:xfrm>
            <a:off x="0" y="6721601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BB358-CDB3-4246-9B21-8F5F49CBD32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7D15D1-857F-444A-AC88-2587932EA617}"/>
              </a:ext>
            </a:extLst>
          </p:cNvPr>
          <p:cNvSpPr/>
          <p:nvPr/>
        </p:nvSpPr>
        <p:spPr>
          <a:xfrm rot="5400000">
            <a:off x="8832898" y="3361921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F1AC2A-A16A-4B33-858A-5A3BF833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03" y="1390376"/>
            <a:ext cx="2965581" cy="46586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049C4A-0225-4870-BFF6-3D50FFE1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21" y="1390376"/>
            <a:ext cx="2904936" cy="46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11A426-2CF5-4C01-9352-2FC35C261C44}"/>
              </a:ext>
            </a:extLst>
          </p:cNvPr>
          <p:cNvSpPr txBox="1"/>
          <p:nvPr/>
        </p:nvSpPr>
        <p:spPr>
          <a:xfrm>
            <a:off x="1831974" y="3075057"/>
            <a:ext cx="91399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04. Technologies and Architecture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608B19-1FC9-40E9-87FF-6310B33A5878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AC2141-C215-4439-87DA-AAF04ADE8545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5E726F-A734-4C7C-970F-7FB9A5ABF2FD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1DF076-EC2C-4019-87A6-3D7D715236E4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46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859540" y="3559363"/>
            <a:ext cx="10374746" cy="1246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052" name="Picture 28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60" y="3641917"/>
            <a:ext cx="1527373" cy="980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058" name="Picture 34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15" y="3629241"/>
            <a:ext cx="1277527" cy="7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PHP logo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24578" r="3715" b="22522"/>
          <a:stretch/>
        </p:blipFill>
        <p:spPr bwMode="auto">
          <a:xfrm>
            <a:off x="6599259" y="3660127"/>
            <a:ext cx="1614435" cy="92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2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8" y="3745982"/>
            <a:ext cx="1483076" cy="8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59540" y="1934475"/>
            <a:ext cx="10374745" cy="1547982"/>
            <a:chOff x="228600" y="1330036"/>
            <a:chExt cx="10374745" cy="162690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28600" y="1410084"/>
              <a:ext cx="10374745" cy="1546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pic>
          <p:nvPicPr>
            <p:cNvPr id="1026" name="Picture 2" descr="smart contrac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6" b="96657" l="9785" r="88065">
                          <a14:foregroundMark x1="18817" y1="39826" x2="18817" y2="39826"/>
                          <a14:foregroundMark x1="18172" y1="47384" x2="18172" y2="47384"/>
                          <a14:foregroundMark x1="19247" y1="52762" x2="19247" y2="52762"/>
                          <a14:foregroundMark x1="19032" y1="58285" x2="19032" y2="58285"/>
                          <a14:foregroundMark x1="32581" y1="51599" x2="32581" y2="51599"/>
                          <a14:foregroundMark x1="27849" y1="51599" x2="27849" y2="51599"/>
                          <a14:foregroundMark x1="23978" y1="25581" x2="23978" y2="25581"/>
                          <a14:foregroundMark x1="32366" y1="15262" x2="32366" y2="15262"/>
                          <a14:foregroundMark x1="77097" y1="48256" x2="77097" y2="482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484" y="1330036"/>
              <a:ext cx="2207079" cy="1590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thereum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" y="1552772"/>
              <a:ext cx="3007395" cy="1005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덧셈 기호 7"/>
            <p:cNvSpPr/>
            <p:nvPr/>
          </p:nvSpPr>
          <p:spPr>
            <a:xfrm>
              <a:off x="3541635" y="1833842"/>
              <a:ext cx="422132" cy="448866"/>
            </a:xfrm>
            <a:prstGeom prst="mathPlus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897108" y="1944313"/>
              <a:ext cx="1271444" cy="227924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49978" y="1410084"/>
              <a:ext cx="2835626" cy="3881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Smart Contract</a:t>
              </a:r>
            </a:p>
          </p:txBody>
        </p:sp>
        <p:pic>
          <p:nvPicPr>
            <p:cNvPr id="1040" name="Picture 16" descr="solidity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9" r="29089"/>
            <a:stretch/>
          </p:blipFill>
          <p:spPr bwMode="auto">
            <a:xfrm>
              <a:off x="4373414" y="1528675"/>
              <a:ext cx="1059830" cy="127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꺾인 연결선 4"/>
          <p:cNvCxnSpPr>
            <a:cxnSpLocks/>
          </p:cNvCxnSpPr>
          <p:nvPr/>
        </p:nvCxnSpPr>
        <p:spPr>
          <a:xfrm rot="5400000" flipH="1" flipV="1">
            <a:off x="2711718" y="1402483"/>
            <a:ext cx="689956" cy="625150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cxnSpLocks/>
            <a:stCxn id="16" idx="3"/>
            <a:endCxn id="43" idx="3"/>
          </p:cNvCxnSpPr>
          <p:nvPr/>
        </p:nvCxnSpPr>
        <p:spPr>
          <a:xfrm flipV="1">
            <a:off x="3082634" y="4182817"/>
            <a:ext cx="12700" cy="1004263"/>
          </a:xfrm>
          <a:prstGeom prst="bentConnector3">
            <a:avLst>
              <a:gd name="adj1" fmla="val 180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40" y="5508582"/>
            <a:ext cx="1190678" cy="8017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2125" y="4894692"/>
            <a:ext cx="2300509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Sensing extra data for provide to users</a:t>
            </a:r>
            <a:endParaRPr lang="ko-KR" altLang="en-US" sz="16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2358" y="5498182"/>
            <a:ext cx="1061919" cy="110044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9323338" y="5194000"/>
            <a:ext cx="1902132" cy="1397107"/>
            <a:chOff x="1720376" y="3294063"/>
            <a:chExt cx="2651848" cy="1906587"/>
          </a:xfrm>
        </p:grpSpPr>
        <p:pic>
          <p:nvPicPr>
            <p:cNvPr id="36" name="Picture 14" descr="web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76" y="3294063"/>
              <a:ext cx="2651848" cy="1906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317869" y="3294063"/>
              <a:ext cx="1763082" cy="462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r>
                <a:rPr lang="en-US" altLang="ko-KR" sz="16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Web Page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04354" y="5322427"/>
            <a:ext cx="4163511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Implements Web Page for Front-end and Database to store general data </a:t>
            </a:r>
            <a:endParaRPr lang="ko-KR" altLang="en-US" sz="16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2" name="Picture 16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182" b="96818" l="909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23" y="5324494"/>
            <a:ext cx="931432" cy="10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꺾인 연결선 44"/>
          <p:cNvCxnSpPr>
            <a:stCxn id="38" idx="1"/>
          </p:cNvCxnSpPr>
          <p:nvPr/>
        </p:nvCxnSpPr>
        <p:spPr>
          <a:xfrm rot="10800000">
            <a:off x="4227840" y="4692271"/>
            <a:ext cx="776514" cy="922544"/>
          </a:xfrm>
          <a:prstGeom prst="bentConnector2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065271" y="3613312"/>
            <a:ext cx="6810600" cy="1072912"/>
          </a:xfrm>
          <a:prstGeom prst="roundRect">
            <a:avLst>
              <a:gd name="adj" fmla="val 6446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16143" y="2054236"/>
            <a:ext cx="9727238" cy="1357222"/>
          </a:xfrm>
          <a:prstGeom prst="roundRect">
            <a:avLst>
              <a:gd name="adj" fmla="val 6446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9271" y="1070642"/>
            <a:ext cx="7897383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Implements Smart Contract with Solidity for using block chain technology based on </a:t>
            </a:r>
            <a:r>
              <a:rPr lang="en-US" altLang="ko-KR" sz="16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ethereum</a:t>
            </a:r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technology.</a:t>
            </a:r>
          </a:p>
          <a:p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Storing important data into the </a:t>
            </a:r>
            <a:r>
              <a:rPr lang="en-US" altLang="ko-KR" sz="16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blockchain</a:t>
            </a:r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and send Ether for evaluation.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11A426-2CF5-4C01-9352-2FC35C261C44}"/>
              </a:ext>
            </a:extLst>
          </p:cNvPr>
          <p:cNvSpPr txBox="1"/>
          <p:nvPr/>
        </p:nvSpPr>
        <p:spPr>
          <a:xfrm>
            <a:off x="307975" y="296548"/>
            <a:ext cx="91399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04. Technologies and Architecture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608B19-1FC9-40E9-87FF-6310B33A5878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AC2141-C215-4439-87DA-AAF04ADE8545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5E726F-A734-4C7C-970F-7FB9A5ABF2FD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1DF076-EC2C-4019-87A6-3D7D715236E4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8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3503155" y="5344837"/>
            <a:ext cx="2352288" cy="0"/>
          </a:xfrm>
          <a:prstGeom prst="line">
            <a:avLst/>
          </a:prstGeom>
          <a:ln w="38100">
            <a:solidFill>
              <a:srgbClr val="496E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438275"/>
            <a:ext cx="1336829" cy="952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52" y="4826634"/>
            <a:ext cx="1630667" cy="1044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254" y="5069959"/>
            <a:ext cx="1778849" cy="160206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40183" y="4686703"/>
            <a:ext cx="1232228" cy="1340940"/>
            <a:chOff x="5548645" y="4268815"/>
            <a:chExt cx="2493646" cy="2703226"/>
          </a:xfrm>
        </p:grpSpPr>
        <p:pic>
          <p:nvPicPr>
            <p:cNvPr id="2052" name="Picture 4" descr="metamask logo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588" y="4268815"/>
              <a:ext cx="2279760" cy="227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548645" y="6289544"/>
              <a:ext cx="2493646" cy="6824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r>
                <a:rPr lang="en-US" altLang="ko-KR" sz="160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MetaMask</a:t>
              </a:r>
              <a:endPara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187208" y="3643399"/>
            <a:ext cx="1751367" cy="1456117"/>
            <a:chOff x="4756013" y="4057984"/>
            <a:chExt cx="2484215" cy="2177856"/>
          </a:xfrm>
        </p:grpSpPr>
        <p:pic>
          <p:nvPicPr>
            <p:cNvPr id="2058" name="Picture 10" descr="ganache logo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491" y="4057984"/>
              <a:ext cx="1619262" cy="1820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756013" y="5775510"/>
              <a:ext cx="2484215" cy="460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r>
                <a:rPr lang="en-US" altLang="ko-KR" sz="14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Ganache </a:t>
              </a:r>
              <a:r>
                <a:rPr lang="en-US" altLang="ko-KR" sz="140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2">
                      <a:lumMod val="50000"/>
                    </a:schemeClr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TestRPC</a:t>
              </a:r>
              <a:endPara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74497" y="2580444"/>
            <a:ext cx="1902132" cy="1397107"/>
            <a:chOff x="1720376" y="3294063"/>
            <a:chExt cx="2651848" cy="1906587"/>
          </a:xfrm>
        </p:grpSpPr>
        <p:pic>
          <p:nvPicPr>
            <p:cNvPr id="2062" name="Picture 14" descr="web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376" y="3294063"/>
              <a:ext cx="2651848" cy="1906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317869" y="3294063"/>
              <a:ext cx="1763082" cy="462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r>
                <a:rPr lang="en-US" altLang="ko-KR" sz="16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Web Page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558023" y="4735456"/>
            <a:ext cx="1846195" cy="1218762"/>
            <a:chOff x="267454" y="3454002"/>
            <a:chExt cx="2932045" cy="1849018"/>
          </a:xfrm>
        </p:grpSpPr>
        <p:pic>
          <p:nvPicPr>
            <p:cNvPr id="28" name="Picture 16" descr="solidity logo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49" r="29089"/>
            <a:stretch/>
          </p:blipFill>
          <p:spPr bwMode="auto">
            <a:xfrm>
              <a:off x="267454" y="3454002"/>
              <a:ext cx="1249785" cy="1849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8" t="15300" r="32743" b="24573"/>
            <a:stretch/>
          </p:blipFill>
          <p:spPr bwMode="auto">
            <a:xfrm>
              <a:off x="1523098" y="3492351"/>
              <a:ext cx="1676401" cy="180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7458731" y="1127116"/>
            <a:ext cx="3978295" cy="1756929"/>
            <a:chOff x="7467599" y="243321"/>
            <a:chExt cx="3978295" cy="1756929"/>
          </a:xfrm>
        </p:grpSpPr>
        <p:pic>
          <p:nvPicPr>
            <p:cNvPr id="2068" name="Picture 20" descr="databas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599" y="243321"/>
              <a:ext cx="3978295" cy="1756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Databas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3182" b="96818" l="9091" r="927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032" y="574123"/>
              <a:ext cx="931432" cy="1017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8876435" y="2874338"/>
            <a:ext cx="133756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Database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42" y="4006778"/>
            <a:ext cx="1336829" cy="9528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6" y="2738920"/>
            <a:ext cx="1336829" cy="95284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14" y="5310946"/>
            <a:ext cx="1336829" cy="952846"/>
          </a:xfrm>
          <a:prstGeom prst="rect">
            <a:avLst/>
          </a:prstGeom>
        </p:spPr>
      </p:pic>
      <p:cxnSp>
        <p:nvCxnSpPr>
          <p:cNvPr id="47" name="직선 화살표 연결선 46"/>
          <p:cNvCxnSpPr/>
          <p:nvPr/>
        </p:nvCxnSpPr>
        <p:spPr>
          <a:xfrm>
            <a:off x="2205138" y="3389323"/>
            <a:ext cx="1404837" cy="0"/>
          </a:xfrm>
          <a:prstGeom prst="straightConnector1">
            <a:avLst/>
          </a:prstGeom>
          <a:ln w="889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905679" y="2152650"/>
            <a:ext cx="1247596" cy="464509"/>
          </a:xfrm>
          <a:prstGeom prst="straightConnector1">
            <a:avLst/>
          </a:prstGeom>
          <a:ln w="508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352283" y="4006778"/>
            <a:ext cx="245818" cy="610279"/>
          </a:xfrm>
          <a:prstGeom prst="straightConnector1">
            <a:avLst/>
          </a:prstGeom>
          <a:ln w="508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081719" y="5279830"/>
            <a:ext cx="514117" cy="0"/>
          </a:xfrm>
          <a:prstGeom prst="straightConnector1">
            <a:avLst/>
          </a:prstGeom>
          <a:ln w="508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9456746" y="5203076"/>
            <a:ext cx="613009" cy="0"/>
          </a:xfrm>
          <a:prstGeom prst="straightConnector1">
            <a:avLst/>
          </a:prstGeom>
          <a:ln w="508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910039" y="5252142"/>
            <a:ext cx="673747" cy="1"/>
          </a:xfrm>
          <a:prstGeom prst="straightConnector1">
            <a:avLst/>
          </a:prstGeom>
          <a:ln w="50800">
            <a:solidFill>
              <a:srgbClr val="496E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817839" y="2338001"/>
            <a:ext cx="2037604" cy="1670907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069755" y="3643399"/>
            <a:ext cx="2037604" cy="3090836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595835" y="4495800"/>
            <a:ext cx="1808383" cy="1664646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03070" y="2063936"/>
            <a:ext cx="126463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ShareBZ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A8D614-1524-46A0-A7C2-EE759826879B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F135BB-159C-4652-8B11-7D4420CDD4C8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548768-78AB-4C87-BA1A-AD3F7B2DE7CD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7CD9A1-362B-4B22-AA64-987EE18C1025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7E960-1FC4-4E8F-9C37-9DBA380D9F80}"/>
              </a:ext>
            </a:extLst>
          </p:cNvPr>
          <p:cNvSpPr txBox="1"/>
          <p:nvPr/>
        </p:nvSpPr>
        <p:spPr>
          <a:xfrm>
            <a:off x="307975" y="296548"/>
            <a:ext cx="91399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04. Technologies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155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8953" y="3074582"/>
            <a:ext cx="37464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05. Web site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EC98BE-7EC0-4570-BFAA-BE630F0AD85F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6DA70-2925-4A71-B6F4-9F8AACAE98E8}"/>
              </a:ext>
            </a:extLst>
          </p:cNvPr>
          <p:cNvSpPr/>
          <p:nvPr/>
        </p:nvSpPr>
        <p:spPr>
          <a:xfrm>
            <a:off x="0" y="6715479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F7236-3DB9-4A0E-93C3-CCBEFF062078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3AEF37-23A1-413A-9C4C-4E72B2457C26}"/>
              </a:ext>
            </a:extLst>
          </p:cNvPr>
          <p:cNvSpPr/>
          <p:nvPr/>
        </p:nvSpPr>
        <p:spPr>
          <a:xfrm rot="5400000">
            <a:off x="8833114" y="336071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22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4330" y="254803"/>
            <a:ext cx="374642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05. Web site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63" y="1061632"/>
            <a:ext cx="7124832" cy="4675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414" y="273940"/>
            <a:ext cx="2749844" cy="557678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84683" y="2611190"/>
            <a:ext cx="534659" cy="2416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9745" y="3399212"/>
            <a:ext cx="535298" cy="2608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45467" y="2462257"/>
            <a:ext cx="2749844" cy="12001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6135" y="5736792"/>
            <a:ext cx="36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When user choose submit, then user can confirm </a:t>
            </a:r>
            <a:r>
              <a:rPr lang="en-US" altLang="ko-KR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the result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on the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metamask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17" y="5722393"/>
            <a:ext cx="712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When users register web site, important data is </a:t>
            </a:r>
            <a:r>
              <a:rPr lang="en-US" altLang="ko-KR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stored in block chain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and </a:t>
            </a:r>
            <a:r>
              <a:rPr lang="en-US" altLang="ko-KR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users can choose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whether data is stored in block chain or not by choice submit or reject</a:t>
            </a:r>
            <a:endParaRPr lang="ko-KR" altLang="en-US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EC98BE-7EC0-4570-BFAA-BE630F0AD85F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6DA70-2925-4A71-B6F4-9F8AACAE98E8}"/>
              </a:ext>
            </a:extLst>
          </p:cNvPr>
          <p:cNvSpPr/>
          <p:nvPr/>
        </p:nvSpPr>
        <p:spPr>
          <a:xfrm>
            <a:off x="0" y="6715479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F7236-3DB9-4A0E-93C3-CCBEFF062078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3AEF37-23A1-413A-9C4C-4E72B2457C26}"/>
              </a:ext>
            </a:extLst>
          </p:cNvPr>
          <p:cNvSpPr/>
          <p:nvPr/>
        </p:nvSpPr>
        <p:spPr>
          <a:xfrm rot="5400000">
            <a:off x="8833114" y="336071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9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5484" y="3075057"/>
            <a:ext cx="44028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06. Implements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8CCBFE-7B6A-41DE-A797-953682C815C0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65FE7B-D10E-4064-A63D-EC6A334BEC6C}"/>
              </a:ext>
            </a:extLst>
          </p:cNvPr>
          <p:cNvSpPr/>
          <p:nvPr/>
        </p:nvSpPr>
        <p:spPr>
          <a:xfrm>
            <a:off x="0" y="6715603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44854C-AF3C-4FFF-9569-26E283DE8192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51D16A-1C7C-4A89-8504-BB5E0A186195}"/>
              </a:ext>
            </a:extLst>
          </p:cNvPr>
          <p:cNvSpPr/>
          <p:nvPr/>
        </p:nvSpPr>
        <p:spPr>
          <a:xfrm rot="5400000">
            <a:off x="8841033" y="3361921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6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239" y="814776"/>
            <a:ext cx="4867138" cy="3600661"/>
            <a:chOff x="0" y="0"/>
            <a:chExt cx="12192000" cy="68980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58488"/>
              <a:ext cx="2518581" cy="549951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8944" y="1358489"/>
              <a:ext cx="2772921" cy="549951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b="39257"/>
            <a:stretch/>
          </p:blipFill>
          <p:spPr>
            <a:xfrm>
              <a:off x="4389354" y="0"/>
              <a:ext cx="7802646" cy="316821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6824" y="2512306"/>
              <a:ext cx="2775352" cy="438574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76932" y="2472260"/>
              <a:ext cx="2800693" cy="442578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090278" y="5343524"/>
              <a:ext cx="691647" cy="29695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519898" y="5943599"/>
              <a:ext cx="2480727" cy="39052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746442" y="4440327"/>
              <a:ext cx="2493058" cy="79842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033648" y="3240177"/>
              <a:ext cx="2405502" cy="59839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50663" y="98069"/>
            <a:ext cx="6401074" cy="4019764"/>
            <a:chOff x="0" y="-144463"/>
            <a:chExt cx="12192000" cy="7002463"/>
          </a:xfrm>
        </p:grpSpPr>
        <p:sp>
          <p:nvSpPr>
            <p:cNvPr id="18" name="AutoShape 6" descr="solidityì ëí ì´ë¯¸ì§ ê²ìê²°ê³¼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685" y="273940"/>
              <a:ext cx="2807470" cy="305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r>
                <a:rPr lang="en-US" altLang="ko-KR" sz="36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Architecture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20" b="89753" l="2514" r="9832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4927" y="365561"/>
              <a:ext cx="487030" cy="38499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10"/>
            <a:srcRect t="4599" b="4682"/>
            <a:stretch/>
          </p:blipFill>
          <p:spPr>
            <a:xfrm>
              <a:off x="0" y="13604"/>
              <a:ext cx="12192000" cy="684439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12812" y="372862"/>
              <a:ext cx="3893059" cy="615199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02757" y="372862"/>
              <a:ext cx="3876533" cy="612587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295400" y="2847974"/>
              <a:ext cx="688041" cy="36608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2210" y="1519877"/>
              <a:ext cx="3281515" cy="66134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57720" y="3214057"/>
              <a:ext cx="3281515" cy="9959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0296525" y="3781425"/>
              <a:ext cx="7239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3"/>
          <a:srcRect t="12090"/>
          <a:stretch/>
        </p:blipFill>
        <p:spPr>
          <a:xfrm>
            <a:off x="2906649" y="4164703"/>
            <a:ext cx="4421711" cy="2487213"/>
          </a:xfrm>
          <a:prstGeom prst="rect">
            <a:avLst/>
          </a:prstGeom>
        </p:spPr>
      </p:pic>
      <p:sp>
        <p:nvSpPr>
          <p:cNvPr id="4" name="줄무늬가 있는 오른쪽 화살표 3"/>
          <p:cNvSpPr/>
          <p:nvPr/>
        </p:nvSpPr>
        <p:spPr>
          <a:xfrm>
            <a:off x="5079614" y="2293359"/>
            <a:ext cx="527795" cy="32174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05763" y="4160245"/>
            <a:ext cx="4367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When user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evaluate</a:t>
            </a: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other user, user can choose pass or no of this transaction.</a:t>
            </a:r>
          </a:p>
          <a:p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when user select submit, then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ether</a:t>
            </a: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is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transmitted</a:t>
            </a: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to recipient.</a:t>
            </a:r>
            <a:endParaRPr lang="ko-KR" altLang="en-US" sz="14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688" y="4482796"/>
            <a:ext cx="2195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Register on web site and submit the transaction, then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important data</a:t>
            </a: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is stored in </a:t>
            </a:r>
            <a:r>
              <a:rPr lang="en-US" altLang="ko-KR" sz="14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block chain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63869" y="6051978"/>
            <a:ext cx="263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After evaluation, result is </a:t>
            </a:r>
            <a:r>
              <a:rPr lang="en-US" altLang="ko-KR" sz="16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posted on the web</a:t>
            </a:r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16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줄무늬가 있는 오른쪽 화살표 34"/>
          <p:cNvSpPr/>
          <p:nvPr/>
        </p:nvSpPr>
        <p:spPr>
          <a:xfrm rot="7752685">
            <a:off x="7371642" y="4192012"/>
            <a:ext cx="527795" cy="32174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F04B80-B948-4067-8004-47C08A889944}"/>
              </a:ext>
            </a:extLst>
          </p:cNvPr>
          <p:cNvSpPr/>
          <p:nvPr/>
        </p:nvSpPr>
        <p:spPr>
          <a:xfrm>
            <a:off x="3906130" y="4635072"/>
            <a:ext cx="513709" cy="4909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8539DC-4F6E-4E23-B085-9C30B07CDDDA}"/>
              </a:ext>
            </a:extLst>
          </p:cNvPr>
          <p:cNvSpPr/>
          <p:nvPr/>
        </p:nvSpPr>
        <p:spPr>
          <a:xfrm>
            <a:off x="3508842" y="6288598"/>
            <a:ext cx="2000332" cy="3576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E5B467-8960-4CEF-99C2-0039A46C4191}"/>
              </a:ext>
            </a:extLst>
          </p:cNvPr>
          <p:cNvSpPr txBox="1"/>
          <p:nvPr/>
        </p:nvSpPr>
        <p:spPr>
          <a:xfrm>
            <a:off x="243091" y="973955"/>
            <a:ext cx="43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</a:t>
            </a:r>
            <a:endParaRPr lang="en-US" altLang="ko-KR" sz="24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FCC2A-98A4-47D9-AC76-3A3455BF5FF0}"/>
              </a:ext>
            </a:extLst>
          </p:cNvPr>
          <p:cNvSpPr txBox="1"/>
          <p:nvPr/>
        </p:nvSpPr>
        <p:spPr>
          <a:xfrm>
            <a:off x="5262819" y="146395"/>
            <a:ext cx="43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  <a:endParaRPr lang="en-US" altLang="ko-KR" sz="24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73A4B-9426-4C91-9145-3934A001A6A5}"/>
              </a:ext>
            </a:extLst>
          </p:cNvPr>
          <p:cNvSpPr txBox="1"/>
          <p:nvPr/>
        </p:nvSpPr>
        <p:spPr>
          <a:xfrm>
            <a:off x="2605399" y="4301207"/>
            <a:ext cx="43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endParaRPr lang="en-US" altLang="ko-KR" sz="24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914709-C2C2-4F85-8B61-1BE45460188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6630D-8436-4244-97DA-22BA0D50E121}"/>
              </a:ext>
            </a:extLst>
          </p:cNvPr>
          <p:cNvSpPr/>
          <p:nvPr/>
        </p:nvSpPr>
        <p:spPr>
          <a:xfrm>
            <a:off x="0" y="6715603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3315D5-944E-4BC4-BFD9-DC1620520C16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E5FAE7-DB6A-4F0D-B0FC-87FAF0A9F70E}"/>
              </a:ext>
            </a:extLst>
          </p:cNvPr>
          <p:cNvSpPr/>
          <p:nvPr/>
        </p:nvSpPr>
        <p:spPr>
          <a:xfrm rot="5400000">
            <a:off x="8841033" y="3361921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A04379-520B-4CB6-8E94-B80B12F70A0C}"/>
              </a:ext>
            </a:extLst>
          </p:cNvPr>
          <p:cNvSpPr txBox="1"/>
          <p:nvPr/>
        </p:nvSpPr>
        <p:spPr>
          <a:xfrm>
            <a:off x="258001" y="237350"/>
            <a:ext cx="559960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06. Implements</a:t>
            </a:r>
          </a:p>
        </p:txBody>
      </p:sp>
    </p:spTree>
    <p:extLst>
      <p:ext uri="{BB962C8B-B14F-4D97-AF65-F5344CB8AC3E}">
        <p14:creationId xmlns:p14="http://schemas.microsoft.com/office/powerpoint/2010/main" val="47099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4332617" y="1166648"/>
            <a:ext cx="2571532" cy="5518257"/>
          </a:xfrm>
          <a:prstGeom prst="roundRect">
            <a:avLst>
              <a:gd name="adj" fmla="val 64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5575" y="1164483"/>
            <a:ext cx="4148850" cy="5518257"/>
          </a:xfrm>
          <a:prstGeom prst="roundRect">
            <a:avLst>
              <a:gd name="adj" fmla="val 64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8001" y="237350"/>
            <a:ext cx="559960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06. Implements (Code)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076220" y="1219428"/>
            <a:ext cx="4793671" cy="5581705"/>
            <a:chOff x="6845860" y="1224288"/>
            <a:chExt cx="5356496" cy="564554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5860" y="1224288"/>
              <a:ext cx="3619068" cy="309623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r="19678"/>
            <a:stretch/>
          </p:blipFill>
          <p:spPr>
            <a:xfrm>
              <a:off x="8847030" y="2448735"/>
              <a:ext cx="3205289" cy="209873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1473" y="4547465"/>
              <a:ext cx="5060883" cy="2322368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692231" y="842322"/>
            <a:ext cx="105767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Web3.js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9361" y="839923"/>
            <a:ext cx="240184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Smart contract ABI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47687" y="836644"/>
            <a:ext cx="33216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Smart Contract (Solidity)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96453" y="1219163"/>
            <a:ext cx="3849231" cy="5403772"/>
            <a:chOff x="0" y="1224288"/>
            <a:chExt cx="5301674" cy="563371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386" y="2102658"/>
              <a:ext cx="4529139" cy="247100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927" y="4122486"/>
              <a:ext cx="3871447" cy="27355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1224288"/>
              <a:ext cx="5301674" cy="133415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4629" y="1197907"/>
            <a:ext cx="2327507" cy="5427193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6943630" y="1178710"/>
            <a:ext cx="5081429" cy="5518257"/>
          </a:xfrm>
          <a:prstGeom prst="roundRect">
            <a:avLst>
              <a:gd name="adj" fmla="val 644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8CCBFE-7B6A-41DE-A797-953682C815C0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65FE7B-D10E-4064-A63D-EC6A334BEC6C}"/>
              </a:ext>
            </a:extLst>
          </p:cNvPr>
          <p:cNvSpPr/>
          <p:nvPr/>
        </p:nvSpPr>
        <p:spPr>
          <a:xfrm>
            <a:off x="0" y="6715603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44854C-AF3C-4FFF-9569-26E283DE8192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51D16A-1C7C-4A89-8504-BB5E0A186195}"/>
              </a:ext>
            </a:extLst>
          </p:cNvPr>
          <p:cNvSpPr/>
          <p:nvPr/>
        </p:nvSpPr>
        <p:spPr>
          <a:xfrm rot="5400000">
            <a:off x="8841033" y="3361921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0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7697" y="3075057"/>
            <a:ext cx="66469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4EAEE-90FF-4E2F-A6C2-58028E2C33D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B778AF-5F3E-42BE-8F29-479F895CFEB2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BFEC9F-73CF-4063-B0FA-E1DEF04D686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CE2314-7661-4547-9138-4B667EC717E9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775" y="479746"/>
            <a:ext cx="66469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Content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C9DB9-D1F7-4314-B372-60A9C3FD3106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10E335-3FA1-4685-A446-3F2CAB0FFF93}"/>
              </a:ext>
            </a:extLst>
          </p:cNvPr>
          <p:cNvSpPr/>
          <p:nvPr/>
        </p:nvSpPr>
        <p:spPr>
          <a:xfrm>
            <a:off x="0" y="6721601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F217F-D43F-44B3-95B3-32343FD476B6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92D28-36CD-40BE-A33E-B53D125E7FD7}"/>
              </a:ext>
            </a:extLst>
          </p:cNvPr>
          <p:cNvSpPr/>
          <p:nvPr/>
        </p:nvSpPr>
        <p:spPr>
          <a:xfrm rot="5400000">
            <a:off x="8832898" y="3361921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E0367-2A89-4CF0-96C3-267496A65652}"/>
              </a:ext>
            </a:extLst>
          </p:cNvPr>
          <p:cNvSpPr txBox="1"/>
          <p:nvPr/>
        </p:nvSpPr>
        <p:spPr>
          <a:xfrm>
            <a:off x="1991930" y="1524432"/>
            <a:ext cx="6646947" cy="5025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Motivation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Target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Overview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Technology and Architecture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Implements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Marketing Plan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82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64" y="299791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4EAEE-90FF-4E2F-A6C2-58028E2C33D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B778AF-5F3E-42BE-8F29-479F895CFEB2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BFEC9F-73CF-4063-B0FA-E1DEF04D686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CE2314-7661-4547-9138-4B667EC717E9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1CE6E-90B7-47BC-9DD8-36DACAEA046E}"/>
              </a:ext>
            </a:extLst>
          </p:cNvPr>
          <p:cNvSpPr txBox="1"/>
          <p:nvPr/>
        </p:nvSpPr>
        <p:spPr>
          <a:xfrm>
            <a:off x="1454207" y="1269690"/>
            <a:ext cx="66469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7-1) Market Analysis</a:t>
            </a:r>
          </a:p>
        </p:txBody>
      </p:sp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D3B8ABB4-89FD-442A-BB43-7F55B0D1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57" y="2519891"/>
            <a:ext cx="2683086" cy="26830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047180-5DED-4466-B447-E3E8411DBA55}"/>
              </a:ext>
            </a:extLst>
          </p:cNvPr>
          <p:cNvSpPr txBox="1"/>
          <p:nvPr/>
        </p:nvSpPr>
        <p:spPr>
          <a:xfrm>
            <a:off x="5772208" y="2808053"/>
            <a:ext cx="573916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Airbnb</a:t>
            </a:r>
          </a:p>
          <a:p>
            <a:b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 system for sharing a house and evaluating hosts with ratings and reviews.</a:t>
            </a: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87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64" y="299791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4EAEE-90FF-4E2F-A6C2-58028E2C33D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B778AF-5F3E-42BE-8F29-479F895CFEB2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BFEC9F-73CF-4063-B0FA-E1DEF04D686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CE2314-7661-4547-9138-4B667EC717E9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1CE6E-90B7-47BC-9DD8-36DACAEA046E}"/>
              </a:ext>
            </a:extLst>
          </p:cNvPr>
          <p:cNvSpPr txBox="1"/>
          <p:nvPr/>
        </p:nvSpPr>
        <p:spPr>
          <a:xfrm>
            <a:off x="1454207" y="1269690"/>
            <a:ext cx="66469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7-1) Market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47180-5DED-4466-B447-E3E8411DBA55}"/>
              </a:ext>
            </a:extLst>
          </p:cNvPr>
          <p:cNvSpPr txBox="1"/>
          <p:nvPr/>
        </p:nvSpPr>
        <p:spPr>
          <a:xfrm>
            <a:off x="3332786" y="4256904"/>
            <a:ext cx="573916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Uber, TADA</a:t>
            </a:r>
          </a:p>
          <a:p>
            <a:pPr algn="ctr"/>
            <a:b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 system for sharing a car and evaluating hosts with ratings and reviews.</a:t>
            </a:r>
            <a:endParaRPr lang="en-US" altLang="ko-KR" sz="2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0E0749-7A53-4855-AAD8-81FA654DA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37" y="2155497"/>
            <a:ext cx="2781662" cy="1780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EEB7A7-A53E-49A5-B7AF-3FB4B95C6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79" y="2134775"/>
            <a:ext cx="2944283" cy="1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64" y="299791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4EAEE-90FF-4E2F-A6C2-58028E2C33D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B778AF-5F3E-42BE-8F29-479F895CFEB2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BFEC9F-73CF-4063-B0FA-E1DEF04D686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CE2314-7661-4547-9138-4B667EC717E9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1CE6E-90B7-47BC-9DD8-36DACAEA046E}"/>
              </a:ext>
            </a:extLst>
          </p:cNvPr>
          <p:cNvSpPr txBox="1"/>
          <p:nvPr/>
        </p:nvSpPr>
        <p:spPr>
          <a:xfrm>
            <a:off x="1454207" y="1269690"/>
            <a:ext cx="66469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7-2) Marketing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47180-5DED-4466-B447-E3E8411DBA55}"/>
              </a:ext>
            </a:extLst>
          </p:cNvPr>
          <p:cNvSpPr txBox="1"/>
          <p:nvPr/>
        </p:nvSpPr>
        <p:spPr>
          <a:xfrm>
            <a:off x="3292248" y="1958847"/>
            <a:ext cx="57391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SWOT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E1AF9A-CFA6-47E5-A731-5D8BA217A73D}"/>
              </a:ext>
            </a:extLst>
          </p:cNvPr>
          <p:cNvGrpSpPr/>
          <p:nvPr/>
        </p:nvGrpSpPr>
        <p:grpSpPr>
          <a:xfrm>
            <a:off x="1575358" y="2709559"/>
            <a:ext cx="9185092" cy="3451610"/>
            <a:chOff x="1575358" y="2807838"/>
            <a:chExt cx="9185092" cy="345161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B49D1EC-DCD8-46D9-B2E0-4CAC6902AEBA}"/>
                </a:ext>
              </a:extLst>
            </p:cNvPr>
            <p:cNvSpPr/>
            <p:nvPr/>
          </p:nvSpPr>
          <p:spPr>
            <a:xfrm>
              <a:off x="2728050" y="2807838"/>
              <a:ext cx="3433780" cy="1719006"/>
            </a:xfrm>
            <a:prstGeom prst="roundRect">
              <a:avLst>
                <a:gd name="adj" fmla="val 120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747FFDE-7EBA-418D-A559-54926562ADF3}"/>
                </a:ext>
              </a:extLst>
            </p:cNvPr>
            <p:cNvSpPr/>
            <p:nvPr/>
          </p:nvSpPr>
          <p:spPr>
            <a:xfrm>
              <a:off x="6161830" y="2807838"/>
              <a:ext cx="3428016" cy="1719006"/>
            </a:xfrm>
            <a:prstGeom prst="roundRect">
              <a:avLst>
                <a:gd name="adj" fmla="val 120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EF456B6-AA0D-4310-9AA9-8C66B7439629}"/>
                </a:ext>
              </a:extLst>
            </p:cNvPr>
            <p:cNvSpPr/>
            <p:nvPr/>
          </p:nvSpPr>
          <p:spPr>
            <a:xfrm>
              <a:off x="6161830" y="4540442"/>
              <a:ext cx="3428016" cy="1719006"/>
            </a:xfrm>
            <a:prstGeom prst="roundRect">
              <a:avLst>
                <a:gd name="adj" fmla="val 127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4B2AF6E-68B9-4D3E-BBA7-7FA5E791C107}"/>
                </a:ext>
              </a:extLst>
            </p:cNvPr>
            <p:cNvSpPr/>
            <p:nvPr/>
          </p:nvSpPr>
          <p:spPr>
            <a:xfrm>
              <a:off x="2733814" y="4526844"/>
              <a:ext cx="3428016" cy="1719006"/>
            </a:xfrm>
            <a:prstGeom prst="roundRect">
              <a:avLst>
                <a:gd name="adj" fmla="val 1272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22EDA9-A9C4-4B9A-AB11-98231EB27CB1}"/>
                </a:ext>
              </a:extLst>
            </p:cNvPr>
            <p:cNvSpPr txBox="1"/>
            <p:nvPr/>
          </p:nvSpPr>
          <p:spPr>
            <a:xfrm>
              <a:off x="1575358" y="2895212"/>
              <a:ext cx="57391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sz="21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S</a:t>
              </a:r>
              <a:r>
                <a:rPr lang="en-US" altLang="ko-KR" sz="20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trength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779E45-3905-4CC6-9EFC-AF734502CCE2}"/>
                </a:ext>
              </a:extLst>
            </p:cNvPr>
            <p:cNvSpPr txBox="1"/>
            <p:nvPr/>
          </p:nvSpPr>
          <p:spPr>
            <a:xfrm>
              <a:off x="5021286" y="2860762"/>
              <a:ext cx="57391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sz="21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W</a:t>
              </a:r>
              <a:r>
                <a:rPr lang="en-US" altLang="ko-KR" sz="20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eakness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3B9FF7-8075-4612-9AC4-6BF5D424B4B5}"/>
                </a:ext>
              </a:extLst>
            </p:cNvPr>
            <p:cNvSpPr txBox="1"/>
            <p:nvPr/>
          </p:nvSpPr>
          <p:spPr>
            <a:xfrm>
              <a:off x="1644069" y="4590361"/>
              <a:ext cx="57391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sz="21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O</a:t>
              </a:r>
              <a:r>
                <a:rPr lang="en-US" altLang="ko-KR" sz="20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pportunities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513117-7559-47B6-83D2-ABF270E59BF5}"/>
                </a:ext>
              </a:extLst>
            </p:cNvPr>
            <p:cNvSpPr txBox="1"/>
            <p:nvPr/>
          </p:nvSpPr>
          <p:spPr>
            <a:xfrm>
              <a:off x="5006256" y="4565760"/>
              <a:ext cx="57391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extrusionH="158750" prstMaterial="matte">
                <a:extrusionClr>
                  <a:schemeClr val="tx1"/>
                </a:extrusionClr>
              </a:sp3d>
            </a:bodyPr>
            <a:lstStyle/>
            <a:p>
              <a:pPr algn="ctr"/>
              <a:r>
                <a:rPr lang="en-US" altLang="ko-KR" sz="21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T</a:t>
              </a:r>
              <a:r>
                <a:rPr lang="en-US" altLang="ko-KR" sz="200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hreats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DDD09EF-AAD4-420C-AA20-BD5B1E50DBE4}"/>
              </a:ext>
            </a:extLst>
          </p:cNvPr>
          <p:cNvSpPr txBox="1"/>
          <p:nvPr/>
        </p:nvSpPr>
        <p:spPr>
          <a:xfrm>
            <a:off x="2911084" y="3202402"/>
            <a:ext cx="320513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Mutual trust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Eliminate manipulability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Possible to check integrated information of existing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78A7C-8F88-4530-B8E7-ECD41F08039A}"/>
              </a:ext>
            </a:extLst>
          </p:cNvPr>
          <p:cNvSpPr txBox="1"/>
          <p:nvPr/>
        </p:nvSpPr>
        <p:spPr>
          <a:xfrm>
            <a:off x="6293490" y="3224239"/>
            <a:ext cx="329635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Difficulty of attracting early users.</a:t>
            </a:r>
            <a:endParaRPr lang="en-US" altLang="ko-KR" sz="1500" b="1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Improved user awareness about blockchain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439B6-7B46-4EBF-8AE8-407CC1299989}"/>
              </a:ext>
            </a:extLst>
          </p:cNvPr>
          <p:cNvSpPr txBox="1"/>
          <p:nvPr/>
        </p:nvSpPr>
        <p:spPr>
          <a:xfrm>
            <a:off x="2977231" y="4911502"/>
            <a:ext cx="3072839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Emphasize the need for a block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No related laws or restrictions.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9CF85D-3243-43D9-A6FE-025D18F1FBBB}"/>
              </a:ext>
            </a:extLst>
          </p:cNvPr>
          <p:cNvSpPr txBox="1"/>
          <p:nvPr/>
        </p:nvSpPr>
        <p:spPr>
          <a:xfrm>
            <a:off x="6297624" y="4881260"/>
            <a:ext cx="307283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Shared Economic Market Contraction</a:t>
            </a:r>
            <a:endParaRPr lang="en-US" altLang="ko-KR" sz="16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6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64" y="299791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4EAEE-90FF-4E2F-A6C2-58028E2C33D1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B778AF-5F3E-42BE-8F29-479F895CFEB2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BFEC9F-73CF-4063-B0FA-E1DEF04D686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CE2314-7661-4547-9138-4B667EC717E9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1CE6E-90B7-47BC-9DD8-36DACAEA046E}"/>
              </a:ext>
            </a:extLst>
          </p:cNvPr>
          <p:cNvSpPr txBox="1"/>
          <p:nvPr/>
        </p:nvSpPr>
        <p:spPr>
          <a:xfrm>
            <a:off x="1454207" y="1269690"/>
            <a:ext cx="664694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7-2) Marketing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47180-5DED-4466-B447-E3E8411DBA55}"/>
              </a:ext>
            </a:extLst>
          </p:cNvPr>
          <p:cNvSpPr txBox="1"/>
          <p:nvPr/>
        </p:nvSpPr>
        <p:spPr>
          <a:xfrm>
            <a:off x="3386225" y="1855861"/>
            <a:ext cx="57391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STP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26E734-1894-4D74-9785-9B61AC9DE90F}"/>
              </a:ext>
            </a:extLst>
          </p:cNvPr>
          <p:cNvGrpSpPr/>
          <p:nvPr/>
        </p:nvGrpSpPr>
        <p:grpSpPr>
          <a:xfrm>
            <a:off x="2011470" y="2699225"/>
            <a:ext cx="8163296" cy="3752230"/>
            <a:chOff x="2011014" y="2577489"/>
            <a:chExt cx="8163296" cy="375223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FC435A2-D8ED-4B59-A8D6-E56D86C36F04}"/>
                </a:ext>
              </a:extLst>
            </p:cNvPr>
            <p:cNvGrpSpPr/>
            <p:nvPr/>
          </p:nvGrpSpPr>
          <p:grpSpPr>
            <a:xfrm>
              <a:off x="2011014" y="2622341"/>
              <a:ext cx="3167865" cy="3707378"/>
              <a:chOff x="1820540" y="2588474"/>
              <a:chExt cx="3167865" cy="3707378"/>
            </a:xfrm>
          </p:grpSpPr>
          <p:sp>
            <p:nvSpPr>
              <p:cNvPr id="4" name="사각형: 둥근 대각선 방향 모서리 3">
                <a:extLst>
                  <a:ext uri="{FF2B5EF4-FFF2-40B4-BE49-F238E27FC236}">
                    <a16:creationId xmlns:a16="http://schemas.microsoft.com/office/drawing/2014/main" id="{4F35AF9E-1FD8-4008-A8E2-4A6A19F9B84F}"/>
                  </a:ext>
                </a:extLst>
              </p:cNvPr>
              <p:cNvSpPr/>
              <p:nvPr/>
            </p:nvSpPr>
            <p:spPr>
              <a:xfrm>
                <a:off x="2266476" y="2588474"/>
                <a:ext cx="2275994" cy="3707378"/>
              </a:xfrm>
              <a:prstGeom prst="round2DiagRect">
                <a:avLst>
                  <a:gd name="adj1" fmla="val 29292"/>
                  <a:gd name="adj2" fmla="val 0"/>
                </a:avLst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22EDA9-A9C4-4B9A-AB11-98231EB27CB1}"/>
                  </a:ext>
                </a:extLst>
              </p:cNvPr>
              <p:cNvSpPr txBox="1"/>
              <p:nvPr/>
            </p:nvSpPr>
            <p:spPr>
              <a:xfrm>
                <a:off x="1820540" y="2817327"/>
                <a:ext cx="31678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extrusionH="158750" prstMaterial="matte">
                  <a:extrusionClr>
                    <a:schemeClr val="tx1"/>
                  </a:extrusionClr>
                </a:sp3d>
              </a:bodyPr>
              <a:lstStyle/>
              <a:p>
                <a:pPr algn="ctr"/>
                <a:r>
                  <a:rPr lang="en-US" altLang="ko-KR" sz="2100" b="1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S</a:t>
                </a:r>
                <a:r>
                  <a:rPr lang="en-US" altLang="ko-KR" sz="210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e</a:t>
                </a:r>
                <a:r>
                  <a:rPr lang="en-US" altLang="ko-KR" sz="200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gmentation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C94DE-E022-4ED8-AD48-2C793F902080}"/>
                </a:ext>
              </a:extLst>
            </p:cNvPr>
            <p:cNvGrpSpPr/>
            <p:nvPr/>
          </p:nvGrpSpPr>
          <p:grpSpPr>
            <a:xfrm>
              <a:off x="5177633" y="2603519"/>
              <a:ext cx="2275994" cy="3707378"/>
              <a:chOff x="5177633" y="2603519"/>
              <a:chExt cx="2275994" cy="3707378"/>
            </a:xfrm>
          </p:grpSpPr>
          <p:sp>
            <p:nvSpPr>
              <p:cNvPr id="28" name="사각형: 둥근 대각선 방향 모서리 27">
                <a:extLst>
                  <a:ext uri="{FF2B5EF4-FFF2-40B4-BE49-F238E27FC236}">
                    <a16:creationId xmlns:a16="http://schemas.microsoft.com/office/drawing/2014/main" id="{4C4D4336-722A-4D18-8F5B-D0B41D426271}"/>
                  </a:ext>
                </a:extLst>
              </p:cNvPr>
              <p:cNvSpPr/>
              <p:nvPr/>
            </p:nvSpPr>
            <p:spPr>
              <a:xfrm>
                <a:off x="5177633" y="2603519"/>
                <a:ext cx="2275994" cy="3707378"/>
              </a:xfrm>
              <a:prstGeom prst="round2DiagRect">
                <a:avLst>
                  <a:gd name="adj1" fmla="val 29292"/>
                  <a:gd name="adj2" fmla="val 0"/>
                </a:avLst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779E45-3905-4CC6-9EFC-AF734502CCE2}"/>
                  </a:ext>
                </a:extLst>
              </p:cNvPr>
              <p:cNvSpPr txBox="1"/>
              <p:nvPr/>
            </p:nvSpPr>
            <p:spPr>
              <a:xfrm>
                <a:off x="5257848" y="2851194"/>
                <a:ext cx="218891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extrusionH="158750" prstMaterial="matte">
                  <a:extrusionClr>
                    <a:schemeClr val="tx1"/>
                  </a:extrusionClr>
                </a:sp3d>
              </a:bodyPr>
              <a:lstStyle/>
              <a:p>
                <a:pPr algn="ctr"/>
                <a:r>
                  <a:rPr lang="en-US" altLang="ko-KR" sz="2100" b="1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T</a:t>
                </a:r>
                <a:r>
                  <a:rPr lang="en-US" altLang="ko-KR" sz="200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argeting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BD162F-F203-4ABF-B9BD-670660ED9220}"/>
                </a:ext>
              </a:extLst>
            </p:cNvPr>
            <p:cNvGrpSpPr/>
            <p:nvPr/>
          </p:nvGrpSpPr>
          <p:grpSpPr>
            <a:xfrm>
              <a:off x="7898316" y="2577489"/>
              <a:ext cx="2275994" cy="3707378"/>
              <a:chOff x="7898316" y="2577489"/>
              <a:chExt cx="2275994" cy="3707378"/>
            </a:xfrm>
          </p:grpSpPr>
          <p:sp>
            <p:nvSpPr>
              <p:cNvPr id="32" name="사각형: 둥근 대각선 방향 모서리 31">
                <a:extLst>
                  <a:ext uri="{FF2B5EF4-FFF2-40B4-BE49-F238E27FC236}">
                    <a16:creationId xmlns:a16="http://schemas.microsoft.com/office/drawing/2014/main" id="{C4644D49-B6EA-4D03-8358-87C9311CBC13}"/>
                  </a:ext>
                </a:extLst>
              </p:cNvPr>
              <p:cNvSpPr/>
              <p:nvPr/>
            </p:nvSpPr>
            <p:spPr>
              <a:xfrm>
                <a:off x="7898316" y="2577489"/>
                <a:ext cx="2275994" cy="3707378"/>
              </a:xfrm>
              <a:prstGeom prst="round2DiagRect">
                <a:avLst>
                  <a:gd name="adj1" fmla="val 29292"/>
                  <a:gd name="adj2" fmla="val 0"/>
                </a:avLst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B9FF7-8075-4612-9AC4-6BF5D424B4B5}"/>
                  </a:ext>
                </a:extLst>
              </p:cNvPr>
              <p:cNvSpPr txBox="1"/>
              <p:nvPr/>
            </p:nvSpPr>
            <p:spPr>
              <a:xfrm>
                <a:off x="8043209" y="2851194"/>
                <a:ext cx="19699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extrusionH="158750" prstMaterial="matte">
                  <a:extrusionClr>
                    <a:schemeClr val="tx1"/>
                  </a:extrusionClr>
                </a:sp3d>
              </a:bodyPr>
              <a:lstStyle/>
              <a:p>
                <a:pPr algn="ctr"/>
                <a:r>
                  <a:rPr lang="en-US" altLang="ko-KR" sz="2100" b="1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P</a:t>
                </a:r>
                <a:r>
                  <a:rPr lang="en-US" altLang="ko-KR" sz="2000" dirty="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ositioning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63BB65F-B3F5-464D-8838-64C0D1914A84}"/>
              </a:ext>
            </a:extLst>
          </p:cNvPr>
          <p:cNvSpPr txBox="1"/>
          <p:nvPr/>
        </p:nvSpPr>
        <p:spPr>
          <a:xfrm>
            <a:off x="2590845" y="3636103"/>
            <a:ext cx="2006233" cy="16770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Shared economy market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Users aged 20 to 30.</a:t>
            </a:r>
            <a:endParaRPr kumimoji="1" lang="en-US" altLang="ko-KR" sz="14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Republic</a:t>
            </a:r>
            <a:r>
              <a:rPr lang="ko-KR" altLang="en-US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14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of Korea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5B2D2-70D4-4788-9C60-D422891D07A2}"/>
              </a:ext>
            </a:extLst>
          </p:cNvPr>
          <p:cNvSpPr txBox="1"/>
          <p:nvPr/>
        </p:nvSpPr>
        <p:spPr>
          <a:xfrm>
            <a:off x="5305991" y="3632272"/>
            <a:ext cx="2006233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Shared economy existing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People who are curious about the reliability of people using shared economic platforms.</a:t>
            </a:r>
            <a:endParaRPr lang="en-US" altLang="ko-KR" sz="1400" dirty="0">
              <a:ln w="9525">
                <a:solidFill>
                  <a:schemeClr val="bg1">
                    <a:alpha val="0"/>
                  </a:schemeClr>
                </a:solidFill>
              </a:ln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9EF83-1448-40BB-9773-F67BB64D6788}"/>
              </a:ext>
            </a:extLst>
          </p:cNvPr>
          <p:cNvSpPr txBox="1"/>
          <p:nvPr/>
        </p:nvSpPr>
        <p:spPr>
          <a:xfrm>
            <a:off x="8001999" y="3610798"/>
            <a:ext cx="206954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Shared economy based Mutual trust assessment solution </a:t>
            </a:r>
          </a:p>
        </p:txBody>
      </p:sp>
    </p:spTree>
    <p:extLst>
      <p:ext uri="{BB962C8B-B14F-4D97-AF65-F5344CB8AC3E}">
        <p14:creationId xmlns:p14="http://schemas.microsoft.com/office/powerpoint/2010/main" val="364160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6643" y="1193484"/>
            <a:ext cx="423830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&lt;Expected value&gt;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9464B9-04E8-4B7C-9FD2-D75763636439}"/>
              </a:ext>
            </a:extLst>
          </p:cNvPr>
          <p:cNvGrpSpPr/>
          <p:nvPr/>
        </p:nvGrpSpPr>
        <p:grpSpPr>
          <a:xfrm>
            <a:off x="3115357" y="1872774"/>
            <a:ext cx="6092946" cy="4516978"/>
            <a:chOff x="460375" y="1729740"/>
            <a:chExt cx="6092946" cy="451697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60375" y="1729740"/>
              <a:ext cx="5906558" cy="4516978"/>
            </a:xfrm>
            <a:prstGeom prst="roundRect">
              <a:avLst>
                <a:gd name="adj" fmla="val 532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5163" y="1935257"/>
              <a:ext cx="600815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Transparent disclosure </a:t>
              </a: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of shared </a:t>
              </a:r>
            </a:p>
            <a:p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     businesses assessment is possible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Provides</a:t>
              </a:r>
              <a:r>
                <a:rPr lang="en-US" altLang="ko-KR" sz="24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effective</a:t>
              </a:r>
              <a:r>
                <a:rPr lang="en-US" altLang="ko-KR" sz="24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</a:t>
              </a: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and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reliable</a:t>
              </a: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use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Use </a:t>
              </a:r>
              <a:r>
                <a:rPr lang="en-US" altLang="ko-KR" dirty="0" err="1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beadscoin</a:t>
              </a: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 as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credit evaluation unit </a:t>
              </a: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and various form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It brings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the activation of distribution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E24013-00C5-478D-9971-BFD488D42735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113823-88B4-44E6-ADF7-7E68B9C4BEC1}"/>
              </a:ext>
            </a:extLst>
          </p:cNvPr>
          <p:cNvSpPr/>
          <p:nvPr/>
        </p:nvSpPr>
        <p:spPr>
          <a:xfrm>
            <a:off x="-3338" y="6710044"/>
            <a:ext cx="12192000" cy="147956"/>
          </a:xfrm>
          <a:prstGeom prst="rect">
            <a:avLst/>
          </a:prstGeom>
          <a:solidFill>
            <a:srgbClr val="CBB3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480D6-0AAF-40A6-A40F-E710111A50C2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27246-229A-4299-B355-5025028C90F3}"/>
              </a:ext>
            </a:extLst>
          </p:cNvPr>
          <p:cNvSpPr/>
          <p:nvPr/>
        </p:nvSpPr>
        <p:spPr>
          <a:xfrm rot="5400000">
            <a:off x="8833475" y="3350350"/>
            <a:ext cx="6571157" cy="135630"/>
          </a:xfrm>
          <a:prstGeom prst="rect">
            <a:avLst/>
          </a:prstGeom>
          <a:solidFill>
            <a:srgbClr val="CBB3D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19978-7687-4E27-AC75-86629F5CFF93}"/>
              </a:ext>
            </a:extLst>
          </p:cNvPr>
          <p:cNvSpPr txBox="1"/>
          <p:nvPr/>
        </p:nvSpPr>
        <p:spPr>
          <a:xfrm>
            <a:off x="298764" y="299791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07. Marketing Plan</a:t>
            </a:r>
          </a:p>
        </p:txBody>
      </p:sp>
    </p:spTree>
    <p:extLst>
      <p:ext uri="{BB962C8B-B14F-4D97-AF65-F5344CB8AC3E}">
        <p14:creationId xmlns:p14="http://schemas.microsoft.com/office/powerpoint/2010/main" val="11744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6FF07A-9E10-4447-BAAA-75F28111FD99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6792D5-1DEF-45B8-AB8A-F8091B5915AB}"/>
              </a:ext>
            </a:extLst>
          </p:cNvPr>
          <p:cNvSpPr/>
          <p:nvPr/>
        </p:nvSpPr>
        <p:spPr>
          <a:xfrm>
            <a:off x="0" y="6715479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164A-FC98-47D3-8ACB-7949171933E9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4C3FC6-AA94-4387-8605-1B7AA4CFC0CE}"/>
              </a:ext>
            </a:extLst>
          </p:cNvPr>
          <p:cNvSpPr/>
          <p:nvPr/>
        </p:nvSpPr>
        <p:spPr>
          <a:xfrm rot="5400000">
            <a:off x="8833114" y="336071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6C78-4E10-439C-8780-3F5CB7C1BF67}"/>
              </a:ext>
            </a:extLst>
          </p:cNvPr>
          <p:cNvSpPr txBox="1"/>
          <p:nvPr/>
        </p:nvSpPr>
        <p:spPr>
          <a:xfrm>
            <a:off x="4080683" y="3074582"/>
            <a:ext cx="43498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01. Motivation</a:t>
            </a:r>
          </a:p>
        </p:txBody>
      </p:sp>
    </p:spTree>
    <p:extLst>
      <p:ext uri="{BB962C8B-B14F-4D97-AF65-F5344CB8AC3E}">
        <p14:creationId xmlns:p14="http://schemas.microsoft.com/office/powerpoint/2010/main" val="9330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1239140959"/>
              </p:ext>
            </p:extLst>
          </p:nvPr>
        </p:nvGraphicFramePr>
        <p:xfrm>
          <a:off x="631957" y="4583549"/>
          <a:ext cx="10727683" cy="213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16" y="1154585"/>
            <a:ext cx="5264287" cy="718804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&lt;Shared economic market size&gt;</a:t>
            </a:r>
            <a:endParaRPr lang="ko-KR" altLang="en-US" sz="25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349210" y="4667759"/>
            <a:ext cx="9838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Need</a:t>
            </a:r>
            <a:r>
              <a:rPr lang="en-US" altLang="ko-KR" sz="3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“</a:t>
            </a:r>
            <a:r>
              <a:rPr lang="en-US" altLang="ko-KR" sz="30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reliability</a:t>
            </a:r>
            <a:r>
              <a:rPr lang="en-US" altLang="ko-KR" sz="3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” and “</a:t>
            </a:r>
            <a:r>
              <a:rPr lang="en-US" altLang="ko-KR" sz="30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Transparency</a:t>
            </a:r>
            <a:r>
              <a:rPr lang="en-US" altLang="ko-KR" sz="3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“</a:t>
            </a:r>
            <a:endParaRPr lang="ko-KR" altLang="en-US" sz="3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3035" y="4479422"/>
            <a:ext cx="5648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김민정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·</a:t>
            </a:r>
            <a:r>
              <a:rPr lang="ko-KR" altLang="en-US" sz="1000" dirty="0" err="1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이화령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·</a:t>
            </a:r>
            <a:r>
              <a:rPr lang="ko-KR" altLang="en-US" sz="1000" dirty="0" err="1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황순주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,”</a:t>
            </a:r>
            <a:r>
              <a:rPr lang="ko-KR" altLang="en-US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10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공유경제의</a:t>
            </a:r>
            <a:r>
              <a:rPr lang="ko-KR" altLang="en-US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안정적 성장을 위한 정책방향</a:t>
            </a:r>
            <a:r>
              <a:rPr lang="en-US" altLang="ko-KR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”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&lt;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표 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1-27&gt;, &lt;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표 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1-28&gt;.</a:t>
            </a:r>
            <a:endParaRPr lang="ko-KR" altLang="en-US" sz="1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937" y="1958339"/>
            <a:ext cx="6039803" cy="25069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44198" y="4479162"/>
            <a:ext cx="43494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김민정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·</a:t>
            </a:r>
            <a:r>
              <a:rPr lang="ko-KR" altLang="en-US" sz="1000" dirty="0" err="1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이화령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·</a:t>
            </a:r>
            <a:r>
              <a:rPr lang="ko-KR" altLang="en-US" sz="1000" dirty="0" err="1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황순주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,”</a:t>
            </a:r>
            <a:r>
              <a:rPr lang="ko-KR" altLang="en-US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10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공유경제의</a:t>
            </a:r>
            <a:r>
              <a:rPr lang="ko-KR" altLang="en-US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안정적 성장을 위한 정책방향</a:t>
            </a:r>
            <a:r>
              <a:rPr lang="en-US" altLang="ko-KR" sz="1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”</a:t>
            </a:r>
            <a:r>
              <a:rPr lang="ko-KR" altLang="en-US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그림</a:t>
            </a:r>
            <a:r>
              <a:rPr lang="en-US" altLang="ko-KR" sz="1000" dirty="0">
                <a:solidFill>
                  <a:srgbClr val="0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  <a:endParaRPr lang="ko-KR" altLang="en-US" sz="1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397199" y="1120214"/>
            <a:ext cx="4847956" cy="71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&lt;Shared market problems&gt;</a:t>
            </a:r>
            <a:endParaRPr lang="ko-KR" altLang="en-US" sz="25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31957" y="1839018"/>
            <a:ext cx="4861651" cy="2521915"/>
            <a:chOff x="3076678" y="-2871744"/>
            <a:chExt cx="4861651" cy="3300387"/>
          </a:xfrm>
        </p:grpSpPr>
        <p:grpSp>
          <p:nvGrpSpPr>
            <p:cNvPr id="8" name="그룹 7"/>
            <p:cNvGrpSpPr/>
            <p:nvPr/>
          </p:nvGrpSpPr>
          <p:grpSpPr>
            <a:xfrm>
              <a:off x="3076678" y="-2871744"/>
              <a:ext cx="4861651" cy="3300387"/>
              <a:chOff x="3076678" y="-2871744"/>
              <a:chExt cx="4861651" cy="3300387"/>
            </a:xfrm>
          </p:grpSpPr>
          <p:graphicFrame>
            <p:nvGraphicFramePr>
              <p:cNvPr id="5" name="차트 4"/>
              <p:cNvGraphicFramePr/>
              <p:nvPr>
                <p:extLst>
                  <p:ext uri="{D42A27DB-BD31-4B8C-83A1-F6EECF244321}">
                    <p14:modId xmlns:p14="http://schemas.microsoft.com/office/powerpoint/2010/main" val="3920618560"/>
                  </p:ext>
                </p:extLst>
              </p:nvPr>
            </p:nvGraphicFramePr>
            <p:xfrm>
              <a:off x="3276434" y="-2578982"/>
              <a:ext cx="4661895" cy="30076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3076678" y="-2871744"/>
                <a:ext cx="933022" cy="32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(10</a:t>
                </a:r>
                <a:r>
                  <a:rPr lang="ko-KR" altLang="en-US" sz="1000" dirty="0"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억 달러</a:t>
                </a:r>
                <a:r>
                  <a:rPr lang="en-US" altLang="ko-KR" sz="1000" dirty="0">
                    <a:latin typeface="나눔스퀘어라운드OTF ExtraBold" panose="020B0600000101010101" pitchFamily="34" charset="-127"/>
                    <a:ea typeface="나눔스퀘어라운드OTF ExtraBold" panose="020B0600000101010101" pitchFamily="34" charset="-127"/>
                  </a:rPr>
                  <a:t>)</a:t>
                </a:r>
                <a:endParaRPr lang="ko-KR" altLang="en-US" sz="10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24824" y="-1115448"/>
              <a:ext cx="642726" cy="42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22</a:t>
              </a:r>
              <a:r>
                <a:rPr lang="ko-KR" altLang="en-US" sz="1500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배</a:t>
              </a:r>
            </a:p>
          </p:txBody>
        </p:sp>
        <p:sp>
          <p:nvSpPr>
            <p:cNvPr id="15" name="위쪽 화살표 14"/>
            <p:cNvSpPr/>
            <p:nvPr/>
          </p:nvSpPr>
          <p:spPr>
            <a:xfrm>
              <a:off x="6942136" y="-1004837"/>
              <a:ext cx="125414" cy="212554"/>
            </a:xfrm>
            <a:prstGeom prst="upArrow">
              <a:avLst>
                <a:gd name="adj1" fmla="val 24038"/>
                <a:gd name="adj2" fmla="val 543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6FF07A-9E10-4447-BAAA-75F28111FD99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7975" y="375974"/>
            <a:ext cx="43498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01. Motivation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6792D5-1DEF-45B8-AB8A-F8091B5915AB}"/>
              </a:ext>
            </a:extLst>
          </p:cNvPr>
          <p:cNvSpPr/>
          <p:nvPr/>
        </p:nvSpPr>
        <p:spPr>
          <a:xfrm>
            <a:off x="0" y="6715479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164A-FC98-47D3-8ACB-7949171933E9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4C3FC6-AA94-4387-8605-1B7AA4CFC0CE}"/>
              </a:ext>
            </a:extLst>
          </p:cNvPr>
          <p:cNvSpPr/>
          <p:nvPr/>
        </p:nvSpPr>
        <p:spPr>
          <a:xfrm rot="5400000">
            <a:off x="8833114" y="336071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5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6FF07A-9E10-4447-BAAA-75F28111FD99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6792D5-1DEF-45B8-AB8A-F8091B5915AB}"/>
              </a:ext>
            </a:extLst>
          </p:cNvPr>
          <p:cNvSpPr/>
          <p:nvPr/>
        </p:nvSpPr>
        <p:spPr>
          <a:xfrm>
            <a:off x="0" y="6715479"/>
            <a:ext cx="12192000" cy="147956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164A-FC98-47D3-8ACB-7949171933E9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4C3FC6-AA94-4387-8605-1B7AA4CFC0CE}"/>
              </a:ext>
            </a:extLst>
          </p:cNvPr>
          <p:cNvSpPr/>
          <p:nvPr/>
        </p:nvSpPr>
        <p:spPr>
          <a:xfrm rot="5400000">
            <a:off x="8833114" y="3360710"/>
            <a:ext cx="6571157" cy="135630"/>
          </a:xfrm>
          <a:prstGeom prst="rect">
            <a:avLst/>
          </a:prstGeom>
          <a:solidFill>
            <a:schemeClr val="accent4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BE464BA2-D37D-4795-B7AA-BA019F47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05" y="5076993"/>
            <a:ext cx="11674258" cy="494082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We design and implement Shared economy system  Named  </a:t>
            </a:r>
            <a:r>
              <a:rPr lang="en-US" altLang="ko-KR" sz="2400" b="1" dirty="0">
                <a:solidFill>
                  <a:srgbClr val="C0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“Shared BZ”</a:t>
            </a:r>
            <a:endParaRPr lang="ko-KR" altLang="en-US" sz="2400" b="1" dirty="0">
              <a:solidFill>
                <a:srgbClr val="C0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66C78-4E10-439C-8780-3F5CB7C1BF67}"/>
              </a:ext>
            </a:extLst>
          </p:cNvPr>
          <p:cNvSpPr txBox="1"/>
          <p:nvPr/>
        </p:nvSpPr>
        <p:spPr>
          <a:xfrm>
            <a:off x="307975" y="375974"/>
            <a:ext cx="43498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01. Motivation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E6C22A-585B-4CDA-A16B-860D913E6A5C}"/>
              </a:ext>
            </a:extLst>
          </p:cNvPr>
          <p:cNvGrpSpPr/>
          <p:nvPr/>
        </p:nvGrpSpPr>
        <p:grpSpPr>
          <a:xfrm>
            <a:off x="3687685" y="1587275"/>
            <a:ext cx="4816630" cy="2839396"/>
            <a:chOff x="3934103" y="1718598"/>
            <a:chExt cx="4816630" cy="283939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2AAA7E-7794-4B9E-B420-D634A0ECD95D}"/>
                </a:ext>
              </a:extLst>
            </p:cNvPr>
            <p:cNvSpPr/>
            <p:nvPr/>
          </p:nvSpPr>
          <p:spPr>
            <a:xfrm>
              <a:off x="3934103" y="1718598"/>
              <a:ext cx="1936874" cy="1978627"/>
            </a:xfrm>
            <a:prstGeom prst="ellipse">
              <a:avLst/>
            </a:prstGeom>
            <a:noFill/>
            <a:ln w="92075">
              <a:solidFill>
                <a:schemeClr val="accent1">
                  <a:lumMod val="60000"/>
                  <a:lumOff val="40000"/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355D42-5B3D-4F3C-B98E-5FE81951606C}"/>
                </a:ext>
              </a:extLst>
            </p:cNvPr>
            <p:cNvSpPr/>
            <p:nvPr/>
          </p:nvSpPr>
          <p:spPr>
            <a:xfrm>
              <a:off x="5698491" y="1898487"/>
              <a:ext cx="1562206" cy="1557754"/>
            </a:xfrm>
            <a:prstGeom prst="ellipse">
              <a:avLst/>
            </a:prstGeom>
            <a:noFill/>
            <a:ln w="82550">
              <a:solidFill>
                <a:srgbClr val="D2B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00C14D8-9E83-48F3-AC17-1EDFE64F61A6}"/>
                </a:ext>
              </a:extLst>
            </p:cNvPr>
            <p:cNvSpPr/>
            <p:nvPr/>
          </p:nvSpPr>
          <p:spPr>
            <a:xfrm>
              <a:off x="6479594" y="2300006"/>
              <a:ext cx="2271139" cy="2257988"/>
            </a:xfrm>
            <a:prstGeom prst="ellipse">
              <a:avLst/>
            </a:prstGeom>
            <a:noFill/>
            <a:ln w="79375">
              <a:solidFill>
                <a:srgbClr val="FD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9AB9D2-D9AE-457F-A9F7-F88B6D50681A}"/>
                </a:ext>
              </a:extLst>
            </p:cNvPr>
            <p:cNvSpPr/>
            <p:nvPr/>
          </p:nvSpPr>
          <p:spPr>
            <a:xfrm>
              <a:off x="5351464" y="2844434"/>
              <a:ext cx="1489071" cy="1491840"/>
            </a:xfrm>
            <a:prstGeom prst="ellipse">
              <a:avLst/>
            </a:prstGeom>
            <a:noFill/>
            <a:ln w="79375">
              <a:solidFill>
                <a:srgbClr val="F4B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2A3EB13-8C6F-4316-B39E-9B44DDF5757A}"/>
              </a:ext>
            </a:extLst>
          </p:cNvPr>
          <p:cNvSpPr txBox="1"/>
          <p:nvPr/>
        </p:nvSpPr>
        <p:spPr>
          <a:xfrm>
            <a:off x="4466600" y="2499142"/>
            <a:ext cx="40377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</a:t>
            </a:r>
            <a:r>
              <a:rPr lang="ko-KR" altLang="en-US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6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6401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4509" y="3075057"/>
            <a:ext cx="66469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02. Target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EFCBD-8011-4590-AEA7-ED70CA5CF41A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CA4580-DA63-42D7-AA3F-B3756F4D7D22}"/>
              </a:ext>
            </a:extLst>
          </p:cNvPr>
          <p:cNvSpPr/>
          <p:nvPr/>
        </p:nvSpPr>
        <p:spPr>
          <a:xfrm>
            <a:off x="0" y="6715603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0E42E-2C61-4B2E-A134-9BFBD0434A3F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5E804-3459-4ACE-AE21-C8E01B345D86}"/>
              </a:ext>
            </a:extLst>
          </p:cNvPr>
          <p:cNvSpPr/>
          <p:nvPr/>
        </p:nvSpPr>
        <p:spPr>
          <a:xfrm rot="5400000">
            <a:off x="8841033" y="3361921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7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975" y="379653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02. Target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EFCBD-8011-4590-AEA7-ED70CA5CF41A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CA4580-DA63-42D7-AA3F-B3756F4D7D22}"/>
              </a:ext>
            </a:extLst>
          </p:cNvPr>
          <p:cNvSpPr/>
          <p:nvPr/>
        </p:nvSpPr>
        <p:spPr>
          <a:xfrm>
            <a:off x="0" y="6715603"/>
            <a:ext cx="12192000" cy="147956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0E42E-2C61-4B2E-A134-9BFBD0434A3F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5E804-3459-4ACE-AE21-C8E01B345D86}"/>
              </a:ext>
            </a:extLst>
          </p:cNvPr>
          <p:cNvSpPr/>
          <p:nvPr/>
        </p:nvSpPr>
        <p:spPr>
          <a:xfrm rot="5400000">
            <a:off x="8841033" y="3361921"/>
            <a:ext cx="6571157" cy="135630"/>
          </a:xfrm>
          <a:prstGeom prst="rect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12A073B-6CB9-4609-9D0A-11FB3777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82" y="1874240"/>
            <a:ext cx="11674258" cy="49408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People who are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interested</a:t>
            </a: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in shared economy.</a:t>
            </a:r>
            <a:endParaRPr lang="ko-KR" altLang="en-US" sz="28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B6F80BA-5E36-4578-A390-EF5890E0A531}"/>
              </a:ext>
            </a:extLst>
          </p:cNvPr>
          <p:cNvSpPr txBox="1">
            <a:spLocks/>
          </p:cNvSpPr>
          <p:nvPr/>
        </p:nvSpPr>
        <p:spPr>
          <a:xfrm>
            <a:off x="1552282" y="3190929"/>
            <a:ext cx="11674258" cy="49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People who does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not trust</a:t>
            </a: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the shared economy system.</a:t>
            </a:r>
            <a:endParaRPr lang="ko-KR" altLang="en-US" sz="28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C8881A-860E-463A-ADAA-B03007CD0337}"/>
              </a:ext>
            </a:extLst>
          </p:cNvPr>
          <p:cNvSpPr txBox="1">
            <a:spLocks/>
          </p:cNvSpPr>
          <p:nvPr/>
        </p:nvSpPr>
        <p:spPr>
          <a:xfrm>
            <a:off x="1552282" y="4507619"/>
            <a:ext cx="11674258" cy="49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Shared economy system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existing users</a:t>
            </a:r>
            <a:r>
              <a:rPr lang="en-US" altLang="ko-KR" sz="2800" b="1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800" b="1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56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1975" y="3075057"/>
            <a:ext cx="66469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03. Overview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B6C98-D9D3-4786-8205-FBDD5821BA3C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6998E-943C-4CAC-98DE-DF8518F68A44}"/>
              </a:ext>
            </a:extLst>
          </p:cNvPr>
          <p:cNvSpPr/>
          <p:nvPr/>
        </p:nvSpPr>
        <p:spPr>
          <a:xfrm>
            <a:off x="0" y="6721601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BB358-CDB3-4246-9B21-8F5F49CBD32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7D15D1-857F-444A-AC88-2587932EA617}"/>
              </a:ext>
            </a:extLst>
          </p:cNvPr>
          <p:cNvSpPr/>
          <p:nvPr/>
        </p:nvSpPr>
        <p:spPr>
          <a:xfrm rot="5400000">
            <a:off x="8832898" y="3361921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8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6" descr="solidit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975" y="378814"/>
            <a:ext cx="664694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36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03. Overview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6B6C98-D9D3-4786-8205-FBDD5821BA3C}"/>
              </a:ext>
            </a:extLst>
          </p:cNvPr>
          <p:cNvSpPr/>
          <p:nvPr/>
        </p:nvSpPr>
        <p:spPr>
          <a:xfrm>
            <a:off x="0" y="-5010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6998E-943C-4CAC-98DE-DF8518F68A44}"/>
              </a:ext>
            </a:extLst>
          </p:cNvPr>
          <p:cNvSpPr/>
          <p:nvPr/>
        </p:nvSpPr>
        <p:spPr>
          <a:xfrm>
            <a:off x="0" y="6721601"/>
            <a:ext cx="12192000" cy="147956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BB358-CDB3-4246-9B21-8F5F49CBD32C}"/>
              </a:ext>
            </a:extLst>
          </p:cNvPr>
          <p:cNvSpPr/>
          <p:nvPr/>
        </p:nvSpPr>
        <p:spPr>
          <a:xfrm rot="5400000">
            <a:off x="-3218396" y="3361920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7D15D1-857F-444A-AC88-2587932EA617}"/>
              </a:ext>
            </a:extLst>
          </p:cNvPr>
          <p:cNvSpPr/>
          <p:nvPr/>
        </p:nvSpPr>
        <p:spPr>
          <a:xfrm rot="5400000">
            <a:off x="8832898" y="3361921"/>
            <a:ext cx="6571157" cy="135630"/>
          </a:xfrm>
          <a:prstGeom prst="rect">
            <a:avLst/>
          </a:prstGeom>
          <a:solidFill>
            <a:schemeClr val="accent1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2" name="Picture 4" descr="user illustrationì ëí ì´ë¯¸ì§ ê²ìê²°ê³¼">
            <a:extLst>
              <a:ext uri="{FF2B5EF4-FFF2-40B4-BE49-F238E27FC236}">
                <a16:creationId xmlns:a16="http://schemas.microsoft.com/office/drawing/2014/main" id="{D41A06C2-FEC6-4441-BABC-1D058493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407" y="2353338"/>
            <a:ext cx="2328975" cy="23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user illustrationì ëí ì´ë¯¸ì§ ê²ìê²°ê³¼">
            <a:extLst>
              <a:ext uri="{FF2B5EF4-FFF2-40B4-BE49-F238E27FC236}">
                <a16:creationId xmlns:a16="http://schemas.microsoft.com/office/drawing/2014/main" id="{AC02DB67-EDE3-42DE-B655-07441D80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6" y="2356482"/>
            <a:ext cx="2328975" cy="23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F39D59-CE66-440C-94C9-C0640FF03827}"/>
              </a:ext>
            </a:extLst>
          </p:cNvPr>
          <p:cNvSpPr txBox="1"/>
          <p:nvPr/>
        </p:nvSpPr>
        <p:spPr>
          <a:xfrm>
            <a:off x="2666879" y="4756677"/>
            <a:ext cx="9760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guest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DC201-C0B7-449D-B82E-7D57C698D294}"/>
              </a:ext>
            </a:extLst>
          </p:cNvPr>
          <p:cNvSpPr txBox="1"/>
          <p:nvPr/>
        </p:nvSpPr>
        <p:spPr>
          <a:xfrm>
            <a:off x="8677617" y="4756677"/>
            <a:ext cx="9760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host</a:t>
            </a:r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1CB22AC1-DDBF-40A7-A0E8-7CE94DA5F41B}"/>
              </a:ext>
            </a:extLst>
          </p:cNvPr>
          <p:cNvSpPr/>
          <p:nvPr/>
        </p:nvSpPr>
        <p:spPr>
          <a:xfrm rot="13449634">
            <a:off x="4815787" y="3497401"/>
            <a:ext cx="2320027" cy="2178550"/>
          </a:xfrm>
          <a:prstGeom prst="bentArrow">
            <a:avLst>
              <a:gd name="adj1" fmla="val 15545"/>
              <a:gd name="adj2" fmla="val 16974"/>
              <a:gd name="adj3" fmla="val 22805"/>
              <a:gd name="adj4" fmla="val 8164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912DF16F-94AF-4C66-82F1-B1ECDCC82497}"/>
              </a:ext>
            </a:extLst>
          </p:cNvPr>
          <p:cNvSpPr/>
          <p:nvPr/>
        </p:nvSpPr>
        <p:spPr>
          <a:xfrm rot="2624764">
            <a:off x="5078899" y="1418555"/>
            <a:ext cx="2320027" cy="2178550"/>
          </a:xfrm>
          <a:prstGeom prst="bentArrow">
            <a:avLst>
              <a:gd name="adj1" fmla="val 15545"/>
              <a:gd name="adj2" fmla="val 16974"/>
              <a:gd name="adj3" fmla="val 22805"/>
              <a:gd name="adj4" fmla="val 8164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6" descr="ê´ë ¨ ì´ë¯¸ì§">
            <a:extLst>
              <a:ext uri="{FF2B5EF4-FFF2-40B4-BE49-F238E27FC236}">
                <a16:creationId xmlns:a16="http://schemas.microsoft.com/office/drawing/2014/main" id="{A9F97A9D-E037-4D81-A90F-BBF21D3F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84" y="2960214"/>
            <a:ext cx="752741" cy="7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21A1875-DC1F-45CD-848B-AFA08E91BD2F}"/>
              </a:ext>
            </a:extLst>
          </p:cNvPr>
          <p:cNvSpPr txBox="1"/>
          <p:nvPr/>
        </p:nvSpPr>
        <p:spPr>
          <a:xfrm>
            <a:off x="5740368" y="3673318"/>
            <a:ext cx="9760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Beads</a:t>
            </a:r>
          </a:p>
        </p:txBody>
      </p:sp>
    </p:spTree>
    <p:extLst>
      <p:ext uri="{BB962C8B-B14F-4D97-AF65-F5344CB8AC3E}">
        <p14:creationId xmlns:p14="http://schemas.microsoft.com/office/powerpoint/2010/main" val="9908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535</Words>
  <Application>Microsoft Office PowerPoint</Application>
  <PresentationFormat>와이드스크린</PresentationFormat>
  <Paragraphs>125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Wingdings</vt:lpstr>
      <vt:lpstr>나눔스퀘어라운드OTF ExtraBold</vt:lpstr>
      <vt:lpstr>맑은 고딕</vt:lpstr>
      <vt:lpstr>Arial</vt:lpstr>
      <vt:lpstr>Office 테마</vt:lpstr>
      <vt:lpstr>Hyung-jin Joo Jisung Lee Jiwon Na</vt:lpstr>
      <vt:lpstr>PowerPoint 프레젠테이션</vt:lpstr>
      <vt:lpstr>PowerPoint 프레젠테이션</vt:lpstr>
      <vt:lpstr>&lt;Shared economic market size&gt;</vt:lpstr>
      <vt:lpstr>We design and implement Shared economy system  Named  “Shared BZ”</vt:lpstr>
      <vt:lpstr>PowerPoint 프레젠테이션</vt:lpstr>
      <vt:lpstr>People who are interested in shared economy.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지원</cp:lastModifiedBy>
  <cp:revision>254</cp:revision>
  <dcterms:created xsi:type="dcterms:W3CDTF">2018-01-25T08:40:34Z</dcterms:created>
  <dcterms:modified xsi:type="dcterms:W3CDTF">2019-06-02T07:27:44Z</dcterms:modified>
</cp:coreProperties>
</file>