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89" r:id="rId6"/>
    <p:sldId id="288" r:id="rId7"/>
    <p:sldId id="296" r:id="rId8"/>
    <p:sldId id="294" r:id="rId9"/>
    <p:sldId id="295" r:id="rId10"/>
    <p:sldId id="261" r:id="rId11"/>
    <p:sldId id="260" r:id="rId12"/>
    <p:sldId id="291" r:id="rId13"/>
    <p:sldId id="293" r:id="rId14"/>
    <p:sldId id="290" r:id="rId15"/>
    <p:sldId id="267" r:id="rId16"/>
    <p:sldId id="29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4" r:id="rId30"/>
    <p:sldId id="280" r:id="rId31"/>
    <p:sldId id="283" r:id="rId32"/>
    <p:sldId id="282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100"/>
    <a:srgbClr val="0070C0"/>
    <a:srgbClr val="EC6404"/>
    <a:srgbClr val="FEEBD0"/>
    <a:srgbClr val="F6FED0"/>
    <a:srgbClr val="85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74" autoAdjust="0"/>
  </p:normalViewPr>
  <p:slideViewPr>
    <p:cSldViewPr snapToGrid="0">
      <p:cViewPr>
        <p:scale>
          <a:sx n="100" d="100"/>
          <a:sy n="100" d="100"/>
        </p:scale>
        <p:origin x="760" y="224"/>
      </p:cViewPr>
      <p:guideLst>
        <p:guide orient="horz" pos="2315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6A2FF4-71E5-3745-79DD-01E3FB7AF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A2266-16EF-22D2-C9FF-D492EF90E6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54BA5-6DC3-4FB7-AE12-80411DA33E8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6CB547-2E6B-A2BD-29AD-36FD16371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CABA8-623B-E5B8-EFD3-580C2DE2BC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820C4-175A-4481-8DF6-D34436997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6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1. </a:t>
            </a:r>
            <a:r>
              <a:rPr lang="ko-KR" altLang="en-US"/>
              <a:t>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734B6-9E14-4937-BFAC-6C24230CC3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D676D67-29A8-0AB3-3FEF-101300F0D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3170-0AC7-4C6E-8B63-751009142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94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8516A-6908-8B7B-4D8C-C8FBB42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8E36-A625-4564-AD3A-D323181E054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40925-7C6B-F423-5F18-A6F4B572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4C34-0629-831D-DC22-8B9F9820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2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DC1E-31A6-854F-136D-5D386E0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A405-D7BF-4ECA-818E-C8694011926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C9C86-EE4C-57E8-54CB-650F8EA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4D892-639E-5F03-E9D2-96F75E2B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4154-4A7C-A19C-0B05-8FDB7F222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7DA2-D506-4A0B-A6E7-AB80B1FE773C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32FE7-F36F-3608-A6FD-26BCC6E9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719412"/>
            <a:ext cx="3243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63183-5396-EF7B-25F0-3FE3F9C0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007" y="31769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3045E0-50E1-4121-B52D-27DD91AB1B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C1A87-934C-0B64-4AB5-0AC1FCDC14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3" y="87699"/>
            <a:ext cx="1230468" cy="459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A9ECF9-BA92-BAB3-518B-41482889EF91}"/>
              </a:ext>
            </a:extLst>
          </p:cNvPr>
          <p:cNvSpPr/>
          <p:nvPr userDrawn="1"/>
        </p:nvSpPr>
        <p:spPr>
          <a:xfrm>
            <a:off x="0" y="592295"/>
            <a:ext cx="12192000" cy="110235"/>
          </a:xfrm>
          <a:prstGeom prst="rect">
            <a:avLst/>
          </a:prstGeom>
          <a:solidFill>
            <a:srgbClr val="EB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8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27D26-3C06-09CE-BD68-64E4D2D4956F}"/>
              </a:ext>
            </a:extLst>
          </p:cNvPr>
          <p:cNvSpPr txBox="1"/>
          <p:nvPr/>
        </p:nvSpPr>
        <p:spPr>
          <a:xfrm>
            <a:off x="0" y="4056755"/>
            <a:ext cx="1223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Qt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연동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DB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 및 데이터 관리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47A2D-D0C7-0A1B-9D50-BC0AF8FDB5B3}"/>
              </a:ext>
            </a:extLst>
          </p:cNvPr>
          <p:cNvSpPr txBox="1"/>
          <p:nvPr/>
        </p:nvSpPr>
        <p:spPr>
          <a:xfrm>
            <a:off x="0" y="296333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</a:t>
            </a:r>
            <a:r>
              <a:rPr lang="ko-KR" altLang="en-US" sz="3600" dirty="0"/>
              <a:t>차 미니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04687-CCE7-897C-BDB2-DF182D959387}"/>
              </a:ext>
            </a:extLst>
          </p:cNvPr>
          <p:cNvSpPr txBox="1"/>
          <p:nvPr/>
        </p:nvSpPr>
        <p:spPr>
          <a:xfrm>
            <a:off x="10842977" y="600004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이종구</a:t>
            </a:r>
          </a:p>
        </p:txBody>
      </p:sp>
    </p:spTree>
    <p:extLst>
      <p:ext uri="{BB962C8B-B14F-4D97-AF65-F5344CB8AC3E}">
        <p14:creationId xmlns:p14="http://schemas.microsoft.com/office/powerpoint/2010/main" val="8457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1235675"/>
            <a:ext cx="11959363" cy="553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42919" y="1069028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UML</a:t>
            </a:r>
          </a:p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9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MVC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065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2C65A5-DC92-69C9-B049-C4C456269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73" y="3464681"/>
            <a:ext cx="852172" cy="852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8CFF8-1055-EE93-E901-8730DFA9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5" y="1507024"/>
            <a:ext cx="984581" cy="984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3E2436-8EC6-B829-0D64-075DD5DD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2" y="3464681"/>
            <a:ext cx="817065" cy="817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2A97D8-3048-6375-4A99-A3D20F9EE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81" y="2330053"/>
            <a:ext cx="817065" cy="817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4E6252-12DD-61EC-286C-DF8D2EF08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736">
            <a:off x="3543985" y="2330053"/>
            <a:ext cx="817065" cy="8170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28E58D-D27A-158B-E728-0CCCA4B87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3859">
            <a:off x="2547932" y="4057265"/>
            <a:ext cx="817065" cy="817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5ADC00-FD80-26BE-3373-13EBA8A1B9FD}"/>
              </a:ext>
            </a:extLst>
          </p:cNvPr>
          <p:cNvSpPr txBox="1"/>
          <p:nvPr/>
        </p:nvSpPr>
        <p:spPr>
          <a:xfrm>
            <a:off x="2602086" y="1223529"/>
            <a:ext cx="90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8C134-2AD6-CBD7-C105-D09A73310702}"/>
              </a:ext>
            </a:extLst>
          </p:cNvPr>
          <p:cNvSpPr txBox="1"/>
          <p:nvPr/>
        </p:nvSpPr>
        <p:spPr>
          <a:xfrm>
            <a:off x="1110996" y="4316853"/>
            <a:ext cx="109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Controller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C2F87-A65C-D936-F3C8-B5454BBA00C8}"/>
              </a:ext>
            </a:extLst>
          </p:cNvPr>
          <p:cNvSpPr txBox="1"/>
          <p:nvPr/>
        </p:nvSpPr>
        <p:spPr>
          <a:xfrm>
            <a:off x="3877550" y="4326768"/>
            <a:ext cx="90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3B9098F-BEC2-4166-FC70-D8043C5F2A4D}"/>
              </a:ext>
            </a:extLst>
          </p:cNvPr>
          <p:cNvSpPr/>
          <p:nvPr/>
        </p:nvSpPr>
        <p:spPr>
          <a:xfrm>
            <a:off x="6010858" y="2253790"/>
            <a:ext cx="5779163" cy="35829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C52D5-FE63-AA2F-DDF9-78F1DA4D0ECC}"/>
              </a:ext>
            </a:extLst>
          </p:cNvPr>
          <p:cNvSpPr txBox="1"/>
          <p:nvPr/>
        </p:nvSpPr>
        <p:spPr>
          <a:xfrm>
            <a:off x="2412473" y="3259723"/>
            <a:ext cx="1050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D2976C-9784-8BE1-2D20-3A65D97D2F22}"/>
              </a:ext>
            </a:extLst>
          </p:cNvPr>
          <p:cNvSpPr/>
          <p:nvPr/>
        </p:nvSpPr>
        <p:spPr>
          <a:xfrm>
            <a:off x="2464175" y="3259723"/>
            <a:ext cx="931371" cy="273699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AE3E1-07D5-1F2C-3856-2CEB69E20A0A}"/>
              </a:ext>
            </a:extLst>
          </p:cNvPr>
          <p:cNvSpPr txBox="1"/>
          <p:nvPr/>
        </p:nvSpPr>
        <p:spPr>
          <a:xfrm>
            <a:off x="1441628" y="5140499"/>
            <a:ext cx="503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 – View – Controller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약자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9EF89-5A42-A91D-E044-350F797753BE}"/>
              </a:ext>
            </a:extLst>
          </p:cNvPr>
          <p:cNvSpPr txBox="1"/>
          <p:nvPr/>
        </p:nvSpPr>
        <p:spPr>
          <a:xfrm>
            <a:off x="1441628" y="5607193"/>
            <a:ext cx="503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하나의 애플리케이션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프로젝트를 구성할 때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구성요소를 세 가지 역할로 구분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933CD9-1309-9612-34BE-65F0910552A8}"/>
              </a:ext>
            </a:extLst>
          </p:cNvPr>
          <p:cNvSpPr txBox="1"/>
          <p:nvPr/>
        </p:nvSpPr>
        <p:spPr>
          <a:xfrm>
            <a:off x="6381266" y="2585954"/>
            <a:ext cx="503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책임 중심 설계를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 적용이 가능하다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유지보수성과 유연성이 증가한다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중복코딩의 문제점이 보완된다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모델에서만 데이터의 정보를 가지고 있어야 한다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뷰에서는 모델이 가지고 있는 정보를 저장하지 않는다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모델에서 데이터의 변경이 일어나면 뷰에서도 적용되어 보여진다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88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CF19CE-B594-5B52-196D-59DD360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4. MVC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6FBD3-66BB-0D35-6793-93AAFFA262DC}"/>
              </a:ext>
            </a:extLst>
          </p:cNvPr>
          <p:cNvSpPr/>
          <p:nvPr/>
        </p:nvSpPr>
        <p:spPr>
          <a:xfrm>
            <a:off x="6010858" y="1698130"/>
            <a:ext cx="5779163" cy="46482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A628D-1158-EC0C-4EA4-9C9A03ED9D58}"/>
              </a:ext>
            </a:extLst>
          </p:cNvPr>
          <p:cNvSpPr txBox="1"/>
          <p:nvPr/>
        </p:nvSpPr>
        <p:spPr>
          <a:xfrm>
            <a:off x="6381342" y="2173413"/>
            <a:ext cx="5038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프로그램에서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TreeWidget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이용한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저장과 출력의 두 가지 기능을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QSqlTableModel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QTreeView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분리하여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관리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 출력 기능을 나눔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데이터 관리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사용자에게 정보 전달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데이터베이스에서 정보를 가지고 오는 경우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QStandardItemModel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이용하여 정보를 저장하지 않고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이용하여 정보 전달 기능만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각각의 클래스에서는 필요한 데이터베이스를 제외하고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조작이 불가능하다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491F7-149F-13F9-2359-2F7FAA05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1" y="3169755"/>
            <a:ext cx="5455488" cy="31766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B46404-BCB6-690F-AC41-EF99B80973A2}"/>
              </a:ext>
            </a:extLst>
          </p:cNvPr>
          <p:cNvSpPr/>
          <p:nvPr/>
        </p:nvSpPr>
        <p:spPr>
          <a:xfrm flipV="1">
            <a:off x="2607299" y="3799701"/>
            <a:ext cx="2635657" cy="40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BED0-948E-647C-A606-F06DF531CD57}"/>
              </a:ext>
            </a:extLst>
          </p:cNvPr>
          <p:cNvSpPr txBox="1"/>
          <p:nvPr/>
        </p:nvSpPr>
        <p:spPr>
          <a:xfrm>
            <a:off x="4549920" y="4269553"/>
            <a:ext cx="64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5D7E9-F19B-6F87-10F5-21BB2FF2BECB}"/>
              </a:ext>
            </a:extLst>
          </p:cNvPr>
          <p:cNvSpPr/>
          <p:nvPr/>
        </p:nvSpPr>
        <p:spPr>
          <a:xfrm flipV="1">
            <a:off x="468116" y="4066239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7AC231-7D25-69F0-1FCA-C81D37AB64EF}"/>
              </a:ext>
            </a:extLst>
          </p:cNvPr>
          <p:cNvSpPr/>
          <p:nvPr/>
        </p:nvSpPr>
        <p:spPr>
          <a:xfrm flipV="1">
            <a:off x="468116" y="4758080"/>
            <a:ext cx="2067266" cy="2860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5E244-9420-0313-AA92-4488CDD26802}"/>
              </a:ext>
            </a:extLst>
          </p:cNvPr>
          <p:cNvSpPr txBox="1"/>
          <p:nvPr/>
        </p:nvSpPr>
        <p:spPr>
          <a:xfrm>
            <a:off x="2607299" y="5117597"/>
            <a:ext cx="185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View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775DD2-0CDF-18D8-CFAD-5F904DDB5754}"/>
              </a:ext>
            </a:extLst>
          </p:cNvPr>
          <p:cNvCxnSpPr>
            <a:cxnSpLocks/>
            <a:stCxn id="16" idx="0"/>
            <a:endCxn id="17" idx="1"/>
          </p:cNvCxnSpPr>
          <p:nvPr/>
        </p:nvCxnSpPr>
        <p:spPr>
          <a:xfrm>
            <a:off x="1501749" y="5044145"/>
            <a:ext cx="1105550" cy="2427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6A525-D110-385B-05E1-886C1D77D057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>
            <a:off x="1501749" y="4352304"/>
            <a:ext cx="1105550" cy="9345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6EBDA98-3F70-5660-05D1-04EDD7241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1" y="1698130"/>
            <a:ext cx="5455488" cy="12288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68E76E-6DB0-F86D-C78C-85573BF4B750}"/>
              </a:ext>
            </a:extLst>
          </p:cNvPr>
          <p:cNvSpPr txBox="1"/>
          <p:nvPr/>
        </p:nvSpPr>
        <p:spPr>
          <a:xfrm>
            <a:off x="320429" y="1431560"/>
            <a:ext cx="5165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소비자 패턴</a:t>
            </a:r>
          </a:p>
        </p:txBody>
      </p:sp>
    </p:spTree>
    <p:extLst>
      <p:ext uri="{BB962C8B-B14F-4D97-AF65-F5344CB8AC3E}">
        <p14:creationId xmlns:p14="http://schemas.microsoft.com/office/powerpoint/2010/main" val="265269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생성자</a:t>
            </a:r>
            <a:r>
              <a:rPr lang="en-US" altLang="ko-KR" dirty="0"/>
              <a:t>/</a:t>
            </a:r>
            <a:r>
              <a:rPr lang="ko-KR" altLang="en-US" dirty="0"/>
              <a:t>소비자 패턴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920BFA-96B3-3B57-80B4-E1FD206348AB}"/>
              </a:ext>
            </a:extLst>
          </p:cNvPr>
          <p:cNvSpPr/>
          <p:nvPr/>
        </p:nvSpPr>
        <p:spPr>
          <a:xfrm>
            <a:off x="343560" y="1846613"/>
            <a:ext cx="1335974" cy="1335974"/>
          </a:xfrm>
          <a:prstGeom prst="ellipse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24C97F-B44E-E59D-C5E6-289DBEF5592A}"/>
              </a:ext>
            </a:extLst>
          </p:cNvPr>
          <p:cNvSpPr/>
          <p:nvPr/>
        </p:nvSpPr>
        <p:spPr>
          <a:xfrm>
            <a:off x="4404921" y="1846613"/>
            <a:ext cx="1335974" cy="1335974"/>
          </a:xfrm>
          <a:prstGeom prst="ellipse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5D50F0-3EEB-ED99-D038-052AE291F29A}"/>
              </a:ext>
            </a:extLst>
          </p:cNvPr>
          <p:cNvSpPr/>
          <p:nvPr/>
        </p:nvSpPr>
        <p:spPr>
          <a:xfrm>
            <a:off x="1738910" y="3319153"/>
            <a:ext cx="2594759" cy="1045029"/>
          </a:xfrm>
          <a:prstGeom prst="roundRect">
            <a:avLst/>
          </a:prstGeom>
          <a:noFill/>
          <a:ln w="28575"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7EDBE-9E86-DA32-DB86-BF6C9E43C627}"/>
              </a:ext>
            </a:extLst>
          </p:cNvPr>
          <p:cNvSpPr/>
          <p:nvPr/>
        </p:nvSpPr>
        <p:spPr>
          <a:xfrm>
            <a:off x="1956289" y="3771240"/>
            <a:ext cx="2160000" cy="40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0E4B6-8170-E60D-D58B-D6490DB316B0}"/>
              </a:ext>
            </a:extLst>
          </p:cNvPr>
          <p:cNvSpPr txBox="1"/>
          <p:nvPr/>
        </p:nvSpPr>
        <p:spPr>
          <a:xfrm>
            <a:off x="486074" y="2252246"/>
            <a:ext cx="1050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Thread 1</a:t>
            </a: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Producer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57221-F9BF-F3C0-A5AA-EDC55B71B42D}"/>
              </a:ext>
            </a:extLst>
          </p:cNvPr>
          <p:cNvSpPr txBox="1"/>
          <p:nvPr/>
        </p:nvSpPr>
        <p:spPr>
          <a:xfrm>
            <a:off x="4521200" y="2252246"/>
            <a:ext cx="11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Thread 2</a:t>
            </a:r>
          </a:p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Consumer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8D95BA-64C4-5CD1-1116-847182D627DE}"/>
              </a:ext>
            </a:extLst>
          </p:cNvPr>
          <p:cNvSpPr/>
          <p:nvPr/>
        </p:nvSpPr>
        <p:spPr>
          <a:xfrm>
            <a:off x="195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A78D63-8BE4-FD28-5E89-B2B2C0A42DB4}"/>
              </a:ext>
            </a:extLst>
          </p:cNvPr>
          <p:cNvSpPr/>
          <p:nvPr/>
        </p:nvSpPr>
        <p:spPr>
          <a:xfrm>
            <a:off x="231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C4CE5F-C619-48CE-0EB6-5427D81E819B}"/>
              </a:ext>
            </a:extLst>
          </p:cNvPr>
          <p:cNvSpPr/>
          <p:nvPr/>
        </p:nvSpPr>
        <p:spPr>
          <a:xfrm>
            <a:off x="267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621E-7B1B-4A29-9F29-25A9BEF65BF8}"/>
              </a:ext>
            </a:extLst>
          </p:cNvPr>
          <p:cNvSpPr/>
          <p:nvPr/>
        </p:nvSpPr>
        <p:spPr>
          <a:xfrm>
            <a:off x="303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4A6161-3A14-EA25-EDEA-EC4E85C06E01}"/>
              </a:ext>
            </a:extLst>
          </p:cNvPr>
          <p:cNvSpPr/>
          <p:nvPr/>
        </p:nvSpPr>
        <p:spPr>
          <a:xfrm>
            <a:off x="3396289" y="3771240"/>
            <a:ext cx="360000" cy="4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1AF9D8-EDF5-BEA3-BC85-5C600AF93ACD}"/>
              </a:ext>
            </a:extLst>
          </p:cNvPr>
          <p:cNvSpPr txBox="1"/>
          <p:nvPr/>
        </p:nvSpPr>
        <p:spPr>
          <a:xfrm>
            <a:off x="1956289" y="3429000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Queue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B14ACBF-C6F4-9C88-3C13-A42721C0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421" flipV="1">
            <a:off x="918083" y="3155463"/>
            <a:ext cx="817065" cy="81706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4608ED3-8E09-D45A-3FAE-81582D99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18002" flipV="1">
            <a:off x="4418590" y="3155464"/>
            <a:ext cx="817065" cy="81706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067C68B-C47C-FF96-D195-9E3DD79AAEF4}"/>
              </a:ext>
            </a:extLst>
          </p:cNvPr>
          <p:cNvSpPr txBox="1"/>
          <p:nvPr/>
        </p:nvSpPr>
        <p:spPr>
          <a:xfrm>
            <a:off x="343560" y="4912672"/>
            <a:ext cx="5397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생성자는 작업을 만들어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Queue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저장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Queue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저장된 작업을 수행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05EEF-FD7A-FCA1-3DC4-C0BFB4C9286F}"/>
              </a:ext>
            </a:extLst>
          </p:cNvPr>
          <p:cNvSpPr/>
          <p:nvPr/>
        </p:nvSpPr>
        <p:spPr>
          <a:xfrm>
            <a:off x="6010858" y="2355850"/>
            <a:ext cx="5779163" cy="31415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F4DA16-4B07-DEC6-9922-2C2FC0EAA0E6}"/>
              </a:ext>
            </a:extLst>
          </p:cNvPr>
          <p:cNvSpPr txBox="1"/>
          <p:nvPr/>
        </p:nvSpPr>
        <p:spPr>
          <a:xfrm>
            <a:off x="6537813" y="3085634"/>
            <a:ext cx="5038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 패턴을 이용해 메모리를 효과적으로 이용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큐를 이용해 작업하기 때문에 작업을 순서대로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작업에 대한 쓰레드를 간의 동기화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작업량 조절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저장과 같은 과부하 작업에 적합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968BAC-A2E4-BAD0-0DDA-7E6C2D266505}"/>
              </a:ext>
            </a:extLst>
          </p:cNvPr>
          <p:cNvSpPr txBox="1"/>
          <p:nvPr/>
        </p:nvSpPr>
        <p:spPr>
          <a:xfrm>
            <a:off x="-175435" y="3154678"/>
            <a:ext cx="13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 생성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2778-2222-A7EF-ABA9-E951B13000B5}"/>
              </a:ext>
            </a:extLst>
          </p:cNvPr>
          <p:cNvSpPr txBox="1"/>
          <p:nvPr/>
        </p:nvSpPr>
        <p:spPr>
          <a:xfrm>
            <a:off x="3491148" y="2903585"/>
            <a:ext cx="133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 이용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56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719412"/>
            <a:ext cx="4876800" cy="36512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생성자</a:t>
            </a:r>
            <a:r>
              <a:rPr lang="en-US" altLang="ko-KR" dirty="0"/>
              <a:t>/</a:t>
            </a:r>
            <a:r>
              <a:rPr lang="ko-KR" altLang="en-US" dirty="0"/>
              <a:t>소비자 패턴을 이용하여 로그 </a:t>
            </a:r>
            <a:r>
              <a:rPr lang="ko-KR" altLang="en-US" dirty="0" err="1"/>
              <a:t>매체별</a:t>
            </a:r>
            <a:r>
              <a:rPr lang="ko-KR" altLang="en-US" dirty="0"/>
              <a:t> 저장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E005EEF-FD7A-FCA1-3DC4-C0BFB4C9286F}"/>
              </a:ext>
            </a:extLst>
          </p:cNvPr>
          <p:cNvSpPr/>
          <p:nvPr/>
        </p:nvSpPr>
        <p:spPr>
          <a:xfrm>
            <a:off x="6036258" y="4827981"/>
            <a:ext cx="5779163" cy="1618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2E33E-B7ED-BACF-7530-CC347586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55" y="1978339"/>
            <a:ext cx="1001446" cy="1001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6FEC8C-468F-BA6B-70F2-7CF95B4C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4" y="1978339"/>
            <a:ext cx="1001447" cy="10014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F9B5AD-4DED-D8CF-AF94-4008BC4E3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4" y="5175145"/>
            <a:ext cx="1001446" cy="1001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2A60AE-28BF-B572-C562-D251396A3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8555" y="5175145"/>
            <a:ext cx="1001446" cy="100144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C85103E-5496-079F-4592-21B7950B078F}"/>
              </a:ext>
            </a:extLst>
          </p:cNvPr>
          <p:cNvSpPr/>
          <p:nvPr/>
        </p:nvSpPr>
        <p:spPr>
          <a:xfrm>
            <a:off x="1295400" y="3309880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3BF93FB-265B-CCC2-FDDF-C9B5D6C69AC3}"/>
              </a:ext>
            </a:extLst>
          </p:cNvPr>
          <p:cNvSpPr/>
          <p:nvPr/>
        </p:nvSpPr>
        <p:spPr>
          <a:xfrm>
            <a:off x="4082428" y="3309880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AC68E-0415-0E2D-CA4C-BE989B2521FD}"/>
              </a:ext>
            </a:extLst>
          </p:cNvPr>
          <p:cNvSpPr txBox="1"/>
          <p:nvPr/>
        </p:nvSpPr>
        <p:spPr>
          <a:xfrm>
            <a:off x="971463" y="3002766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AFB9C-230C-C73E-D504-9ECEFF2B9487}"/>
              </a:ext>
            </a:extLst>
          </p:cNvPr>
          <p:cNvSpPr txBox="1"/>
          <p:nvPr/>
        </p:nvSpPr>
        <p:spPr>
          <a:xfrm>
            <a:off x="3778554" y="3002766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AAE2D-FA5B-ECEC-ABC0-26209D138D7B}"/>
              </a:ext>
            </a:extLst>
          </p:cNvPr>
          <p:cNvSpPr txBox="1"/>
          <p:nvPr/>
        </p:nvSpPr>
        <p:spPr>
          <a:xfrm>
            <a:off x="971463" y="6169457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F66FB7-5DF6-1FEE-10B5-BEE43191E7B9}"/>
              </a:ext>
            </a:extLst>
          </p:cNvPr>
          <p:cNvSpPr txBox="1"/>
          <p:nvPr/>
        </p:nvSpPr>
        <p:spPr>
          <a:xfrm>
            <a:off x="3778554" y="6169457"/>
            <a:ext cx="10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352C7-034F-924D-7506-D858E56A8B05}"/>
              </a:ext>
            </a:extLst>
          </p:cNvPr>
          <p:cNvSpPr txBox="1"/>
          <p:nvPr/>
        </p:nvSpPr>
        <p:spPr>
          <a:xfrm>
            <a:off x="6563213" y="4876796"/>
            <a:ext cx="5038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서버에서 쓰레드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기록되는 로그를 쓰레드를 이용하여 소비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저장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클라이언트에서 쓰레드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채팅을 이용하는 고객별로 별도의 로그 저장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509F6E5-0CA2-0461-5955-DF4E9FF74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791" y="3175667"/>
            <a:ext cx="1262955" cy="10540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DC933B-C949-69DA-9C09-AD95F37DD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78777"/>
            <a:ext cx="2572109" cy="64779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BC27B6-FF5F-0F35-CB02-BEAE52F6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331" y="1477616"/>
            <a:ext cx="1001446" cy="10014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38B963B-D3C7-D863-2E5F-FE95F0D6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49" y="1477616"/>
            <a:ext cx="1001446" cy="1001446"/>
          </a:xfrm>
          <a:prstGeom prst="rect">
            <a:avLst/>
          </a:prstGeom>
        </p:spPr>
      </p:pic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2036363F-B797-69A6-5AF1-C5A9E42E57B8}"/>
              </a:ext>
            </a:extLst>
          </p:cNvPr>
          <p:cNvSpPr/>
          <p:nvPr/>
        </p:nvSpPr>
        <p:spPr>
          <a:xfrm>
            <a:off x="7173329" y="2479062"/>
            <a:ext cx="393700" cy="64779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30FA9E23-E02C-2675-A65E-405E8FBFBE5D}"/>
              </a:ext>
            </a:extLst>
          </p:cNvPr>
          <p:cNvSpPr/>
          <p:nvPr/>
        </p:nvSpPr>
        <p:spPr>
          <a:xfrm>
            <a:off x="9980419" y="2479062"/>
            <a:ext cx="393700" cy="64779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A9B12-2542-CF97-40AE-BB537D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910"/>
            <a:ext cx="6852356" cy="56943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52400" y="26641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593724" y="263233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270935" y="31100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0106" y="351639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296015" y="611359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전화번호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 정보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 정보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고객사의 추가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2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237F22-63C2-A4E8-6B92-1F3CA66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450"/>
            <a:ext cx="6852356" cy="56678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89471" y="28419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389470" y="331943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389469" y="37590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379231" y="421876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389469" y="467607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379230" y="515017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195266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813864" y="56050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1517681" y="56050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5E455A-A887-034D-A86B-C7E4BB1EAF58}"/>
              </a:ext>
            </a:extLst>
          </p:cNvPr>
          <p:cNvSpPr/>
          <p:nvPr/>
        </p:nvSpPr>
        <p:spPr>
          <a:xfrm>
            <a:off x="2161822" y="175582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PK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고객사 추가할 때 자동할당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카테고리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색상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재고량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등록할 아이템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등록한 아이템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 추가되어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바꿀 아이템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~ 6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입력창에 수정할 정보를 적은 후 버튼을 클릭하면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아이템 리스트에서 정보 수정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정보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정보를 삭제할 고객사 클릭 후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누르면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고객사 리스트에서 삭제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아이템이 등록되고 수정되었을 때의 로그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삭제는 정보가 사라지므로 보여지기 위한 로그에선 찍지 않는다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아이템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142159" y="596588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9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71C33B2-8E89-2E4E-A24D-FDA098AC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604"/>
            <a:ext cx="6852356" cy="5652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95265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0B900-287D-3E20-73EA-512EAA0C0C1F}"/>
              </a:ext>
            </a:extLst>
          </p:cNvPr>
          <p:cNvSpPr/>
          <p:nvPr/>
        </p:nvSpPr>
        <p:spPr>
          <a:xfrm>
            <a:off x="607310" y="21942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02526EF-E5D0-FEC8-8D8A-F63751668306}"/>
              </a:ext>
            </a:extLst>
          </p:cNvPr>
          <p:cNvSpPr/>
          <p:nvPr/>
        </p:nvSpPr>
        <p:spPr>
          <a:xfrm>
            <a:off x="152400" y="275032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CC4AE-D00D-1F5E-42AA-525535F4116B}"/>
              </a:ext>
            </a:extLst>
          </p:cNvPr>
          <p:cNvSpPr/>
          <p:nvPr/>
        </p:nvSpPr>
        <p:spPr>
          <a:xfrm>
            <a:off x="153454" y="346845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B37EA3-8136-BBAD-FC76-E2B920657059}"/>
              </a:ext>
            </a:extLst>
          </p:cNvPr>
          <p:cNvSpPr/>
          <p:nvPr/>
        </p:nvSpPr>
        <p:spPr>
          <a:xfrm>
            <a:off x="606066" y="348501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42158" y="40245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07B98C-E415-13A8-600B-E550A8CFE7CD}"/>
              </a:ext>
            </a:extLst>
          </p:cNvPr>
          <p:cNvSpPr/>
          <p:nvPr/>
        </p:nvSpPr>
        <p:spPr>
          <a:xfrm>
            <a:off x="432336" y="47416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DBF80E-C7FA-CD57-4A19-6EC50106D049}"/>
              </a:ext>
            </a:extLst>
          </p:cNvPr>
          <p:cNvSpPr/>
          <p:nvPr/>
        </p:nvSpPr>
        <p:spPr>
          <a:xfrm>
            <a:off x="432336" y="503498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432E3D-2291-4281-2361-0F735D48EFB9}"/>
              </a:ext>
            </a:extLst>
          </p:cNvPr>
          <p:cNvSpPr/>
          <p:nvPr/>
        </p:nvSpPr>
        <p:spPr>
          <a:xfrm>
            <a:off x="432335" y="532834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고객사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타입으로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고객사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아이템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ID,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카테고리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색상으로 검색 가능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검색할 조건에 따른 정보 입력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검색된 아이템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조건에 따라 검색한 아이템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검색한 아이템의 가격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주문을 위한 수량 직접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아이템의 가격과 직접 입력한 수량의 곱으로 총액 계산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입력창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초기화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등록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수정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삭제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주문 정보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주문이 추가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될 때 마다 리스트가 업데이트 된다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7511C1-B2C5-CEF3-5F54-9ADC60A2E035}"/>
              </a:ext>
            </a:extLst>
          </p:cNvPr>
          <p:cNvSpPr/>
          <p:nvPr/>
        </p:nvSpPr>
        <p:spPr>
          <a:xfrm>
            <a:off x="450317" y="559129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4AC91B-F6CA-D7C4-26D2-2EE8EE6F3ADE}"/>
              </a:ext>
            </a:extLst>
          </p:cNvPr>
          <p:cNvSpPr/>
          <p:nvPr/>
        </p:nvSpPr>
        <p:spPr>
          <a:xfrm>
            <a:off x="432335" y="585131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E071EA-E003-A85B-41AB-9EA94CAB4BE6}"/>
              </a:ext>
            </a:extLst>
          </p:cNvPr>
          <p:cNvSpPr/>
          <p:nvPr/>
        </p:nvSpPr>
        <p:spPr>
          <a:xfrm>
            <a:off x="1205624" y="60228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5A5601-EEAE-1461-637A-5F429E4E8121}"/>
              </a:ext>
            </a:extLst>
          </p:cNvPr>
          <p:cNvSpPr/>
          <p:nvPr/>
        </p:nvSpPr>
        <p:spPr>
          <a:xfrm>
            <a:off x="331781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1205624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2060250" y="62928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2887666" y="198724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48F88-9605-E698-CF32-572454B0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3D2C-822E-F6A8-6B8C-ADC4813E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A2172-C77A-C046-590D-FAE8B0266D81}"/>
              </a:ext>
            </a:extLst>
          </p:cNvPr>
          <p:cNvSpPr txBox="1"/>
          <p:nvPr/>
        </p:nvSpPr>
        <p:spPr>
          <a:xfrm>
            <a:off x="5054599" y="2554026"/>
            <a:ext cx="2699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과제 개요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MVC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 패턴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및 회고</a:t>
            </a:r>
          </a:p>
        </p:txBody>
      </p:sp>
    </p:spTree>
    <p:extLst>
      <p:ext uri="{BB962C8B-B14F-4D97-AF65-F5344CB8AC3E}">
        <p14:creationId xmlns:p14="http://schemas.microsoft.com/office/powerpoint/2010/main" val="228920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C73E06-060B-70D2-1BA5-43357E4F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248"/>
            <a:ext cx="6852356" cy="57137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5867" y="707803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142157" y="196281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등록된 고객사 리스트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프로그램으로 서버에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 중 일 대 다 채팅에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채팅의 모든 로그 메시지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관리자가 보내는 단방향 메시지 창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저장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고객사를 채팅에 일 대 다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대 일 채팅에 초대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고객사를 </a:t>
            </a:r>
            <a:r>
              <a:rPr lang="ko-KR" altLang="en-US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강퇴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067F02-12F6-1A44-6FF0-A0AD0BDB2FB2}"/>
              </a:ext>
            </a:extLst>
          </p:cNvPr>
          <p:cNvSpPr/>
          <p:nvPr/>
        </p:nvSpPr>
        <p:spPr>
          <a:xfrm>
            <a:off x="6158117" y="64000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96882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13ADC1-3530-E0C3-A8F2-BAC596F7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568071"/>
            <a:ext cx="3324580" cy="65422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38825" y="46637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6C5310A-4C84-3926-A506-42BCA4734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980" y="2174457"/>
            <a:ext cx="3282774" cy="38812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19628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4D608B-4E4E-6066-8D37-F4F2D501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980" y="3612889"/>
            <a:ext cx="3275572" cy="231423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50749B47-4842-CE88-4505-27D278A29104}"/>
              </a:ext>
            </a:extLst>
          </p:cNvPr>
          <p:cNvSpPr/>
          <p:nvPr/>
        </p:nvSpPr>
        <p:spPr>
          <a:xfrm>
            <a:off x="3375384" y="359894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07852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관리자가 보내는 단방향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</a:t>
            </a:r>
            <a:r>
              <a:rPr lang="en-US" altLang="ko-KR" sz="12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서버의 포트 번호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접속하려는 고객사 이름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나가기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1:1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 접속한 고객사 리스트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메시지 출력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15.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전송을 위한 버튼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16.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고객사에서 보내는 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6276652" y="1228467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426178" y="22224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DEA891C-8F47-74FE-AD5E-4DAB164AF4BE}"/>
              </a:ext>
            </a:extLst>
          </p:cNvPr>
          <p:cNvSpPr/>
          <p:nvPr/>
        </p:nvSpPr>
        <p:spPr>
          <a:xfrm>
            <a:off x="1826512" y="445100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BD2B95-4E86-9799-24E9-E6B16238C749}"/>
              </a:ext>
            </a:extLst>
          </p:cNvPr>
          <p:cNvSpPr/>
          <p:nvPr/>
        </p:nvSpPr>
        <p:spPr>
          <a:xfrm>
            <a:off x="4614867" y="233816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184666-D742-182F-1D6F-E4190E28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0" y="2562659"/>
            <a:ext cx="2574893" cy="253541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85BD22-621F-7240-EA98-2C8DB650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84" y="1161616"/>
            <a:ext cx="3458127" cy="26969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E5645A-83E6-C2DC-E921-B90B0D34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64" y="4041147"/>
            <a:ext cx="3437966" cy="269696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F2ABF6-015F-813C-09B3-2E02F61B0241}"/>
              </a:ext>
            </a:extLst>
          </p:cNvPr>
          <p:cNvSpPr/>
          <p:nvPr/>
        </p:nvSpPr>
        <p:spPr>
          <a:xfrm>
            <a:off x="152400" y="298171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5CC5BD-A261-2014-E0EF-67692C878517}"/>
              </a:ext>
            </a:extLst>
          </p:cNvPr>
          <p:cNvSpPr/>
          <p:nvPr/>
        </p:nvSpPr>
        <p:spPr>
          <a:xfrm>
            <a:off x="222739" y="486665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D16DB8-E32A-6375-55A2-92AA9AC97DD7}"/>
              </a:ext>
            </a:extLst>
          </p:cNvPr>
          <p:cNvSpPr/>
          <p:nvPr/>
        </p:nvSpPr>
        <p:spPr>
          <a:xfrm>
            <a:off x="2209583" y="486664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3742401" y="186662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6B43F47-7AEC-B24B-84F1-BA3CB4E9BB4A}"/>
              </a:ext>
            </a:extLst>
          </p:cNvPr>
          <p:cNvSpPr/>
          <p:nvPr/>
        </p:nvSpPr>
        <p:spPr>
          <a:xfrm>
            <a:off x="3975605" y="21067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F9FC67-AC03-C863-9657-FCCF56528290}"/>
              </a:ext>
            </a:extLst>
          </p:cNvPr>
          <p:cNvSpPr/>
          <p:nvPr/>
        </p:nvSpPr>
        <p:spPr>
          <a:xfrm>
            <a:off x="3569793" y="23943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0F8FD5-F7BF-482A-05B4-0204CB6EC88A}"/>
              </a:ext>
            </a:extLst>
          </p:cNvPr>
          <p:cNvSpPr/>
          <p:nvPr/>
        </p:nvSpPr>
        <p:spPr>
          <a:xfrm>
            <a:off x="3569793" y="269266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D2533-3D99-641C-E24A-C2C83225024A}"/>
              </a:ext>
            </a:extLst>
          </p:cNvPr>
          <p:cNvSpPr/>
          <p:nvPr/>
        </p:nvSpPr>
        <p:spPr>
          <a:xfrm>
            <a:off x="3679548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CF4049-0B5D-6B69-EE28-161EB40A2B86}"/>
              </a:ext>
            </a:extLst>
          </p:cNvPr>
          <p:cNvSpPr/>
          <p:nvPr/>
        </p:nvSpPr>
        <p:spPr>
          <a:xfrm>
            <a:off x="4251659" y="310664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93F3D1-A54C-FBA6-3930-C0D91E49E9E3}"/>
              </a:ext>
            </a:extLst>
          </p:cNvPr>
          <p:cNvSpPr/>
          <p:nvPr/>
        </p:nvSpPr>
        <p:spPr>
          <a:xfrm>
            <a:off x="3663249" y="343670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EA1D1A-40C9-25C2-7082-6375E35CCD60}"/>
              </a:ext>
            </a:extLst>
          </p:cNvPr>
          <p:cNvSpPr/>
          <p:nvPr/>
        </p:nvSpPr>
        <p:spPr>
          <a:xfrm>
            <a:off x="4251659" y="34586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20551AA-298A-7746-2F61-D60EF6D6EB14}"/>
              </a:ext>
            </a:extLst>
          </p:cNvPr>
          <p:cNvSpPr/>
          <p:nvPr/>
        </p:nvSpPr>
        <p:spPr>
          <a:xfrm>
            <a:off x="4867376" y="155078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8E01FD-9B84-5B7A-F91E-D9E3B522163D}"/>
              </a:ext>
            </a:extLst>
          </p:cNvPr>
          <p:cNvSpPr/>
          <p:nvPr/>
        </p:nvSpPr>
        <p:spPr>
          <a:xfrm>
            <a:off x="4867376" y="1875323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62EAFE-31D8-8B2B-68C8-569EBEC92E77}"/>
              </a:ext>
            </a:extLst>
          </p:cNvPr>
          <p:cNvSpPr/>
          <p:nvPr/>
        </p:nvSpPr>
        <p:spPr>
          <a:xfrm>
            <a:off x="4876667" y="2278676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F7883C-A96A-C464-EB62-17C187635B27}"/>
              </a:ext>
            </a:extLst>
          </p:cNvPr>
          <p:cNvSpPr/>
          <p:nvPr/>
        </p:nvSpPr>
        <p:spPr>
          <a:xfrm>
            <a:off x="4863754" y="351472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44C5A52-BCB0-1CA9-81B9-98C9585FA197}"/>
              </a:ext>
            </a:extLst>
          </p:cNvPr>
          <p:cNvSpPr/>
          <p:nvPr/>
        </p:nvSpPr>
        <p:spPr>
          <a:xfrm>
            <a:off x="5475849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9713B20-C0DC-D684-013D-9BF55DE38C69}"/>
              </a:ext>
            </a:extLst>
          </p:cNvPr>
          <p:cNvSpPr/>
          <p:nvPr/>
        </p:nvSpPr>
        <p:spPr>
          <a:xfrm>
            <a:off x="6132844" y="349905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7D990-B541-6EB8-E574-475B288EF937}"/>
              </a:ext>
            </a:extLst>
          </p:cNvPr>
          <p:cNvSpPr txBox="1"/>
          <p:nvPr/>
        </p:nvSpPr>
        <p:spPr>
          <a:xfrm>
            <a:off x="810271" y="2316740"/>
            <a:ext cx="1411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서버 관리자 채팅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D30811-7219-6E0B-BCDD-24ECB29F98FB}"/>
              </a:ext>
            </a:extLst>
          </p:cNvPr>
          <p:cNvSpPr txBox="1"/>
          <p:nvPr/>
        </p:nvSpPr>
        <p:spPr>
          <a:xfrm>
            <a:off x="3395547" y="891590"/>
            <a:ext cx="342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클라이언트 간 일 대 다 채팅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18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40A0AA-8577-0DC2-8030-B4510762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5" y="1527400"/>
            <a:ext cx="2809875" cy="231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48B7B-6A23-DB65-16C2-8489BFD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53" y="1527399"/>
            <a:ext cx="2809875" cy="2314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AC84A9-AF0A-B144-194C-E990966A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53" y="4301048"/>
            <a:ext cx="2809875" cy="2291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C31EFC-1338-D855-B95B-14AB68141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93" y="4278594"/>
            <a:ext cx="2809875" cy="224792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화면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56798F-B48C-9BCA-62A1-2F19441FBFA4}"/>
              </a:ext>
            </a:extLst>
          </p:cNvPr>
          <p:cNvSpPr/>
          <p:nvPr/>
        </p:nvSpPr>
        <p:spPr>
          <a:xfrm>
            <a:off x="7146509" y="708124"/>
            <a:ext cx="5045491" cy="6245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C2E0A-B024-3211-B508-82CB41CD70BB}"/>
              </a:ext>
            </a:extLst>
          </p:cNvPr>
          <p:cNvSpPr txBox="1"/>
          <p:nvPr/>
        </p:nvSpPr>
        <p:spPr>
          <a:xfrm>
            <a:off x="7191022" y="1084537"/>
            <a:ext cx="4950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누구와 채팅 하는지 알 수 있도록 제목 설정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고객사 간의 일 대 일 채팅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입력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2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 전송</a:t>
            </a:r>
            <a:endParaRPr lang="en-US" altLang="ko-KR" sz="12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B25020-1661-72CF-B11F-1677308E69DD}"/>
              </a:ext>
            </a:extLst>
          </p:cNvPr>
          <p:cNvSpPr/>
          <p:nvPr/>
        </p:nvSpPr>
        <p:spPr>
          <a:xfrm>
            <a:off x="318234" y="183524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1032BE-F7AD-7C70-8525-191C4A697BD1}"/>
              </a:ext>
            </a:extLst>
          </p:cNvPr>
          <p:cNvSpPr/>
          <p:nvPr/>
        </p:nvSpPr>
        <p:spPr>
          <a:xfrm>
            <a:off x="199699" y="134417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93AF5E-05DD-B1AB-9F7D-A065BD0FB8D7}"/>
              </a:ext>
            </a:extLst>
          </p:cNvPr>
          <p:cNvSpPr/>
          <p:nvPr/>
        </p:nvSpPr>
        <p:spPr>
          <a:xfrm>
            <a:off x="291519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727C7AF-E71C-A4B4-3FCF-70C77DBC77BD}"/>
              </a:ext>
            </a:extLst>
          </p:cNvPr>
          <p:cNvSpPr/>
          <p:nvPr/>
        </p:nvSpPr>
        <p:spPr>
          <a:xfrm>
            <a:off x="2453342" y="34890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CC250-9584-16DE-1AC6-295442AC662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78910" y="2684687"/>
            <a:ext cx="9791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42C8CA-49FE-1427-A1FE-3DE44ADC98FB}"/>
              </a:ext>
            </a:extLst>
          </p:cNvPr>
          <p:cNvCxnSpPr>
            <a:stCxn id="14" idx="3"/>
          </p:cNvCxnSpPr>
          <p:nvPr/>
        </p:nvCxnSpPr>
        <p:spPr>
          <a:xfrm flipV="1">
            <a:off x="3192068" y="5390444"/>
            <a:ext cx="965985" cy="12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F009F6-3C35-8F80-103B-60141D95CBB6}"/>
              </a:ext>
            </a:extLst>
          </p:cNvPr>
          <p:cNvSpPr txBox="1"/>
          <p:nvPr/>
        </p:nvSpPr>
        <p:spPr>
          <a:xfrm>
            <a:off x="0" y="1230483"/>
            <a:ext cx="714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서버와 고객사 간의 일 대 일 채팅</a:t>
            </a:r>
          </a:p>
        </p:txBody>
      </p:sp>
    </p:spTree>
    <p:extLst>
      <p:ext uri="{BB962C8B-B14F-4D97-AF65-F5344CB8AC3E}">
        <p14:creationId xmlns:p14="http://schemas.microsoft.com/office/powerpoint/2010/main" val="68160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기능 소개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684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7D6020-2C5A-E766-6478-38CC8644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19" y="2508203"/>
            <a:ext cx="4959605" cy="920797"/>
          </a:xfrm>
          <a:prstGeom prst="round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8EC5C82-FDA9-AA39-86EA-7493DB36D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78" y="3767474"/>
            <a:ext cx="3261445" cy="9485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고객사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8212667" y="4058356"/>
            <a:ext cx="852311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307795" y="310758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531481" y="3088919"/>
            <a:ext cx="819362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2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426C1A-3A2D-A959-5A85-2305114E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51" y="3767474"/>
            <a:ext cx="3302194" cy="94856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5C60C20-D7B1-257C-8F11-0F8405DD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76" y="2505573"/>
            <a:ext cx="4959605" cy="9207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01224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Item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아이템 리스트를 추가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 시 시간 로그 남기기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14206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4A7152-8E56-03DB-013A-D3A217285964}"/>
              </a:ext>
            </a:extLst>
          </p:cNvPr>
          <p:cNvCxnSpPr/>
          <p:nvPr/>
        </p:nvCxnSpPr>
        <p:spPr>
          <a:xfrm>
            <a:off x="2156178" y="4058356"/>
            <a:ext cx="0" cy="237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5469091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5341338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Add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누를 때 로그 시간 저장 및 로그 리스트에 추가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Modify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누를 때 로그 리스트에 추가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8444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322496" y="2088596"/>
            <a:ext cx="5565422" cy="2836281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655813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ItemManger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76" y="2449573"/>
            <a:ext cx="4959605" cy="91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1" y="3801640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1927654" y="4058356"/>
            <a:ext cx="156519" cy="439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02" y="3767474"/>
            <a:ext cx="346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95CDF2-AD08-44BE-FE19-310E46ACF9D9}"/>
              </a:ext>
            </a:extLst>
          </p:cNvPr>
          <p:cNvCxnSpPr>
            <a:cxnSpLocks/>
          </p:cNvCxnSpPr>
          <p:nvPr/>
        </p:nvCxnSpPr>
        <p:spPr>
          <a:xfrm flipH="1">
            <a:off x="7652951" y="4021774"/>
            <a:ext cx="1185428" cy="270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99093"/>
            <a:ext cx="4520771" cy="7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3266606" y="3140540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43024FF-119F-0FB6-6149-C2EA61859454}"/>
              </a:ext>
            </a:extLst>
          </p:cNvPr>
          <p:cNvSpPr/>
          <p:nvPr/>
        </p:nvSpPr>
        <p:spPr>
          <a:xfrm>
            <a:off x="9259633" y="3070518"/>
            <a:ext cx="40968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2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0" y="1680594"/>
            <a:ext cx="4990207" cy="409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Order Manager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아이템 검색 시 조건에 맞춰 검색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정확한 값을 입력 받아야 검색가능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제외한 다른 조건은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문자가 포함되어 있을 경우 모두 검색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8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OrderManger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V="1">
            <a:off x="941171" y="2759675"/>
            <a:ext cx="19770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1079155" y="4411367"/>
            <a:ext cx="172996" cy="12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930875" y="3720771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flipV="1">
            <a:off x="1075037" y="4573388"/>
            <a:ext cx="251254" cy="156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flipV="1">
            <a:off x="1070917" y="4766976"/>
            <a:ext cx="251254" cy="4805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V="1">
            <a:off x="2462203" y="3730396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5" idx="1"/>
            <a:endCxn id="29" idx="1"/>
          </p:cNvCxnSpPr>
          <p:nvPr/>
        </p:nvCxnSpPr>
        <p:spPr>
          <a:xfrm rot="10800000" flipH="1" flipV="1">
            <a:off x="941171" y="2837934"/>
            <a:ext cx="137984" cy="1637276"/>
          </a:xfrm>
          <a:prstGeom prst="bentConnector3">
            <a:avLst>
              <a:gd name="adj1" fmla="val -165671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35" idx="1"/>
          </p:cNvCxnSpPr>
          <p:nvPr/>
        </p:nvCxnSpPr>
        <p:spPr>
          <a:xfrm rot="16200000" flipH="1">
            <a:off x="576648" y="4153257"/>
            <a:ext cx="852617" cy="144162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8" idx="0"/>
          </p:cNvCxnSpPr>
          <p:nvPr/>
        </p:nvCxnSpPr>
        <p:spPr>
          <a:xfrm rot="5400000">
            <a:off x="1496317" y="3715502"/>
            <a:ext cx="1121711" cy="146176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 flipV="1">
            <a:off x="1278922" y="27596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V="1">
            <a:off x="4075668" y="2360137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252151" y="3730395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flipV="1">
            <a:off x="4444313" y="2360137"/>
            <a:ext cx="156519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4871770" y="2350558"/>
            <a:ext cx="651700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flipV="1">
            <a:off x="3321905" y="3547773"/>
            <a:ext cx="368645" cy="156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flipV="1">
            <a:off x="3321904" y="4149098"/>
            <a:ext cx="368645" cy="1578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 flipV="1">
            <a:off x="3321905" y="4784843"/>
            <a:ext cx="368645" cy="1551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690550" y="3429000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이름으로 주문 정보 표시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90550" y="4027733"/>
            <a:ext cx="219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주문등록을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하면 아이템 이름으로 주문 정보 표시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90550" y="4668123"/>
            <a:ext cx="2191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아이템을 선택하면 가격 표시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 수량을 입력하면 자동으로 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총액 계산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6" y="2112584"/>
            <a:ext cx="4766681" cy="7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37" y="2758501"/>
            <a:ext cx="476668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3148366"/>
            <a:ext cx="4791213" cy="61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02165" y="4007702"/>
            <a:ext cx="5565422" cy="1754089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86" y="4128801"/>
            <a:ext cx="4785732" cy="54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92" y="4602427"/>
            <a:ext cx="4750024" cy="3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75" y="4929002"/>
            <a:ext cx="4766680" cy="6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4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0" y="1900374"/>
            <a:ext cx="5258154" cy="389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전체 등록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 확인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 확인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191956" y="2084167"/>
            <a:ext cx="5565422" cy="3682318"/>
          </a:xfrm>
          <a:prstGeom prst="snip2Diag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Chat Server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442430" y="2232452"/>
            <a:ext cx="1707646" cy="922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0745" y="3138327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등록된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1" name="직사각형 40"/>
          <p:cNvSpPr/>
          <p:nvPr/>
        </p:nvSpPr>
        <p:spPr>
          <a:xfrm flipV="1">
            <a:off x="442430" y="4017588"/>
            <a:ext cx="1707646" cy="723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7221" y="480589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3" name="직사각형 42"/>
          <p:cNvSpPr/>
          <p:nvPr/>
        </p:nvSpPr>
        <p:spPr>
          <a:xfrm flipV="1">
            <a:off x="3067387" y="2279650"/>
            <a:ext cx="1776462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92099" y="2844471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채팅에 접속한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</a:p>
        </p:txBody>
      </p:sp>
      <p:sp>
        <p:nvSpPr>
          <p:cNvPr id="47" name="직사각형 46"/>
          <p:cNvSpPr/>
          <p:nvPr/>
        </p:nvSpPr>
        <p:spPr>
          <a:xfrm flipV="1">
            <a:off x="3067387" y="3396047"/>
            <a:ext cx="2567294" cy="78053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092099" y="4184820"/>
            <a:ext cx="2191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서버와 관련된 모든 로그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11" y="2377125"/>
            <a:ext cx="4785911" cy="30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1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채팅창으로부터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통신을 받아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전달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서버를 이용하여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네트워크 통신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1773924"/>
            <a:ext cx="2506241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9" y="3700612"/>
            <a:ext cx="2506241" cy="190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60" y="177113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77" y="1783415"/>
            <a:ext cx="2613713" cy="38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 flipV="1">
            <a:off x="697802" y="3132438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697801" y="5088925"/>
            <a:ext cx="834435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5392" y="2886217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들어가기 버튼만 활성화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2461" y="4859179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접속 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나가기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 들어가기</a:t>
            </a:r>
          </a:p>
        </p:txBody>
      </p:sp>
      <p:sp>
        <p:nvSpPr>
          <p:cNvPr id="36" name="직사각형 35"/>
          <p:cNvSpPr/>
          <p:nvPr/>
        </p:nvSpPr>
        <p:spPr>
          <a:xfrm flipV="1">
            <a:off x="6563239" y="2647710"/>
            <a:ext cx="1097950" cy="12704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279920" y="3209800"/>
            <a:ext cx="2413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접속되어 있는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리스트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목록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7685903" y="2451751"/>
            <a:ext cx="683740" cy="5706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36" idx="2"/>
            <a:endCxn id="57" idx="1"/>
          </p:cNvCxnSpPr>
          <p:nvPr/>
        </p:nvCxnSpPr>
        <p:spPr>
          <a:xfrm rot="5400000" flipH="1" flipV="1">
            <a:off x="8138349" y="1506139"/>
            <a:ext cx="115436" cy="2167706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79920" y="2332219"/>
            <a:ext cx="24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접속할 서버의 </a:t>
            </a:r>
            <a:r>
              <a:rPr lang="en-US" altLang="ko-KR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주소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이름을 입력하여 접속 가능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 flipV="1">
            <a:off x="7685903" y="3242616"/>
            <a:ext cx="1334529" cy="5962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279920" y="4104102"/>
            <a:ext cx="2413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채팅하고 있는 메시지</a:t>
            </a:r>
          </a:p>
        </p:txBody>
      </p:sp>
      <p:cxnSp>
        <p:nvCxnSpPr>
          <p:cNvPr id="51" name="꺾인 연결선 50"/>
          <p:cNvCxnSpPr>
            <a:stCxn id="59" idx="0"/>
            <a:endCxn id="60" idx="1"/>
          </p:cNvCxnSpPr>
          <p:nvPr/>
        </p:nvCxnSpPr>
        <p:spPr>
          <a:xfrm rot="16200000" flipH="1">
            <a:off x="8622353" y="3569646"/>
            <a:ext cx="388382" cy="92675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38" idx="3"/>
            <a:endCxn id="37" idx="1"/>
          </p:cNvCxnSpPr>
          <p:nvPr/>
        </p:nvCxnSpPr>
        <p:spPr>
          <a:xfrm>
            <a:off x="8369643" y="2737071"/>
            <a:ext cx="910277" cy="749728"/>
          </a:xfrm>
          <a:prstGeom prst="bentConnector3">
            <a:avLst>
              <a:gd name="adj1" fmla="val 86199"/>
            </a:avLst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2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Chat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이용해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고객사에게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메시지 전송 가능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 관리자의 메시지는 공지사항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단방향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전달만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5" y="1820560"/>
            <a:ext cx="3047190" cy="37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99" y="2520779"/>
            <a:ext cx="2757540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072" y="2520779"/>
            <a:ext cx="2615555" cy="254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89" y="2443125"/>
            <a:ext cx="2022264" cy="247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3278659" y="1995614"/>
            <a:ext cx="205946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7592872" y="3552330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10434926" y="3552329"/>
            <a:ext cx="1336944" cy="40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8C300-3269-6914-0B41-E81D2FE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82F0D-C117-8E42-8C15-3380D96E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3164E-7D55-CC52-771D-7C4F9C4E6BCE}"/>
              </a:ext>
            </a:extLst>
          </p:cNvPr>
          <p:cNvSpPr txBox="1"/>
          <p:nvPr/>
        </p:nvSpPr>
        <p:spPr>
          <a:xfrm>
            <a:off x="660404" y="3058610"/>
            <a:ext cx="221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데이터베이스 전환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7E384F-B0C3-8E9E-D336-F7FE9C6C4C28}"/>
              </a:ext>
            </a:extLst>
          </p:cNvPr>
          <p:cNvSpPr/>
          <p:nvPr/>
        </p:nvSpPr>
        <p:spPr>
          <a:xfrm>
            <a:off x="45720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06BC6-DA15-2C21-8C19-8EA44C79A1B5}"/>
              </a:ext>
            </a:extLst>
          </p:cNvPr>
          <p:cNvSpPr txBox="1"/>
          <p:nvPr/>
        </p:nvSpPr>
        <p:spPr>
          <a:xfrm>
            <a:off x="4662314" y="3058610"/>
            <a:ext cx="2438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B9105A-8E6B-84AE-C160-6E93DD89ADED}"/>
              </a:ext>
            </a:extLst>
          </p:cNvPr>
          <p:cNvSpPr/>
          <p:nvPr/>
        </p:nvSpPr>
        <p:spPr>
          <a:xfrm>
            <a:off x="4459114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BF657-0A86-B103-F82B-82F939DEF82C}"/>
              </a:ext>
            </a:extLst>
          </p:cNvPr>
          <p:cNvSpPr txBox="1"/>
          <p:nvPr/>
        </p:nvSpPr>
        <p:spPr>
          <a:xfrm>
            <a:off x="8523112" y="3058610"/>
            <a:ext cx="2901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관리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C8F7D5-0414-2315-288B-DC03D6CD634A}"/>
              </a:ext>
            </a:extLst>
          </p:cNvPr>
          <p:cNvSpPr/>
          <p:nvPr/>
        </p:nvSpPr>
        <p:spPr>
          <a:xfrm>
            <a:off x="8319912" y="285541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13372-3297-32FF-FC5C-259A3DC06D7F}"/>
              </a:ext>
            </a:extLst>
          </p:cNvPr>
          <p:cNvSpPr txBox="1"/>
          <p:nvPr/>
        </p:nvSpPr>
        <p:spPr>
          <a:xfrm>
            <a:off x="474133" y="4768880"/>
            <a:ext cx="2596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MVC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AF378C-32F2-A799-46E7-B3514536C73F}"/>
              </a:ext>
            </a:extLst>
          </p:cNvPr>
          <p:cNvSpPr/>
          <p:nvPr/>
        </p:nvSpPr>
        <p:spPr>
          <a:xfrm>
            <a:off x="270933" y="4565680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455B4-03DD-387D-728E-4442F8368C36}"/>
              </a:ext>
            </a:extLst>
          </p:cNvPr>
          <p:cNvSpPr txBox="1"/>
          <p:nvPr/>
        </p:nvSpPr>
        <p:spPr>
          <a:xfrm>
            <a:off x="3979333" y="4768201"/>
            <a:ext cx="3567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생성자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소비자 패턴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AFB1B8-EEBB-C661-73D3-326421C95D7B}"/>
              </a:ext>
            </a:extLst>
          </p:cNvPr>
          <p:cNvSpPr/>
          <p:nvPr/>
        </p:nvSpPr>
        <p:spPr>
          <a:xfrm>
            <a:off x="3776134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C0BBB-F93C-C848-BB2D-4844FF3A79C2}"/>
              </a:ext>
            </a:extLst>
          </p:cNvPr>
          <p:cNvSpPr txBox="1"/>
          <p:nvPr/>
        </p:nvSpPr>
        <p:spPr>
          <a:xfrm>
            <a:off x="8523112" y="4768201"/>
            <a:ext cx="2901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연계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6629F6-E999-91CB-000E-B5F33D0FC2A9}"/>
              </a:ext>
            </a:extLst>
          </p:cNvPr>
          <p:cNvSpPr/>
          <p:nvPr/>
        </p:nvSpPr>
        <p:spPr>
          <a:xfrm>
            <a:off x="8319913" y="4565001"/>
            <a:ext cx="445911" cy="4459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FD1C6-66ED-70F3-2EAF-B5EBB3F3A55D}"/>
              </a:ext>
            </a:extLst>
          </p:cNvPr>
          <p:cNvSpPr txBox="1"/>
          <p:nvPr/>
        </p:nvSpPr>
        <p:spPr>
          <a:xfrm>
            <a:off x="-1" y="2265876"/>
            <a:ext cx="121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핵심 과제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2612A8-4E79-FD1E-1FD8-71C84DE4CB1C}"/>
              </a:ext>
            </a:extLst>
          </p:cNvPr>
          <p:cNvSpPr/>
          <p:nvPr/>
        </p:nvSpPr>
        <p:spPr>
          <a:xfrm>
            <a:off x="5452243" y="2361808"/>
            <a:ext cx="144516" cy="1445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9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234464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 퇴장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1177078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1177078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1234464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9" y="2090748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74" y="2090749"/>
            <a:ext cx="2391676" cy="9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13" y="3969328"/>
            <a:ext cx="2286128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" y="3479557"/>
            <a:ext cx="1996333" cy="200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66" y="2148988"/>
            <a:ext cx="2428361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18" y="3356071"/>
            <a:ext cx="2216653" cy="220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19" y="3923512"/>
            <a:ext cx="2216365" cy="8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6" y="2356073"/>
            <a:ext cx="2674626" cy="61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584730" y="2131360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365683" y="2142629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23374" y="3349712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3245172" y="396932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460266" y="2136264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256886" y="2285548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6578801" y="3349711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0D566B7-5436-CB5F-1CDF-1578E195F190}"/>
              </a:ext>
            </a:extLst>
          </p:cNvPr>
          <p:cNvSpPr/>
          <p:nvPr/>
        </p:nvSpPr>
        <p:spPr>
          <a:xfrm>
            <a:off x="9341319" y="3980375"/>
            <a:ext cx="237071" cy="2314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5778376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초대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강제퇴장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알람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6242832" y="6107472"/>
            <a:ext cx="56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업데이트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6185919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6185919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Server, Client Chat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" y="2315761"/>
            <a:ext cx="281772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32" y="2094631"/>
            <a:ext cx="2613713" cy="160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46" y="3791742"/>
            <a:ext cx="2574899" cy="16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82" y="2173418"/>
            <a:ext cx="2235414" cy="180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9082" y="1804086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6509" y="1828799"/>
            <a:ext cx="20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1" y="2237916"/>
            <a:ext cx="2061798" cy="1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76" y="4061510"/>
            <a:ext cx="2233219" cy="154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509" y="3978727"/>
            <a:ext cx="2065322" cy="16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 flipV="1">
            <a:off x="4380116" y="2237916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4396591" y="3973219"/>
            <a:ext cx="1448729" cy="134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flipV="1">
            <a:off x="1713742" y="2926816"/>
            <a:ext cx="1108603" cy="232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06641" y="1725299"/>
            <a:ext cx="223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04519" y="1725299"/>
            <a:ext cx="26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고객사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1773" y="3439297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고객사와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일 대 일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접속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1772" y="4493515"/>
            <a:ext cx="281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Server Chat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관리자와 일 대 일 채팅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7" name="직선 화살표 연결선 6"/>
          <p:cNvCxnSpPr>
            <a:endCxn id="60" idx="0"/>
          </p:cNvCxnSpPr>
          <p:nvPr/>
        </p:nvCxnSpPr>
        <p:spPr>
          <a:xfrm flipH="1">
            <a:off x="1670637" y="3159423"/>
            <a:ext cx="597406" cy="279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3" idx="0"/>
            <a:endCxn id="62" idx="0"/>
          </p:cNvCxnSpPr>
          <p:nvPr/>
        </p:nvCxnSpPr>
        <p:spPr>
          <a:xfrm flipH="1">
            <a:off x="1670636" y="2372497"/>
            <a:ext cx="3433845" cy="21210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4" idx="1"/>
            <a:endCxn id="62" idx="0"/>
          </p:cNvCxnSpPr>
          <p:nvPr/>
        </p:nvCxnSpPr>
        <p:spPr>
          <a:xfrm flipH="1">
            <a:off x="1670636" y="4040509"/>
            <a:ext cx="2725955" cy="453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 flipV="1">
            <a:off x="6609081" y="2169267"/>
            <a:ext cx="903827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6621439" y="4018662"/>
            <a:ext cx="776140" cy="13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관리자는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제목으로 해당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구별 가능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간 일 대 일 채팅은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창으로 분리되어 다른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고객사는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볼 수 없음</a:t>
            </a:r>
          </a:p>
        </p:txBody>
      </p:sp>
    </p:spTree>
    <p:extLst>
      <p:ext uri="{BB962C8B-B14F-4D97-AF65-F5344CB8AC3E}">
        <p14:creationId xmlns:p14="http://schemas.microsoft.com/office/powerpoint/2010/main" val="247007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7837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서버로 전송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서버에서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Test.txt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받아서 저장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파일전송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" y="2021223"/>
            <a:ext cx="3353862" cy="333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53" y="2021222"/>
            <a:ext cx="3379174" cy="279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2187060"/>
            <a:ext cx="18478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81" y="3787775"/>
            <a:ext cx="1828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05" y="2187060"/>
            <a:ext cx="3340658" cy="271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1833872" y="5181596"/>
            <a:ext cx="61934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V="1">
            <a:off x="3062780" y="3486083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flipV="1">
            <a:off x="3618836" y="2187060"/>
            <a:ext cx="219151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8548968" y="3787775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9770332" y="2187060"/>
            <a:ext cx="43830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03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2461926" y="5780446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쓰레드를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이용하여 채팅과 별개로 자동으로 로그 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B4B9C7-BFFF-5590-2E0D-CD93B5728DF9}"/>
              </a:ext>
            </a:extLst>
          </p:cNvPr>
          <p:cNvSpPr/>
          <p:nvPr/>
        </p:nvSpPr>
        <p:spPr>
          <a:xfrm>
            <a:off x="2404540" y="590819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E9F2DE-F82E-3871-46FB-D9356E1F8412}"/>
              </a:ext>
            </a:extLst>
          </p:cNvPr>
          <p:cNvSpPr/>
          <p:nvPr/>
        </p:nvSpPr>
        <p:spPr>
          <a:xfrm>
            <a:off x="2404540" y="62352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81B2C5-7AA4-2691-4E49-63EDFA049A07}"/>
              </a:ext>
            </a:extLst>
          </p:cNvPr>
          <p:cNvSpPr txBox="1"/>
          <p:nvPr/>
        </p:nvSpPr>
        <p:spPr>
          <a:xfrm>
            <a:off x="2461926" y="6107472"/>
            <a:ext cx="967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 자동 저장과 동시에 로그 저장 버튼으로 로그 저장 가능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38" y="1301579"/>
            <a:ext cx="12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출력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쓰레드를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이용한 로그 저장</a:t>
            </a:r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9" y="2489680"/>
            <a:ext cx="5027489" cy="261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91" y="2324344"/>
            <a:ext cx="3193879" cy="22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43697" y="4157994"/>
            <a:ext cx="496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채팅창에서의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행동을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고객사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IP, port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ID,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메시지</a:t>
            </a:r>
            <a:r>
              <a:rPr lang="en-US" altLang="ko-KR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시간을 이용하여 로그 저장</a:t>
            </a:r>
            <a:endParaRPr lang="en-US" altLang="ko-KR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453546" y="2958860"/>
            <a:ext cx="866669" cy="344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79501" y="3832416"/>
            <a:ext cx="0" cy="358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8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개선점 및 회고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101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EEE00-AF18-65FA-BDE7-79579FC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개선점 및 회고</a:t>
            </a:r>
          </a:p>
        </p:txBody>
      </p:sp>
      <p:sp>
        <p:nvSpPr>
          <p:cNvPr id="52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137144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잘린 대각선 방향 모서리 51">
            <a:extLst>
              <a:ext uri="{FF2B5EF4-FFF2-40B4-BE49-F238E27FC236}">
                <a16:creationId xmlns:a16="http://schemas.microsoft.com/office/drawing/2014/main" id="{0C244CEE-2DD7-38B5-8ED1-CFFE1282C85E}"/>
              </a:ext>
            </a:extLst>
          </p:cNvPr>
          <p:cNvSpPr/>
          <p:nvPr/>
        </p:nvSpPr>
        <p:spPr>
          <a:xfrm flipV="1">
            <a:off x="6242832" y="1622848"/>
            <a:ext cx="5884715" cy="4155528"/>
          </a:xfrm>
          <a:prstGeom prst="roundRect">
            <a:avLst/>
          </a:prstGeom>
          <a:noFill/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7143" y="2633592"/>
            <a:ext cx="5884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구성원과 함께 코드리뷰를 통한 효과적인 코드 작성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프로그램을 테스트하면서 생기는 버그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오류 등을 관리하는 능력 개선 필요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131805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개선점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37493" y="1987261"/>
            <a:ext cx="58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3944C7-D122-C1DB-B4B8-025963E2304E}"/>
              </a:ext>
            </a:extLst>
          </p:cNvPr>
          <p:cNvSpPr txBox="1"/>
          <p:nvPr/>
        </p:nvSpPr>
        <p:spPr>
          <a:xfrm>
            <a:off x="6242832" y="2633592"/>
            <a:ext cx="5884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각각의 클래스들의 데이터를 주고받는 방법에 대해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데이터스트림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텍스트스트림과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같은 데이터 전송에 관한 공부가 부족하다는 것을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알게되었습니다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통신에 대해 처음으로 공부하고 적용해봤지만 네트워크에 대한 공부가 더 필요하다고 느꼈습니다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이번 과제를 통해 다른 구성원들과 함께 코드를 보고 리뷰하며 코드 리뷰에 대한 필요성을 다시 한 번 느끼게 되었습니다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43211F3-4BE7-1D52-6328-D077159C3EDC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3D803DB-61BC-109C-C16A-13AECC9E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8" y="2827367"/>
            <a:ext cx="924396" cy="9138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DD5323-702A-6125-316C-72C9C63B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1" y="2834177"/>
            <a:ext cx="924396" cy="91386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3624A6C-15BC-21E2-B840-E201EFA1F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39" y="1457178"/>
            <a:ext cx="923628" cy="91310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B672BBA-3419-D5F9-D49D-165A2A945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96" y="1592153"/>
            <a:ext cx="3028750" cy="242956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72087D4-1894-0550-F86C-7F2F41480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75" y="2060268"/>
            <a:ext cx="2568105" cy="191043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274BB52-B249-336F-F06C-27206E1D7BF6}"/>
              </a:ext>
            </a:extLst>
          </p:cNvPr>
          <p:cNvSpPr txBox="1"/>
          <p:nvPr/>
        </p:nvSpPr>
        <p:spPr>
          <a:xfrm>
            <a:off x="3369805" y="3737882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5A92A4-07E8-5E59-3346-4FEDC6F7B5E5}"/>
              </a:ext>
            </a:extLst>
          </p:cNvPr>
          <p:cNvSpPr txBox="1"/>
          <p:nvPr/>
        </p:nvSpPr>
        <p:spPr>
          <a:xfrm>
            <a:off x="1510006" y="3755817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537500-3A8D-34D8-63FB-68F6767D1552}"/>
              </a:ext>
            </a:extLst>
          </p:cNvPr>
          <p:cNvSpPr txBox="1"/>
          <p:nvPr/>
        </p:nvSpPr>
        <p:spPr>
          <a:xfrm>
            <a:off x="2434658" y="243760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90ED06E-C525-4D0A-D6D1-FBEA648E817B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1E5FD4B-B9F9-609C-1576-0158CFEFA942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1BD7E5-3C3E-134A-E6AE-4E4D909975D5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2CFFB-37D7-9499-E171-1F0089995F4F}"/>
              </a:ext>
            </a:extLst>
          </p:cNvPr>
          <p:cNvSpPr txBox="1"/>
          <p:nvPr/>
        </p:nvSpPr>
        <p:spPr>
          <a:xfrm>
            <a:off x="8097996" y="4021721"/>
            <a:ext cx="30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1BB7E8-BE9D-0CFC-BA3B-486904F49871}"/>
              </a:ext>
            </a:extLst>
          </p:cNvPr>
          <p:cNvSpPr txBox="1"/>
          <p:nvPr/>
        </p:nvSpPr>
        <p:spPr>
          <a:xfrm>
            <a:off x="1320800" y="5266267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구조화된 정보의 모음으로 컴퓨터 시스템에 의해 전자적으로 저장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9F8BFE-971E-853A-0DCB-21845F173724}"/>
              </a:ext>
            </a:extLst>
          </p:cNvPr>
          <p:cNvSpPr txBox="1"/>
          <p:nvPr/>
        </p:nvSpPr>
        <p:spPr>
          <a:xfrm>
            <a:off x="1320800" y="5721325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데이터베이스는 일반적으로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DBMS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의해 제어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C4CE0A-4193-C97E-D928-3DCECB722F6E}"/>
              </a:ext>
            </a:extLst>
          </p:cNvPr>
          <p:cNvSpPr txBox="1"/>
          <p:nvPr/>
        </p:nvSpPr>
        <p:spPr>
          <a:xfrm>
            <a:off x="1320800" y="6155133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데이터베이스는 하나의 클래스 정보를 가지고 있도록 하여 책임 중심으로 설계</a:t>
            </a:r>
          </a:p>
        </p:txBody>
      </p:sp>
    </p:spTree>
    <p:extLst>
      <p:ext uri="{BB962C8B-B14F-4D97-AF65-F5344CB8AC3E}">
        <p14:creationId xmlns:p14="http://schemas.microsoft.com/office/powerpoint/2010/main" val="33496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36196-1669-40C9-D049-2D5494CE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5" y="1752599"/>
            <a:ext cx="4899412" cy="215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27173-E499-B92E-5055-5A2992663E54}"/>
              </a:ext>
            </a:extLst>
          </p:cNvPr>
          <p:cNvSpPr txBox="1"/>
          <p:nvPr/>
        </p:nvSpPr>
        <p:spPr>
          <a:xfrm>
            <a:off x="634378" y="1350232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Oracle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설계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F735AD-3C40-2952-78B3-5F5F95ABF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09" y="1637509"/>
            <a:ext cx="672795" cy="67279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CAC3FAE-A90B-D2CC-5A75-745519580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9" y="1637509"/>
            <a:ext cx="672795" cy="6727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40F922-EC54-7E7D-54C0-80407776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909" y="1637509"/>
            <a:ext cx="672795" cy="672795"/>
          </a:xfrm>
          <a:prstGeom prst="rect">
            <a:avLst/>
          </a:prstGeom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6E0E49C7-CE57-361B-8AAF-287F45357C68}"/>
              </a:ext>
            </a:extLst>
          </p:cNvPr>
          <p:cNvSpPr/>
          <p:nvPr/>
        </p:nvSpPr>
        <p:spPr>
          <a:xfrm rot="16200000">
            <a:off x="5916411" y="2603994"/>
            <a:ext cx="393700" cy="672022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C0424-ED25-2409-FFCC-B2A6BFC08E62}"/>
              </a:ext>
            </a:extLst>
          </p:cNvPr>
          <p:cNvSpPr txBox="1"/>
          <p:nvPr/>
        </p:nvSpPr>
        <p:spPr>
          <a:xfrm>
            <a:off x="6575614" y="1350231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개별 데이터베이스 생성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D33E4EE-4B15-B3D7-482E-69749C83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35" y="2471897"/>
            <a:ext cx="1183031" cy="12019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869ED76-83B8-221D-D673-4FF22BC79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282" y="2471897"/>
            <a:ext cx="1183031" cy="120190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DDDA97-B4BA-19BF-2524-F067D5853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997" y="2471897"/>
            <a:ext cx="1183031" cy="120190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F397B7C-30E6-AA76-DC54-2E96E1A951FA}"/>
              </a:ext>
            </a:extLst>
          </p:cNvPr>
          <p:cNvSpPr txBox="1"/>
          <p:nvPr/>
        </p:nvSpPr>
        <p:spPr>
          <a:xfrm>
            <a:off x="772820" y="4592220"/>
            <a:ext cx="25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 설계 변경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E7C776D-49A2-FD9E-B026-8FCDDA887B9C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D310068-0F83-C466-3D8F-74A2AFFEABE7}"/>
              </a:ext>
            </a:extLst>
          </p:cNvPr>
          <p:cNvSpPr/>
          <p:nvPr/>
        </p:nvSpPr>
        <p:spPr>
          <a:xfrm>
            <a:off x="1110409" y="523116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5C0C7BF-4B4C-B7DC-F816-55A30B96C381}"/>
              </a:ext>
            </a:extLst>
          </p:cNvPr>
          <p:cNvSpPr/>
          <p:nvPr/>
        </p:nvSpPr>
        <p:spPr>
          <a:xfrm>
            <a:off x="1110409" y="574890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CD00E7A-3CAD-5DF9-D07B-BDDFA631275B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E078E5-D93C-D3A9-B958-AF458A2E52C7}"/>
              </a:ext>
            </a:extLst>
          </p:cNvPr>
          <p:cNvSpPr txBox="1"/>
          <p:nvPr/>
        </p:nvSpPr>
        <p:spPr>
          <a:xfrm>
            <a:off x="1167322" y="5037411"/>
            <a:ext cx="850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테이블 참조를 통하여 프로그램 구현 시 비교적 쉽게 구현이 가능하지만 실제 업무 환경에서는 각 부서의 데이터는 해당 부서에서만 조작 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DB7BF-19D0-F088-9950-9B0EF37BD878}"/>
              </a:ext>
            </a:extLst>
          </p:cNvPr>
          <p:cNvSpPr txBox="1"/>
          <p:nvPr/>
        </p:nvSpPr>
        <p:spPr>
          <a:xfrm>
            <a:off x="1167321" y="5680948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부서 간 정보 공유는 가능하지만 데이터 조작은 불가능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2F75CE-237A-6393-C3C1-D280DBF366C8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기존에 있던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Client, Item, Order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클래스를 개별 부서로 가정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09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E67523-5950-6E8B-12F9-3735D977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1520797"/>
            <a:ext cx="1780751" cy="844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9B2D2-61A0-4B66-601A-9B865AD73A7C}"/>
              </a:ext>
            </a:extLst>
          </p:cNvPr>
          <p:cNvSpPr txBox="1"/>
          <p:nvPr/>
        </p:nvSpPr>
        <p:spPr>
          <a:xfrm>
            <a:off x="772820" y="4592220"/>
            <a:ext cx="251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SQLite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선택 이유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C87BD6-2C05-C7C0-273A-D4243D37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783" y="1347670"/>
            <a:ext cx="2381250" cy="1190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8F307-7B00-5536-C790-28CD28929506}"/>
              </a:ext>
            </a:extLst>
          </p:cNvPr>
          <p:cNvSpPr txBox="1"/>
          <p:nvPr/>
        </p:nvSpPr>
        <p:spPr>
          <a:xfrm>
            <a:off x="829733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이식성이 뛰어남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 저장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DE03B-1A70-D89B-3686-3AB747F09935}"/>
              </a:ext>
            </a:extLst>
          </p:cNvPr>
          <p:cNvSpPr txBox="1"/>
          <p:nvPr/>
        </p:nvSpPr>
        <p:spPr>
          <a:xfrm>
            <a:off x="829733" y="3050977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가볍기때문에 다양한 개발환경에서 실행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99922-0CCC-A75B-647F-8ABAD0856EA2}"/>
              </a:ext>
            </a:extLst>
          </p:cNvPr>
          <p:cNvSpPr txBox="1"/>
          <p:nvPr/>
        </p:nvSpPr>
        <p:spPr>
          <a:xfrm>
            <a:off x="829733" y="3367375"/>
            <a:ext cx="514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테이블 지향 관계형 데이터베이스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메모리 내에서 데이터 쿼리가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47753C-3F0D-CE22-FFDF-BDC3C5B1865D}"/>
              </a:ext>
            </a:extLst>
          </p:cNvPr>
          <p:cNvSpPr txBox="1"/>
          <p:nvPr/>
        </p:nvSpPr>
        <p:spPr>
          <a:xfrm>
            <a:off x="6874652" y="274320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대량의 정보관리 용이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53EC-3F19-BD58-2DD5-1EE6ACA3104D}"/>
              </a:ext>
            </a:extLst>
          </p:cNvPr>
          <p:cNvSpPr txBox="1"/>
          <p:nvPr/>
        </p:nvSpPr>
        <p:spPr>
          <a:xfrm>
            <a:off x="6874652" y="3050976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오라클 서버를 이용하여 데이터 보안 용이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EA9EA-030E-EE12-73B3-6008FEAD32D2}"/>
              </a:ext>
            </a:extLst>
          </p:cNvPr>
          <p:cNvSpPr txBox="1"/>
          <p:nvPr/>
        </p:nvSpPr>
        <p:spPr>
          <a:xfrm>
            <a:off x="6874652" y="3370350"/>
            <a:ext cx="43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대부분의 운영체제를 지원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9B4F67-2502-CF8B-1CF7-6CF6F88C731F}"/>
              </a:ext>
            </a:extLst>
          </p:cNvPr>
          <p:cNvSpPr/>
          <p:nvPr/>
        </p:nvSpPr>
        <p:spPr>
          <a:xfrm>
            <a:off x="772820" y="284017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F75D5A2-EB25-E1D9-B5E5-C6849742B1DA}"/>
              </a:ext>
            </a:extLst>
          </p:cNvPr>
          <p:cNvSpPr/>
          <p:nvPr/>
        </p:nvSpPr>
        <p:spPr>
          <a:xfrm>
            <a:off x="772820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6A3C22-91E8-5E28-1F38-6E467F302441}"/>
              </a:ext>
            </a:extLst>
          </p:cNvPr>
          <p:cNvSpPr/>
          <p:nvPr/>
        </p:nvSpPr>
        <p:spPr>
          <a:xfrm>
            <a:off x="772820" y="3455730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45B72B-DF6A-B077-01C9-9D9B02F16771}"/>
              </a:ext>
            </a:extLst>
          </p:cNvPr>
          <p:cNvSpPr/>
          <p:nvPr/>
        </p:nvSpPr>
        <p:spPr>
          <a:xfrm>
            <a:off x="6817739" y="283469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DA6617-75B9-783B-F270-88486CFB74E0}"/>
              </a:ext>
            </a:extLst>
          </p:cNvPr>
          <p:cNvSpPr/>
          <p:nvPr/>
        </p:nvSpPr>
        <p:spPr>
          <a:xfrm>
            <a:off x="6817739" y="3143838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A14A99-D90C-DE92-E2BA-49497201F824}"/>
              </a:ext>
            </a:extLst>
          </p:cNvPr>
          <p:cNvSpPr/>
          <p:nvPr/>
        </p:nvSpPr>
        <p:spPr>
          <a:xfrm>
            <a:off x="6817739" y="3467325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44F93C-A2CC-5059-4A63-AE6A1DF2C78F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B33F49-D3D7-C806-1565-FA5C05FEE9BE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F7DEE9-9111-983F-B64B-BB93120FE09D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C68F7F-4DF9-15A3-9935-538F5E987BA0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B61B-39AF-83C6-7DA9-74B33A393DC0}"/>
              </a:ext>
            </a:extLst>
          </p:cNvPr>
          <p:cNvSpPr txBox="1"/>
          <p:nvPr/>
        </p:nvSpPr>
        <p:spPr>
          <a:xfrm>
            <a:off x="1167322" y="5309646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단일 파일에 전체 데이터가 저장되기 때문에 미니 프로젝트 성격상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적합하다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6C065-E30D-DD2D-084F-458642D1B330}"/>
              </a:ext>
            </a:extLst>
          </p:cNvPr>
          <p:cNvSpPr txBox="1"/>
          <p:nvPr/>
        </p:nvSpPr>
        <p:spPr>
          <a:xfrm>
            <a:off x="1167322" y="5739961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비교적 적은 데이터를 다루기 때문에 메모리 내에서 쿼리로 데이터 조작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003CC-E641-F796-A6D6-C1AAEE247FB7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만들기때문에 오라클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데이터베이스를 각각 다루기 용이하다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58470E-5E25-428C-5544-6B869E3E09B6}"/>
              </a:ext>
            </a:extLst>
          </p:cNvPr>
          <p:cNvCxnSpPr/>
          <p:nvPr/>
        </p:nvCxnSpPr>
        <p:spPr>
          <a:xfrm>
            <a:off x="6096000" y="2782708"/>
            <a:ext cx="0" cy="837951"/>
          </a:xfrm>
          <a:prstGeom prst="line">
            <a:avLst/>
          </a:prstGeom>
          <a:ln>
            <a:solidFill>
              <a:srgbClr val="EB61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ED3FF-510A-24D9-F05A-0B92D21B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65" y="3519402"/>
            <a:ext cx="4858353" cy="1228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D7E8E2-30BA-3108-C83A-B22CE3DA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0" y="3519402"/>
            <a:ext cx="4858354" cy="12288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A0B193-42C3-A1DE-9019-D8DA7094C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65" y="1600702"/>
            <a:ext cx="1700985" cy="1700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5FDCEC1-4432-7A60-0552-36CDC61C1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0" y="1600702"/>
            <a:ext cx="1700985" cy="1700985"/>
          </a:xfrm>
          <a:prstGeom prst="rect">
            <a:avLst/>
          </a:prstGeom>
        </p:spPr>
      </p:pic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1551962-86D3-D3E9-92F2-19216BEDC643}"/>
              </a:ext>
            </a:extLst>
          </p:cNvPr>
          <p:cNvSpPr/>
          <p:nvPr/>
        </p:nvSpPr>
        <p:spPr>
          <a:xfrm rot="16200000">
            <a:off x="5701678" y="2730952"/>
            <a:ext cx="393700" cy="153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269B3-4BBE-A946-580C-2E7FE4C39197}"/>
              </a:ext>
            </a:extLst>
          </p:cNvPr>
          <p:cNvSpPr txBox="1"/>
          <p:nvPr/>
        </p:nvSpPr>
        <p:spPr>
          <a:xfrm>
            <a:off x="3466478" y="2963132"/>
            <a:ext cx="486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데이터를 데이터베이스로 전환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417A06-68A3-7BFF-7701-30B565BB84C6}"/>
              </a:ext>
            </a:extLst>
          </p:cNvPr>
          <p:cNvSpPr/>
          <p:nvPr/>
        </p:nvSpPr>
        <p:spPr>
          <a:xfrm>
            <a:off x="0" y="4859254"/>
            <a:ext cx="12185607" cy="19927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1390BA8-32DE-84FC-EA5B-432F472FF6AC}"/>
              </a:ext>
            </a:extLst>
          </p:cNvPr>
          <p:cNvSpPr/>
          <p:nvPr/>
        </p:nvSpPr>
        <p:spPr>
          <a:xfrm>
            <a:off x="1110409" y="540140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C475B86-0020-D74E-F8BE-DEE745759D3B}"/>
              </a:ext>
            </a:extLst>
          </p:cNvPr>
          <p:cNvSpPr/>
          <p:nvPr/>
        </p:nvSpPr>
        <p:spPr>
          <a:xfrm>
            <a:off x="1110409" y="5829419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D3520BF-EEA6-36A1-D09B-D204C5234FD2}"/>
              </a:ext>
            </a:extLst>
          </p:cNvPr>
          <p:cNvSpPr/>
          <p:nvPr/>
        </p:nvSpPr>
        <p:spPr>
          <a:xfrm>
            <a:off x="1110409" y="6267497"/>
            <a:ext cx="113826" cy="113826"/>
          </a:xfrm>
          <a:prstGeom prst="ellipse">
            <a:avLst/>
          </a:prstGeom>
          <a:solidFill>
            <a:srgbClr val="EB6100"/>
          </a:solidFill>
          <a:ln>
            <a:solidFill>
              <a:srgbClr val="EB6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AEB89-D59D-8F85-FD1B-5C03FF063D02}"/>
              </a:ext>
            </a:extLst>
          </p:cNvPr>
          <p:cNvSpPr txBox="1"/>
          <p:nvPr/>
        </p:nvSpPr>
        <p:spPr>
          <a:xfrm>
            <a:off x="1167322" y="5309646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CSV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파일로 저장된 데이터를 데이터베이스로 전환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F45E5C-6296-DFFF-0A68-F65AEBF18B21}"/>
              </a:ext>
            </a:extLst>
          </p:cNvPr>
          <p:cNvSpPr txBox="1"/>
          <p:nvPr/>
        </p:nvSpPr>
        <p:spPr>
          <a:xfrm>
            <a:off x="1167322" y="5739961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데이터베이스로 관리하기때문에 데이터 조작이 용이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A2D405-69CF-2B8B-6ABD-E30BED4D356B}"/>
              </a:ext>
            </a:extLst>
          </p:cNvPr>
          <p:cNvSpPr txBox="1"/>
          <p:nvPr/>
        </p:nvSpPr>
        <p:spPr>
          <a:xfrm>
            <a:off x="1167322" y="6176272"/>
            <a:ext cx="850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SQLite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이용하여 이식성이 높다</a:t>
            </a:r>
          </a:p>
        </p:txBody>
      </p:sp>
    </p:spTree>
    <p:extLst>
      <p:ext uri="{BB962C8B-B14F-4D97-AF65-F5344CB8AC3E}">
        <p14:creationId xmlns:p14="http://schemas.microsoft.com/office/powerpoint/2010/main" val="30318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F55D9-C8D4-A83D-C9FB-E261B412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D6028-A024-6CCE-39F8-1EE5F69E1CA5}"/>
              </a:ext>
            </a:extLst>
          </p:cNvPr>
          <p:cNvSpPr txBox="1"/>
          <p:nvPr/>
        </p:nvSpPr>
        <p:spPr>
          <a:xfrm>
            <a:off x="6393" y="3244334"/>
            <a:ext cx="1218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데이터 구조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94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15FA3D-0AA8-C589-EA81-2CBA9799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45E0-50E1-4121-B52D-27DD91AB1BE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AE69D-D76B-9756-CD39-99E229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구조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28CE5-0A80-3AA9-523B-280099B3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27" y="1541680"/>
            <a:ext cx="924396" cy="913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DA4748-8ED0-1C70-3B0D-07D8CD584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28" y="1597875"/>
            <a:ext cx="924396" cy="91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3B7487-2D2B-D72C-CB51-C1DB48E7B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5" y="1539088"/>
            <a:ext cx="923628" cy="913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FC4287-AE49-2A0B-ED6B-844E6745B3A4}"/>
              </a:ext>
            </a:extLst>
          </p:cNvPr>
          <p:cNvSpPr txBox="1"/>
          <p:nvPr/>
        </p:nvSpPr>
        <p:spPr>
          <a:xfrm>
            <a:off x="9172294" y="245219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39135-5912-37A5-8988-CA899E973774}"/>
              </a:ext>
            </a:extLst>
          </p:cNvPr>
          <p:cNvSpPr txBox="1"/>
          <p:nvPr/>
        </p:nvSpPr>
        <p:spPr>
          <a:xfrm>
            <a:off x="5352559" y="2519515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아이템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6BDFD-8645-97DF-07B9-9F0DBC21C679}"/>
              </a:ext>
            </a:extLst>
          </p:cNvPr>
          <p:cNvSpPr txBox="1"/>
          <p:nvPr/>
        </p:nvSpPr>
        <p:spPr>
          <a:xfrm>
            <a:off x="1532822" y="2496900"/>
            <a:ext cx="12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376D5F-7B1A-C94C-DB41-A38C0C30BF7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17210" y="2427127"/>
            <a:ext cx="923628" cy="12700"/>
          </a:xfrm>
          <a:prstGeom prst="bentConnector5">
            <a:avLst>
              <a:gd name="adj1" fmla="val -140736"/>
              <a:gd name="adj2" fmla="val -32008866"/>
              <a:gd name="adj3" fmla="val 2471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DA7D93C-DEF6-71BD-4193-2B206E810552}"/>
              </a:ext>
            </a:extLst>
          </p:cNvPr>
          <p:cNvGraphicFramePr>
            <a:graphicFrameLocks noGrp="1"/>
          </p:cNvGraphicFramePr>
          <p:nvPr/>
        </p:nvGraphicFramePr>
        <p:xfrm>
          <a:off x="541867" y="2923304"/>
          <a:ext cx="3310485" cy="351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49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10349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Client_addr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Client_phoneNum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7028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고객사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Client_type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</a:tbl>
          </a:graphicData>
        </a:graphic>
      </p:graphicFrame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50E3340-C466-5208-8EA8-25D4ED38920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74762" y="2427127"/>
            <a:ext cx="923628" cy="12700"/>
          </a:xfrm>
          <a:prstGeom prst="bentConnector5">
            <a:avLst>
              <a:gd name="adj1" fmla="val -127291"/>
              <a:gd name="adj2" fmla="val -32008866"/>
              <a:gd name="adj3" fmla="val 2513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6048116-91F7-B02B-A122-A2E912EF8C05}"/>
              </a:ext>
            </a:extLst>
          </p:cNvPr>
          <p:cNvGraphicFramePr>
            <a:graphicFrameLocks noGrp="1"/>
          </p:cNvGraphicFramePr>
          <p:nvPr/>
        </p:nvGraphicFramePr>
        <p:xfrm>
          <a:off x="4425244" y="2923303"/>
          <a:ext cx="3251199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종류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Item_cat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 색상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Item_color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재고량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Item_stock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아이템 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Item_price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6E1C943-461A-CD53-D320-028B557843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31095" y="2427127"/>
            <a:ext cx="923628" cy="12700"/>
          </a:xfrm>
          <a:prstGeom prst="bentConnector5">
            <a:avLst>
              <a:gd name="adj1" fmla="val -129735"/>
              <a:gd name="adj2" fmla="val -32008866"/>
              <a:gd name="adj3" fmla="val 23915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91FEC93-CA6F-63A7-84AE-62AA2C7A1EDF}"/>
              </a:ext>
            </a:extLst>
          </p:cNvPr>
          <p:cNvGraphicFramePr>
            <a:graphicFrameLocks noGrp="1"/>
          </p:cNvGraphicFramePr>
          <p:nvPr/>
        </p:nvGraphicFramePr>
        <p:xfrm>
          <a:off x="8249335" y="2923303"/>
          <a:ext cx="3197595" cy="351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865">
                  <a:extLst>
                    <a:ext uri="{9D8B030D-6E8A-4147-A177-3AD203B41FA5}">
                      <a16:colId xmlns:a16="http://schemas.microsoft.com/office/drawing/2014/main" val="3677797557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2553719668"/>
                    </a:ext>
                  </a:extLst>
                </a:gridCol>
                <a:gridCol w="1065865">
                  <a:extLst>
                    <a:ext uri="{9D8B030D-6E8A-4147-A177-3AD203B41FA5}">
                      <a16:colId xmlns:a16="http://schemas.microsoft.com/office/drawing/2014/main" val="3529706598"/>
                    </a:ext>
                  </a:extLst>
                </a:gridCol>
              </a:tblGrid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Order_id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31595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date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891386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고객 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Order_client_name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13871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아이템 이름</a:t>
                      </a:r>
                      <a:endParaRPr lang="en-US" altLang="ko-KR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Order_item_name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varchar2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57419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Order_count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28590"/>
                  </a:ext>
                </a:extLst>
              </a:tr>
              <a:tr h="5857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주문 총액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Order_amount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number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7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8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1780</Words>
  <Application>Microsoft Office PowerPoint</Application>
  <PresentationFormat>와이드스크린</PresentationFormat>
  <Paragraphs>499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HY헤드라인M</vt:lpstr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종구</dc:creator>
  <cp:lastModifiedBy>이 종구</cp:lastModifiedBy>
  <cp:revision>61</cp:revision>
  <dcterms:created xsi:type="dcterms:W3CDTF">2022-10-28T00:31:39Z</dcterms:created>
  <dcterms:modified xsi:type="dcterms:W3CDTF">2022-11-15T12:47:21Z</dcterms:modified>
</cp:coreProperties>
</file>