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89" r:id="rId6"/>
    <p:sldId id="288" r:id="rId7"/>
    <p:sldId id="296" r:id="rId8"/>
    <p:sldId id="294" r:id="rId9"/>
    <p:sldId id="295" r:id="rId10"/>
    <p:sldId id="261" r:id="rId11"/>
    <p:sldId id="260" r:id="rId12"/>
    <p:sldId id="291" r:id="rId13"/>
    <p:sldId id="293" r:id="rId14"/>
    <p:sldId id="298" r:id="rId15"/>
    <p:sldId id="290" r:id="rId16"/>
    <p:sldId id="267" r:id="rId17"/>
    <p:sldId id="29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4" r:id="rId31"/>
    <p:sldId id="280" r:id="rId32"/>
    <p:sldId id="283" r:id="rId33"/>
    <p:sldId id="282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100"/>
    <a:srgbClr val="0070C0"/>
    <a:srgbClr val="EC6404"/>
    <a:srgbClr val="FEEBD0"/>
    <a:srgbClr val="F6FED0"/>
    <a:srgbClr val="85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4" autoAdjust="0"/>
  </p:normalViewPr>
  <p:slideViewPr>
    <p:cSldViewPr snapToGrid="0">
      <p:cViewPr varScale="1">
        <p:scale>
          <a:sx n="107" d="100"/>
          <a:sy n="107" d="100"/>
        </p:scale>
        <p:origin x="492" y="72"/>
      </p:cViewPr>
      <p:guideLst>
        <p:guide orient="horz" pos="231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6A2FF4-71E5-3745-79DD-01E3FB7AF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A2266-16EF-22D2-C9FF-D492EF90E6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54BA5-6DC3-4FB7-AE12-80411DA33E8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CB547-2E6B-A2BD-29AD-36FD16371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CABA8-623B-E5B8-EFD3-580C2DE2B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820C4-175A-4481-8DF6-D34436997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6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34B6-9E14-4937-BFAC-6C24230CC32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D676D67-29A8-0AB3-3FEF-101300F0D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3170-0AC7-4C6E-8B63-751009142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4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8516A-6908-8B7B-4D8C-C8FBB42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8E36-A625-4564-AD3A-D323181E054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40925-7C6B-F423-5F18-A6F4B572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4C34-0629-831D-DC22-8B9F9820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DC1E-31A6-854F-136D-5D386E0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405-D7BF-4ECA-818E-C86940119268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C9C86-EE4C-57E8-54CB-650F8EA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4D892-639E-5F03-E9D2-96F75E2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4154-4A7C-A19C-0B05-8FDB7F22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7DA2-D506-4A0B-A6E7-AB80B1FE773C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32FE7-F36F-3608-A6FD-26BCC6E9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719412"/>
            <a:ext cx="3243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3183-5396-EF7B-25F0-3FE3F9C0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007" y="31769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3045E0-50E1-4121-B52D-27DD91AB1B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C1A87-934C-0B64-4AB5-0AC1FCDC14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3" y="87699"/>
            <a:ext cx="1230468" cy="459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A9ECF9-BA92-BAB3-518B-41482889EF91}"/>
              </a:ext>
            </a:extLst>
          </p:cNvPr>
          <p:cNvSpPr/>
          <p:nvPr userDrawn="1"/>
        </p:nvSpPr>
        <p:spPr>
          <a:xfrm>
            <a:off x="0" y="592295"/>
            <a:ext cx="12192000" cy="110235"/>
          </a:xfrm>
          <a:prstGeom prst="rect">
            <a:avLst/>
          </a:prstGeom>
          <a:solidFill>
            <a:srgbClr val="EB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8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1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27D26-3C06-09CE-BD68-64E4D2D4956F}"/>
              </a:ext>
            </a:extLst>
          </p:cNvPr>
          <p:cNvSpPr txBox="1"/>
          <p:nvPr/>
        </p:nvSpPr>
        <p:spPr>
          <a:xfrm>
            <a:off x="0" y="4056755"/>
            <a:ext cx="122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Qt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연동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및 데이터 관리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47A2D-D0C7-0A1B-9D50-BC0AF8FDB5B3}"/>
              </a:ext>
            </a:extLst>
          </p:cNvPr>
          <p:cNvSpPr txBox="1"/>
          <p:nvPr/>
        </p:nvSpPr>
        <p:spPr>
          <a:xfrm>
            <a:off x="0" y="29633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</a:t>
            </a:r>
            <a:r>
              <a:rPr lang="ko-KR" altLang="en-US" sz="3600" dirty="0"/>
              <a:t>차 미니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04687-CCE7-897C-BDB2-DF182D959387}"/>
              </a:ext>
            </a:extLst>
          </p:cNvPr>
          <p:cNvSpPr txBox="1"/>
          <p:nvPr/>
        </p:nvSpPr>
        <p:spPr>
          <a:xfrm>
            <a:off x="10842977" y="600004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이종구</a:t>
            </a:r>
          </a:p>
        </p:txBody>
      </p:sp>
    </p:spTree>
    <p:extLst>
      <p:ext uri="{BB962C8B-B14F-4D97-AF65-F5344CB8AC3E}">
        <p14:creationId xmlns:p14="http://schemas.microsoft.com/office/powerpoint/2010/main" val="8457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1235675"/>
            <a:ext cx="11959363" cy="553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2919" y="106902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UML</a:t>
            </a:r>
          </a:p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MVC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065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2C65A5-DC92-69C9-B049-C4C45626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3" y="3464681"/>
            <a:ext cx="852172" cy="852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8CFF8-1055-EE93-E901-8730DFA9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5" y="1507024"/>
            <a:ext cx="984581" cy="984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3E2436-8EC6-B829-0D64-075DD5DD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2" y="3464681"/>
            <a:ext cx="817065" cy="817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2A97D8-3048-6375-4A99-A3D20F9EE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81" y="2330053"/>
            <a:ext cx="817065" cy="817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4E6252-12DD-61EC-286C-DF8D2EF0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736">
            <a:off x="3543985" y="2330053"/>
            <a:ext cx="817065" cy="8170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28E58D-D27A-158B-E728-0CCCA4B87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3859">
            <a:off x="2547932" y="4057265"/>
            <a:ext cx="817065" cy="817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5ADC00-FD80-26BE-3373-13EBA8A1B9FD}"/>
              </a:ext>
            </a:extLst>
          </p:cNvPr>
          <p:cNvSpPr txBox="1"/>
          <p:nvPr/>
        </p:nvSpPr>
        <p:spPr>
          <a:xfrm>
            <a:off x="2602086" y="1223529"/>
            <a:ext cx="90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8C134-2AD6-CBD7-C105-D09A73310702}"/>
              </a:ext>
            </a:extLst>
          </p:cNvPr>
          <p:cNvSpPr txBox="1"/>
          <p:nvPr/>
        </p:nvSpPr>
        <p:spPr>
          <a:xfrm>
            <a:off x="1110996" y="4316853"/>
            <a:ext cx="109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Controller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C2F87-A65C-D936-F3C8-B5454BBA00C8}"/>
              </a:ext>
            </a:extLst>
          </p:cNvPr>
          <p:cNvSpPr txBox="1"/>
          <p:nvPr/>
        </p:nvSpPr>
        <p:spPr>
          <a:xfrm>
            <a:off x="3877550" y="4326768"/>
            <a:ext cx="90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3B9098F-BEC2-4166-FC70-D8043C5F2A4D}"/>
              </a:ext>
            </a:extLst>
          </p:cNvPr>
          <p:cNvSpPr/>
          <p:nvPr/>
        </p:nvSpPr>
        <p:spPr>
          <a:xfrm>
            <a:off x="6010858" y="2253790"/>
            <a:ext cx="5779163" cy="35829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C52D5-FE63-AA2F-DDF9-78F1DA4D0ECC}"/>
              </a:ext>
            </a:extLst>
          </p:cNvPr>
          <p:cNvSpPr txBox="1"/>
          <p:nvPr/>
        </p:nvSpPr>
        <p:spPr>
          <a:xfrm>
            <a:off x="2412473" y="3259723"/>
            <a:ext cx="105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D2976C-9784-8BE1-2D20-3A65D97D2F22}"/>
              </a:ext>
            </a:extLst>
          </p:cNvPr>
          <p:cNvSpPr/>
          <p:nvPr/>
        </p:nvSpPr>
        <p:spPr>
          <a:xfrm>
            <a:off x="2464175" y="3259723"/>
            <a:ext cx="931371" cy="273699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AE3E1-07D5-1F2C-3856-2CEB69E20A0A}"/>
              </a:ext>
            </a:extLst>
          </p:cNvPr>
          <p:cNvSpPr txBox="1"/>
          <p:nvPr/>
        </p:nvSpPr>
        <p:spPr>
          <a:xfrm>
            <a:off x="1441628" y="5140499"/>
            <a:ext cx="503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 – View – Controller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약자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9EF89-5A42-A91D-E044-350F797753BE}"/>
              </a:ext>
            </a:extLst>
          </p:cNvPr>
          <p:cNvSpPr txBox="1"/>
          <p:nvPr/>
        </p:nvSpPr>
        <p:spPr>
          <a:xfrm>
            <a:off x="1441628" y="5607193"/>
            <a:ext cx="503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애플리케이션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프로젝트를 구성할 때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구성요소를 세 가지 역할로 구분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933CD9-1309-9612-34BE-65F0910552A8}"/>
              </a:ext>
            </a:extLst>
          </p:cNvPr>
          <p:cNvSpPr txBox="1"/>
          <p:nvPr/>
        </p:nvSpPr>
        <p:spPr>
          <a:xfrm>
            <a:off x="6381266" y="2585954"/>
            <a:ext cx="503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책임 중심 설계를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 적용이 가능하다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유지보수성과 유연성이 증가한다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중복코딩의 문제점이 보완된다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모델에서만 데이터의 정보를 가지고 있어야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뷰에서는 모델이 가지고 있는 정보를 저장하지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 데이터의 변경이 일어나면 뷰에서도 적용되어 보여진다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88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6FBD3-66BB-0D35-6793-93AAFFA262DC}"/>
              </a:ext>
            </a:extLst>
          </p:cNvPr>
          <p:cNvSpPr/>
          <p:nvPr/>
        </p:nvSpPr>
        <p:spPr>
          <a:xfrm>
            <a:off x="6010858" y="1698130"/>
            <a:ext cx="5779163" cy="46482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A628D-1158-EC0C-4EA4-9C9A03ED9D58}"/>
              </a:ext>
            </a:extLst>
          </p:cNvPr>
          <p:cNvSpPr txBox="1"/>
          <p:nvPr/>
        </p:nvSpPr>
        <p:spPr>
          <a:xfrm>
            <a:off x="6381342" y="2173413"/>
            <a:ext cx="503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프로그램에서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TreeWidget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저장과 출력의 두 가지 기능을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QSqlTableModel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QTreeView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분리하여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관리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 출력 기능을 나눔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데이터 관리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사용자에게 정보 전달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데이터베이스에서 정보를 가지고 오는 경우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QStandardItemModel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정보를 저장하지 않고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정보 전달 기능만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각각의 클래스에서는 필요한 데이터베이스를 제외하고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조작이 불가능하다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491F7-149F-13F9-2359-2F7FAA05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1" y="3169755"/>
            <a:ext cx="5455488" cy="31766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B46404-BCB6-690F-AC41-EF99B80973A2}"/>
              </a:ext>
            </a:extLst>
          </p:cNvPr>
          <p:cNvSpPr/>
          <p:nvPr/>
        </p:nvSpPr>
        <p:spPr>
          <a:xfrm flipV="1">
            <a:off x="2607299" y="3799701"/>
            <a:ext cx="2635657" cy="40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BED0-948E-647C-A606-F06DF531CD57}"/>
              </a:ext>
            </a:extLst>
          </p:cNvPr>
          <p:cNvSpPr txBox="1"/>
          <p:nvPr/>
        </p:nvSpPr>
        <p:spPr>
          <a:xfrm>
            <a:off x="4549920" y="4269553"/>
            <a:ext cx="6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5D7E9-F19B-6F87-10F5-21BB2FF2BECB}"/>
              </a:ext>
            </a:extLst>
          </p:cNvPr>
          <p:cNvSpPr/>
          <p:nvPr/>
        </p:nvSpPr>
        <p:spPr>
          <a:xfrm flipV="1">
            <a:off x="468116" y="4066239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7AC231-7D25-69F0-1FCA-C81D37AB64EF}"/>
              </a:ext>
            </a:extLst>
          </p:cNvPr>
          <p:cNvSpPr/>
          <p:nvPr/>
        </p:nvSpPr>
        <p:spPr>
          <a:xfrm flipV="1">
            <a:off x="468116" y="4758080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5E244-9420-0313-AA92-4488CDD26802}"/>
              </a:ext>
            </a:extLst>
          </p:cNvPr>
          <p:cNvSpPr txBox="1"/>
          <p:nvPr/>
        </p:nvSpPr>
        <p:spPr>
          <a:xfrm>
            <a:off x="2607299" y="5117597"/>
            <a:ext cx="185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775DD2-0CDF-18D8-CFAD-5F904DDB5754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>
            <a:off x="1501749" y="5044145"/>
            <a:ext cx="1105550" cy="2427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6A525-D110-385B-05E1-886C1D77D057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>
            <a:off x="1501749" y="4352304"/>
            <a:ext cx="1105550" cy="9345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6EBDA98-3F70-5660-05D1-04EDD724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1" y="1698130"/>
            <a:ext cx="5455488" cy="12288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68E76E-6DB0-F86D-C78C-85573BF4B750}"/>
              </a:ext>
            </a:extLst>
          </p:cNvPr>
          <p:cNvSpPr txBox="1"/>
          <p:nvPr/>
        </p:nvSpPr>
        <p:spPr>
          <a:xfrm>
            <a:off x="320429" y="1431560"/>
            <a:ext cx="5165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42A0E-E0B2-0C92-0CC0-D614BF66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5" y="1288472"/>
            <a:ext cx="4292839" cy="3711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5CB76F-D66D-B0C0-05D5-CF109EF561D8}"/>
              </a:ext>
            </a:extLst>
          </p:cNvPr>
          <p:cNvSpPr/>
          <p:nvPr/>
        </p:nvSpPr>
        <p:spPr>
          <a:xfrm flipV="1">
            <a:off x="2821055" y="1970901"/>
            <a:ext cx="1840009" cy="40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616FF6-868B-443E-0E14-7E039BF2BAA7}"/>
              </a:ext>
            </a:extLst>
          </p:cNvPr>
          <p:cNvSpPr/>
          <p:nvPr/>
        </p:nvSpPr>
        <p:spPr>
          <a:xfrm flipV="1">
            <a:off x="1122881" y="2804744"/>
            <a:ext cx="1632195" cy="288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62EE21-C416-4591-F45D-F267F4F3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18" y="1288472"/>
            <a:ext cx="4292840" cy="3711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181052-2F14-D0B1-423F-D1F9722FB858}"/>
              </a:ext>
            </a:extLst>
          </p:cNvPr>
          <p:cNvSpPr/>
          <p:nvPr/>
        </p:nvSpPr>
        <p:spPr>
          <a:xfrm flipV="1">
            <a:off x="8743738" y="1970900"/>
            <a:ext cx="2067266" cy="350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6BB68-32EC-BC81-BB37-84C5630F6512}"/>
              </a:ext>
            </a:extLst>
          </p:cNvPr>
          <p:cNvSpPr/>
          <p:nvPr/>
        </p:nvSpPr>
        <p:spPr>
          <a:xfrm flipV="1">
            <a:off x="6742746" y="2828689"/>
            <a:ext cx="2000992" cy="217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14109A-76BA-38C8-3787-EBBA2E98455C}"/>
              </a:ext>
            </a:extLst>
          </p:cNvPr>
          <p:cNvSpPr/>
          <p:nvPr/>
        </p:nvSpPr>
        <p:spPr>
          <a:xfrm>
            <a:off x="0" y="5203446"/>
            <a:ext cx="12185607" cy="16485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D5CD1E-E741-1580-6A1C-996B9764D36F}"/>
              </a:ext>
            </a:extLst>
          </p:cNvPr>
          <p:cNvSpPr/>
          <p:nvPr/>
        </p:nvSpPr>
        <p:spPr>
          <a:xfrm>
            <a:off x="1122881" y="57413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8A9297-F16E-D9E9-F8AF-EB330A0764A9}"/>
              </a:ext>
            </a:extLst>
          </p:cNvPr>
          <p:cNvSpPr/>
          <p:nvPr/>
        </p:nvSpPr>
        <p:spPr>
          <a:xfrm>
            <a:off x="1122881" y="617938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E11D3-2433-CAFD-E5DB-223BECA3C8E4}"/>
              </a:ext>
            </a:extLst>
          </p:cNvPr>
          <p:cNvSpPr txBox="1"/>
          <p:nvPr/>
        </p:nvSpPr>
        <p:spPr>
          <a:xfrm>
            <a:off x="1179794" y="5651849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프로그램의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QTreeWidget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적용시켜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QTreeView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전환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C3FBB-E5B2-5A02-07AD-EB4704FDE6C3}"/>
              </a:ext>
            </a:extLst>
          </p:cNvPr>
          <p:cNvSpPr txBox="1"/>
          <p:nvPr/>
        </p:nvSpPr>
        <p:spPr>
          <a:xfrm>
            <a:off x="1179794" y="6088160"/>
            <a:ext cx="1116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프로그램은 위젯이 정보를 가지고 있었지만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 프로젝트에서는 모델이 정보를 가지고 있고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정보 출력 기능만 담당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540E9-ACB2-052A-7B78-4EECE0DEC7B1}"/>
              </a:ext>
            </a:extLst>
          </p:cNvPr>
          <p:cNvSpPr txBox="1"/>
          <p:nvPr/>
        </p:nvSpPr>
        <p:spPr>
          <a:xfrm>
            <a:off x="2900502" y="2466190"/>
            <a:ext cx="6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FBF7E-D15D-3B55-DD0A-7EE5C3370B40}"/>
              </a:ext>
            </a:extLst>
          </p:cNvPr>
          <p:cNvSpPr txBox="1"/>
          <p:nvPr/>
        </p:nvSpPr>
        <p:spPr>
          <a:xfrm>
            <a:off x="8885665" y="2466190"/>
            <a:ext cx="6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41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소비자 패턴</a:t>
            </a:r>
          </a:p>
        </p:txBody>
      </p:sp>
    </p:spTree>
    <p:extLst>
      <p:ext uri="{BB962C8B-B14F-4D97-AF65-F5344CB8AC3E}">
        <p14:creationId xmlns:p14="http://schemas.microsoft.com/office/powerpoint/2010/main" val="265269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생성자</a:t>
            </a:r>
            <a:r>
              <a:rPr lang="en-US" altLang="ko-KR" dirty="0"/>
              <a:t>/</a:t>
            </a:r>
            <a:r>
              <a:rPr lang="ko-KR" altLang="en-US" dirty="0"/>
              <a:t>소비자 패턴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920BFA-96B3-3B57-80B4-E1FD206348AB}"/>
              </a:ext>
            </a:extLst>
          </p:cNvPr>
          <p:cNvSpPr/>
          <p:nvPr/>
        </p:nvSpPr>
        <p:spPr>
          <a:xfrm>
            <a:off x="343560" y="1846613"/>
            <a:ext cx="1335974" cy="1335974"/>
          </a:xfrm>
          <a:prstGeom prst="ellipse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4C97F-B44E-E59D-C5E6-289DBEF5592A}"/>
              </a:ext>
            </a:extLst>
          </p:cNvPr>
          <p:cNvSpPr/>
          <p:nvPr/>
        </p:nvSpPr>
        <p:spPr>
          <a:xfrm>
            <a:off x="4404921" y="1846613"/>
            <a:ext cx="1335974" cy="1335974"/>
          </a:xfrm>
          <a:prstGeom prst="ellipse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5D50F0-3EEB-ED99-D038-052AE291F29A}"/>
              </a:ext>
            </a:extLst>
          </p:cNvPr>
          <p:cNvSpPr/>
          <p:nvPr/>
        </p:nvSpPr>
        <p:spPr>
          <a:xfrm>
            <a:off x="1738910" y="3319153"/>
            <a:ext cx="2594759" cy="1045029"/>
          </a:xfrm>
          <a:prstGeom prst="roundRect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7EDBE-9E86-DA32-DB86-BF6C9E43C627}"/>
              </a:ext>
            </a:extLst>
          </p:cNvPr>
          <p:cNvSpPr/>
          <p:nvPr/>
        </p:nvSpPr>
        <p:spPr>
          <a:xfrm>
            <a:off x="1956289" y="3771240"/>
            <a:ext cx="2160000" cy="40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0E4B6-8170-E60D-D58B-D6490DB316B0}"/>
              </a:ext>
            </a:extLst>
          </p:cNvPr>
          <p:cNvSpPr txBox="1"/>
          <p:nvPr/>
        </p:nvSpPr>
        <p:spPr>
          <a:xfrm>
            <a:off x="486074" y="2252246"/>
            <a:ext cx="105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Thread 1</a:t>
            </a: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Producer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57221-F9BF-F3C0-A5AA-EDC55B71B42D}"/>
              </a:ext>
            </a:extLst>
          </p:cNvPr>
          <p:cNvSpPr txBox="1"/>
          <p:nvPr/>
        </p:nvSpPr>
        <p:spPr>
          <a:xfrm>
            <a:off x="4521200" y="2252246"/>
            <a:ext cx="11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Thread 2</a:t>
            </a: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Consumer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8D95BA-64C4-5CD1-1116-847182D627DE}"/>
              </a:ext>
            </a:extLst>
          </p:cNvPr>
          <p:cNvSpPr/>
          <p:nvPr/>
        </p:nvSpPr>
        <p:spPr>
          <a:xfrm>
            <a:off x="195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A78D63-8BE4-FD28-5E89-B2B2C0A42DB4}"/>
              </a:ext>
            </a:extLst>
          </p:cNvPr>
          <p:cNvSpPr/>
          <p:nvPr/>
        </p:nvSpPr>
        <p:spPr>
          <a:xfrm>
            <a:off x="231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C4CE5F-C619-48CE-0EB6-5427D81E819B}"/>
              </a:ext>
            </a:extLst>
          </p:cNvPr>
          <p:cNvSpPr/>
          <p:nvPr/>
        </p:nvSpPr>
        <p:spPr>
          <a:xfrm>
            <a:off x="267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621E-7B1B-4A29-9F29-25A9BEF65BF8}"/>
              </a:ext>
            </a:extLst>
          </p:cNvPr>
          <p:cNvSpPr/>
          <p:nvPr/>
        </p:nvSpPr>
        <p:spPr>
          <a:xfrm>
            <a:off x="303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4A6161-3A14-EA25-EDEA-EC4E85C06E01}"/>
              </a:ext>
            </a:extLst>
          </p:cNvPr>
          <p:cNvSpPr/>
          <p:nvPr/>
        </p:nvSpPr>
        <p:spPr>
          <a:xfrm>
            <a:off x="339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AF9D8-EDF5-BEA3-BC85-5C600AF93ACD}"/>
              </a:ext>
            </a:extLst>
          </p:cNvPr>
          <p:cNvSpPr txBox="1"/>
          <p:nvPr/>
        </p:nvSpPr>
        <p:spPr>
          <a:xfrm>
            <a:off x="1956289" y="3429000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Queue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B14ACBF-C6F4-9C88-3C13-A42721C0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421" flipV="1">
            <a:off x="918083" y="3155463"/>
            <a:ext cx="817065" cy="8170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4608ED3-8E09-D45A-3FAE-81582D99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18002" flipV="1">
            <a:off x="4418590" y="3155464"/>
            <a:ext cx="817065" cy="81706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067C68B-C47C-FF96-D195-9E3DD79AAEF4}"/>
              </a:ext>
            </a:extLst>
          </p:cNvPr>
          <p:cNvSpPr txBox="1"/>
          <p:nvPr/>
        </p:nvSpPr>
        <p:spPr>
          <a:xfrm>
            <a:off x="343560" y="4912672"/>
            <a:ext cx="5397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생성자는 작업을 만들어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Queue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저장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Queue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저장된 작업을 수행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05EEF-FD7A-FCA1-3DC4-C0BFB4C9286F}"/>
              </a:ext>
            </a:extLst>
          </p:cNvPr>
          <p:cNvSpPr/>
          <p:nvPr/>
        </p:nvSpPr>
        <p:spPr>
          <a:xfrm>
            <a:off x="6010858" y="2355850"/>
            <a:ext cx="5779163" cy="31415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F4DA16-4B07-DEC6-9922-2C2FC0EAA0E6}"/>
              </a:ext>
            </a:extLst>
          </p:cNvPr>
          <p:cNvSpPr txBox="1"/>
          <p:nvPr/>
        </p:nvSpPr>
        <p:spPr>
          <a:xfrm>
            <a:off x="6537813" y="3085634"/>
            <a:ext cx="5038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 패턴을 이용해 메모리를 효과적으로 이용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큐를 이용해 작업하기 때문에 작업을 순서대로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작업에 대한 쓰레드를 간의 동기화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작업량 조절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 같은 과부하 작업에 적합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968BAC-A2E4-BAD0-0DDA-7E6C2D266505}"/>
              </a:ext>
            </a:extLst>
          </p:cNvPr>
          <p:cNvSpPr txBox="1"/>
          <p:nvPr/>
        </p:nvSpPr>
        <p:spPr>
          <a:xfrm>
            <a:off x="-175435" y="3154678"/>
            <a:ext cx="13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 생성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2778-2222-A7EF-ABA9-E951B13000B5}"/>
              </a:ext>
            </a:extLst>
          </p:cNvPr>
          <p:cNvSpPr txBox="1"/>
          <p:nvPr/>
        </p:nvSpPr>
        <p:spPr>
          <a:xfrm>
            <a:off x="3491148" y="2903585"/>
            <a:ext cx="13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 이용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56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719412"/>
            <a:ext cx="4876800" cy="36512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생성자</a:t>
            </a:r>
            <a:r>
              <a:rPr lang="en-US" altLang="ko-KR" dirty="0"/>
              <a:t>/</a:t>
            </a:r>
            <a:r>
              <a:rPr lang="ko-KR" altLang="en-US" dirty="0"/>
              <a:t>소비자 패턴을 이용하여 로그 </a:t>
            </a:r>
            <a:r>
              <a:rPr lang="ko-KR" altLang="en-US" dirty="0" err="1"/>
              <a:t>매체별</a:t>
            </a:r>
            <a:r>
              <a:rPr lang="ko-KR" altLang="en-US" dirty="0"/>
              <a:t> 저장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05EEF-FD7A-FCA1-3DC4-C0BFB4C9286F}"/>
              </a:ext>
            </a:extLst>
          </p:cNvPr>
          <p:cNvSpPr/>
          <p:nvPr/>
        </p:nvSpPr>
        <p:spPr>
          <a:xfrm>
            <a:off x="6036258" y="4827981"/>
            <a:ext cx="5779163" cy="161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2E33E-B7ED-BACF-7530-CC347586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5" y="1978339"/>
            <a:ext cx="1001446" cy="1001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6FEC8C-468F-BA6B-70F2-7CF95B4C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4" y="1978339"/>
            <a:ext cx="1001447" cy="1001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F9B5AD-4DED-D8CF-AF94-4008BC4E3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4" y="5175145"/>
            <a:ext cx="1001446" cy="1001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2A60AE-28BF-B572-C562-D251396A3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8555" y="5175145"/>
            <a:ext cx="1001446" cy="100144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C85103E-5496-079F-4592-21B7950B078F}"/>
              </a:ext>
            </a:extLst>
          </p:cNvPr>
          <p:cNvSpPr/>
          <p:nvPr/>
        </p:nvSpPr>
        <p:spPr>
          <a:xfrm>
            <a:off x="1295400" y="3309880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3BF93FB-265B-CCC2-FDDF-C9B5D6C69AC3}"/>
              </a:ext>
            </a:extLst>
          </p:cNvPr>
          <p:cNvSpPr/>
          <p:nvPr/>
        </p:nvSpPr>
        <p:spPr>
          <a:xfrm>
            <a:off x="4082428" y="3309880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AC68E-0415-0E2D-CA4C-BE989B2521FD}"/>
              </a:ext>
            </a:extLst>
          </p:cNvPr>
          <p:cNvSpPr txBox="1"/>
          <p:nvPr/>
        </p:nvSpPr>
        <p:spPr>
          <a:xfrm>
            <a:off x="971463" y="3002766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AFB9C-230C-C73E-D504-9ECEFF2B9487}"/>
              </a:ext>
            </a:extLst>
          </p:cNvPr>
          <p:cNvSpPr txBox="1"/>
          <p:nvPr/>
        </p:nvSpPr>
        <p:spPr>
          <a:xfrm>
            <a:off x="3778554" y="3002766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AAE2D-FA5B-ECEC-ABC0-26209D138D7B}"/>
              </a:ext>
            </a:extLst>
          </p:cNvPr>
          <p:cNvSpPr txBox="1"/>
          <p:nvPr/>
        </p:nvSpPr>
        <p:spPr>
          <a:xfrm>
            <a:off x="971463" y="6169457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66FB7-5DF6-1FEE-10B5-BEE43191E7B9}"/>
              </a:ext>
            </a:extLst>
          </p:cNvPr>
          <p:cNvSpPr txBox="1"/>
          <p:nvPr/>
        </p:nvSpPr>
        <p:spPr>
          <a:xfrm>
            <a:off x="3778554" y="6169457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352C7-034F-924D-7506-D858E56A8B05}"/>
              </a:ext>
            </a:extLst>
          </p:cNvPr>
          <p:cNvSpPr txBox="1"/>
          <p:nvPr/>
        </p:nvSpPr>
        <p:spPr>
          <a:xfrm>
            <a:off x="6563213" y="4876796"/>
            <a:ext cx="5038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서버에서 쓰레드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기록되는 로그를 쓰레드를 이용하여 소비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클라이언트에서 쓰레드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채팅을 이용하는 고객별로 별도의 로그 저장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509F6E5-0CA2-0461-5955-DF4E9FF74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791" y="3175667"/>
            <a:ext cx="1262955" cy="10540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DC933B-C949-69DA-9C09-AD95F37DD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78777"/>
            <a:ext cx="2572109" cy="6477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BC27B6-FF5F-0F35-CB02-BEAE52F6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31" y="1477616"/>
            <a:ext cx="1001446" cy="10014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38B963B-D3C7-D863-2E5F-FE95F0D6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49" y="1477616"/>
            <a:ext cx="1001446" cy="1001446"/>
          </a:xfrm>
          <a:prstGeom prst="rect">
            <a:avLst/>
          </a:prstGeom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036363F-B797-69A6-5AF1-C5A9E42E57B8}"/>
              </a:ext>
            </a:extLst>
          </p:cNvPr>
          <p:cNvSpPr/>
          <p:nvPr/>
        </p:nvSpPr>
        <p:spPr>
          <a:xfrm>
            <a:off x="7173329" y="2479062"/>
            <a:ext cx="393700" cy="64779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0FA9E23-E02C-2675-A65E-405E8FBFBE5D}"/>
              </a:ext>
            </a:extLst>
          </p:cNvPr>
          <p:cNvSpPr/>
          <p:nvPr/>
        </p:nvSpPr>
        <p:spPr>
          <a:xfrm>
            <a:off x="9980419" y="2479062"/>
            <a:ext cx="393700" cy="64779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A9B12-2542-CF97-40AE-BB537D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910"/>
            <a:ext cx="6852356" cy="56943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52400" y="26641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593724" y="263233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270935" y="31100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0106" y="35163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296015" y="611359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전화번호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정보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 정보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고객사의 추가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2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237F22-63C2-A4E8-6B92-1F3CA66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450"/>
            <a:ext cx="6852356" cy="56678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89471" y="28419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389470" y="331943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389469" y="37590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379231" y="421876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389469" y="467607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379230" y="51501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195266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813864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1517681" y="56050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카테고리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색상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재고량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 추가되어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바꿀 아이템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6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아이템이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아이템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142159" y="59658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48F88-9605-E698-CF32-572454B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3D2C-822E-F6A8-6B8C-ADC4813E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A2172-C77A-C046-590D-FAE8B0266D81}"/>
              </a:ext>
            </a:extLst>
          </p:cNvPr>
          <p:cNvSpPr txBox="1"/>
          <p:nvPr/>
        </p:nvSpPr>
        <p:spPr>
          <a:xfrm>
            <a:off x="5054599" y="2554026"/>
            <a:ext cx="2699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개요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MVC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패턴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및 회고</a:t>
            </a:r>
          </a:p>
        </p:txBody>
      </p:sp>
    </p:spTree>
    <p:extLst>
      <p:ext uri="{BB962C8B-B14F-4D97-AF65-F5344CB8AC3E}">
        <p14:creationId xmlns:p14="http://schemas.microsoft.com/office/powerpoint/2010/main" val="228920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71C33B2-8E89-2E4E-A24D-FDA098AC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604"/>
            <a:ext cx="6852356" cy="5652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95265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607310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152400" y="275032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3454" y="34684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606066" y="348501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42158" y="40245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432336" y="47416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432336" y="503498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432335" y="53283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고객사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아이템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카테고리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아이템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아이템의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주문을 위한 수량 직접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아이템의 가격과 직접 입력한 수량의 곱으로 총액 계산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입력창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초기화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정보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주문이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450317" y="559129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4AC91B-F6CA-D7C4-26D2-2EE8EE6F3ADE}"/>
              </a:ext>
            </a:extLst>
          </p:cNvPr>
          <p:cNvSpPr/>
          <p:nvPr/>
        </p:nvSpPr>
        <p:spPr>
          <a:xfrm>
            <a:off x="432335" y="585131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E071EA-E003-A85B-41AB-9EA94CAB4BE6}"/>
              </a:ext>
            </a:extLst>
          </p:cNvPr>
          <p:cNvSpPr/>
          <p:nvPr/>
        </p:nvSpPr>
        <p:spPr>
          <a:xfrm>
            <a:off x="1205624" y="60228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5A5601-EEAE-1461-637A-5F429E4E8121}"/>
              </a:ext>
            </a:extLst>
          </p:cNvPr>
          <p:cNvSpPr/>
          <p:nvPr/>
        </p:nvSpPr>
        <p:spPr>
          <a:xfrm>
            <a:off x="331781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1205624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2060250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2887666" y="198724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C73E06-060B-70D2-1BA5-43357E4F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248"/>
            <a:ext cx="6852356" cy="57137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42157" y="196281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프로그램으로 서버에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 중 일 대 다 채팅에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채팅의 모든 로그 메시지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관리자가 보내는 단방향 메시지 창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고객사를 채팅에 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채팅에 초대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고객사를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6158117" y="64000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9688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13ADC1-3530-E0C3-A8F2-BAC596F7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568071"/>
            <a:ext cx="3324580" cy="65422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38825" y="46637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6C5310A-4C84-3926-A506-42BCA473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80" y="2174457"/>
            <a:ext cx="3282774" cy="38812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19628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4D608B-4E4E-6066-8D37-F4F2D501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0" y="3612889"/>
            <a:ext cx="3275572" cy="23142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3375384" y="359894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0785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</a:t>
            </a:r>
            <a:r>
              <a:rPr lang="en-US" altLang="ko-KR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포트 번호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1:1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메시지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전송을 위한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고객사에서 보내는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122846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22224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3381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184666-D742-182F-1D6F-E4190E2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0" y="2562659"/>
            <a:ext cx="2574893" cy="2535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85BD22-621F-7240-EA98-2C8DB65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84" y="1161616"/>
            <a:ext cx="3458127" cy="26969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E5645A-83E6-C2DC-E921-B90B0D34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64" y="4041147"/>
            <a:ext cx="3437966" cy="269696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52400" y="29817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5CC5BD-A261-2014-E0EF-67692C878517}"/>
              </a:ext>
            </a:extLst>
          </p:cNvPr>
          <p:cNvSpPr/>
          <p:nvPr/>
        </p:nvSpPr>
        <p:spPr>
          <a:xfrm>
            <a:off x="222739" y="48666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D16DB8-E32A-6375-55A2-92AA9AC97DD7}"/>
              </a:ext>
            </a:extLst>
          </p:cNvPr>
          <p:cNvSpPr/>
          <p:nvPr/>
        </p:nvSpPr>
        <p:spPr>
          <a:xfrm>
            <a:off x="2209583" y="486664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3742401" y="18666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B43F47-7AEC-B24B-84F1-BA3CB4E9BB4A}"/>
              </a:ext>
            </a:extLst>
          </p:cNvPr>
          <p:cNvSpPr/>
          <p:nvPr/>
        </p:nvSpPr>
        <p:spPr>
          <a:xfrm>
            <a:off x="3975605" y="21067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F9FC67-AC03-C863-9657-FCCF56528290}"/>
              </a:ext>
            </a:extLst>
          </p:cNvPr>
          <p:cNvSpPr/>
          <p:nvPr/>
        </p:nvSpPr>
        <p:spPr>
          <a:xfrm>
            <a:off x="3569793" y="23943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0F8FD5-F7BF-482A-05B4-0204CB6EC88A}"/>
              </a:ext>
            </a:extLst>
          </p:cNvPr>
          <p:cNvSpPr/>
          <p:nvPr/>
        </p:nvSpPr>
        <p:spPr>
          <a:xfrm>
            <a:off x="3569793" y="26926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D2533-3D99-641C-E24A-C2C83225024A}"/>
              </a:ext>
            </a:extLst>
          </p:cNvPr>
          <p:cNvSpPr/>
          <p:nvPr/>
        </p:nvSpPr>
        <p:spPr>
          <a:xfrm>
            <a:off x="3679548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CF4049-0B5D-6B69-EE28-161EB40A2B86}"/>
              </a:ext>
            </a:extLst>
          </p:cNvPr>
          <p:cNvSpPr/>
          <p:nvPr/>
        </p:nvSpPr>
        <p:spPr>
          <a:xfrm>
            <a:off x="4251659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93F3D1-A54C-FBA6-3930-C0D91E49E9E3}"/>
              </a:ext>
            </a:extLst>
          </p:cNvPr>
          <p:cNvSpPr/>
          <p:nvPr/>
        </p:nvSpPr>
        <p:spPr>
          <a:xfrm>
            <a:off x="3663249" y="3436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EA1D1A-40C9-25C2-7082-6375E35CCD60}"/>
              </a:ext>
            </a:extLst>
          </p:cNvPr>
          <p:cNvSpPr/>
          <p:nvPr/>
        </p:nvSpPr>
        <p:spPr>
          <a:xfrm>
            <a:off x="4251659" y="34586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0551AA-298A-7746-2F61-D60EF6D6EB14}"/>
              </a:ext>
            </a:extLst>
          </p:cNvPr>
          <p:cNvSpPr/>
          <p:nvPr/>
        </p:nvSpPr>
        <p:spPr>
          <a:xfrm>
            <a:off x="4867376" y="15507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8E01FD-9B84-5B7A-F91E-D9E3B522163D}"/>
              </a:ext>
            </a:extLst>
          </p:cNvPr>
          <p:cNvSpPr/>
          <p:nvPr/>
        </p:nvSpPr>
        <p:spPr>
          <a:xfrm>
            <a:off x="4867376" y="187532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62EAFE-31D8-8B2B-68C8-569EBEC92E77}"/>
              </a:ext>
            </a:extLst>
          </p:cNvPr>
          <p:cNvSpPr/>
          <p:nvPr/>
        </p:nvSpPr>
        <p:spPr>
          <a:xfrm>
            <a:off x="4876667" y="22786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F7883C-A96A-C464-EB62-17C187635B27}"/>
              </a:ext>
            </a:extLst>
          </p:cNvPr>
          <p:cNvSpPr/>
          <p:nvPr/>
        </p:nvSpPr>
        <p:spPr>
          <a:xfrm>
            <a:off x="4863754" y="351472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4C5A52-BCB0-1CA9-81B9-98C9585FA197}"/>
              </a:ext>
            </a:extLst>
          </p:cNvPr>
          <p:cNvSpPr/>
          <p:nvPr/>
        </p:nvSpPr>
        <p:spPr>
          <a:xfrm>
            <a:off x="5475849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9713B20-C0DC-D684-013D-9BF55DE38C69}"/>
              </a:ext>
            </a:extLst>
          </p:cNvPr>
          <p:cNvSpPr/>
          <p:nvPr/>
        </p:nvSpPr>
        <p:spPr>
          <a:xfrm>
            <a:off x="6132844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7D990-B541-6EB8-E574-475B288EF937}"/>
              </a:ext>
            </a:extLst>
          </p:cNvPr>
          <p:cNvSpPr txBox="1"/>
          <p:nvPr/>
        </p:nvSpPr>
        <p:spPr>
          <a:xfrm>
            <a:off x="810271" y="2316740"/>
            <a:ext cx="1411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 관리자 채팅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D30811-7219-6E0B-BCDD-24ECB29F98FB}"/>
              </a:ext>
            </a:extLst>
          </p:cNvPr>
          <p:cNvSpPr txBox="1"/>
          <p:nvPr/>
        </p:nvSpPr>
        <p:spPr>
          <a:xfrm>
            <a:off x="3395547" y="891590"/>
            <a:ext cx="342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클라이언트 간 일 대 다 채팅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18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40A0AA-8577-0DC2-8030-B4510762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5" y="1527400"/>
            <a:ext cx="28098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48B7B-6A23-DB65-16C2-8489BFD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53" y="1527399"/>
            <a:ext cx="2809875" cy="2314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C84A9-AF0A-B144-194C-E990966A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53" y="4301048"/>
            <a:ext cx="2809875" cy="2291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C31EFC-1338-D855-B95B-14AB68141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3" y="4278594"/>
            <a:ext cx="2809875" cy="22479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누구와 채팅 하는지 알 수 있도록 제목 설정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고객사 간의 일 대 일 채팅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318234" y="183524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199699" y="13441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93AF5E-05DD-B1AB-9F7D-A065BD0FB8D7}"/>
              </a:ext>
            </a:extLst>
          </p:cNvPr>
          <p:cNvSpPr/>
          <p:nvPr/>
        </p:nvSpPr>
        <p:spPr>
          <a:xfrm>
            <a:off x="291519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27C7AF-E71C-A4B4-3FCF-70C77DBC77BD}"/>
              </a:ext>
            </a:extLst>
          </p:cNvPr>
          <p:cNvSpPr/>
          <p:nvPr/>
        </p:nvSpPr>
        <p:spPr>
          <a:xfrm>
            <a:off x="2453342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CC250-9584-16DE-1AC6-295442AC662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78910" y="2684687"/>
            <a:ext cx="9791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42C8CA-49FE-1427-A1FE-3DE44ADC98FB}"/>
              </a:ext>
            </a:extLst>
          </p:cNvPr>
          <p:cNvCxnSpPr>
            <a:stCxn id="14" idx="3"/>
          </p:cNvCxnSpPr>
          <p:nvPr/>
        </p:nvCxnSpPr>
        <p:spPr>
          <a:xfrm flipV="1">
            <a:off x="3192068" y="5390444"/>
            <a:ext cx="965985" cy="12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F009F6-3C35-8F80-103B-60141D95CBB6}"/>
              </a:ext>
            </a:extLst>
          </p:cNvPr>
          <p:cNvSpPr txBox="1"/>
          <p:nvPr/>
        </p:nvSpPr>
        <p:spPr>
          <a:xfrm>
            <a:off x="0" y="1230483"/>
            <a:ext cx="714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서버와 고객사 간의 일 대 일 채팅</a:t>
            </a:r>
          </a:p>
        </p:txBody>
      </p:sp>
    </p:spTree>
    <p:extLst>
      <p:ext uri="{BB962C8B-B14F-4D97-AF65-F5344CB8AC3E}">
        <p14:creationId xmlns:p14="http://schemas.microsoft.com/office/powerpoint/2010/main" val="68160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기능 소개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684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7D6020-2C5A-E766-6478-38CC8644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9" y="2508203"/>
            <a:ext cx="4959605" cy="920797"/>
          </a:xfrm>
          <a:prstGeom prst="round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EC5C82-FDA9-AA39-86EA-7493DB36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78" y="3767474"/>
            <a:ext cx="3261445" cy="9485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고객사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8212667" y="4058356"/>
            <a:ext cx="852311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307795" y="310758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531481" y="308891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2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Item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아이템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ItemManger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76" y="2449573"/>
            <a:ext cx="4959605" cy="91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1" y="3801640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1927654" y="4058356"/>
            <a:ext cx="156519" cy="439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02" y="3767474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7652951" y="4021774"/>
            <a:ext cx="1185428" cy="270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99093"/>
            <a:ext cx="4520771" cy="7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266606" y="3140540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259633" y="3070518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0" y="1680594"/>
            <a:ext cx="4990207" cy="40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Order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아이템 검색 시 조건에 맞춰 검색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정확한 값을 입력 받아야 검색가능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제외한 다른 조건은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문자가 포함되어 있을 경우 모두 검색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8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OrderManger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941171" y="2759675"/>
            <a:ext cx="19770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1079155" y="4411367"/>
            <a:ext cx="172996" cy="12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930875" y="3720771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1075037" y="4573388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V="1">
            <a:off x="1070917" y="4766976"/>
            <a:ext cx="251254" cy="4805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2462203" y="3730396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29" idx="1"/>
          </p:cNvCxnSpPr>
          <p:nvPr/>
        </p:nvCxnSpPr>
        <p:spPr>
          <a:xfrm rot="10800000" flipH="1" flipV="1">
            <a:off x="941171" y="2837934"/>
            <a:ext cx="137984" cy="1637276"/>
          </a:xfrm>
          <a:prstGeom prst="bentConnector3">
            <a:avLst>
              <a:gd name="adj1" fmla="val -165671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35" idx="1"/>
          </p:cNvCxnSpPr>
          <p:nvPr/>
        </p:nvCxnSpPr>
        <p:spPr>
          <a:xfrm rot="16200000" flipH="1">
            <a:off x="576648" y="4153257"/>
            <a:ext cx="852617" cy="14416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8" idx="0"/>
          </p:cNvCxnSpPr>
          <p:nvPr/>
        </p:nvCxnSpPr>
        <p:spPr>
          <a:xfrm rot="5400000">
            <a:off x="1496317" y="3715502"/>
            <a:ext cx="1121711" cy="146176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flipV="1">
            <a:off x="1278922" y="27596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V="1">
            <a:off x="4075668" y="2360137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252151" y="3730395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V="1">
            <a:off x="4444313" y="2360137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4871770" y="2350558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V="1">
            <a:off x="3321905" y="35477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3321904" y="4149098"/>
            <a:ext cx="368645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V="1">
            <a:off x="3321905" y="4784843"/>
            <a:ext cx="368645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0550" y="3429000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이름으로 주문 정보 표시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90550" y="4027733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아이템 이름으로 주문 정보 표시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90550" y="4668123"/>
            <a:ext cx="2191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아이템을 선택하면 가격 표시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수량을 입력하면 자동으로 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총액 계산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6" y="2112584"/>
            <a:ext cx="4766681" cy="7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7" y="2758501"/>
            <a:ext cx="476668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3148366"/>
            <a:ext cx="4791213" cy="6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02165" y="4007702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6" y="4128801"/>
            <a:ext cx="4785732" cy="54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4602427"/>
            <a:ext cx="4750024" cy="3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75" y="4929002"/>
            <a:ext cx="4766680" cy="6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47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0" y="1900374"/>
            <a:ext cx="5258154" cy="38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전체 등록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 확인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 확인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7"/>
            <a:ext cx="5565422" cy="3682318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Chat Server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442430" y="2232452"/>
            <a:ext cx="1707646" cy="922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0745" y="3138327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등록된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1" name="직사각형 40"/>
          <p:cNvSpPr/>
          <p:nvPr/>
        </p:nvSpPr>
        <p:spPr>
          <a:xfrm flipV="1">
            <a:off x="442430" y="4017588"/>
            <a:ext cx="1707646" cy="723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7221" y="480589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3" name="직사각형 42"/>
          <p:cNvSpPr/>
          <p:nvPr/>
        </p:nvSpPr>
        <p:spPr>
          <a:xfrm flipV="1">
            <a:off x="3067387" y="2279650"/>
            <a:ext cx="1776462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92099" y="284447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7" name="직사각형 46"/>
          <p:cNvSpPr/>
          <p:nvPr/>
        </p:nvSpPr>
        <p:spPr>
          <a:xfrm flipV="1">
            <a:off x="3067387" y="3396047"/>
            <a:ext cx="2567294" cy="78053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92099" y="4184820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11" y="2377125"/>
            <a:ext cx="4785911" cy="30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1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채팅창으로부터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통신을 받아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전달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서버를 이용하여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네트워크 통신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1773924"/>
            <a:ext cx="2506241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3700612"/>
            <a:ext cx="2506241" cy="190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60" y="177113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7" y="178341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flipV="1">
            <a:off x="697802" y="3132438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697801" y="5088925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5392" y="2886217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들어가기 버튼만 활성화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2461" y="4859179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</a:t>
            </a:r>
          </a:p>
        </p:txBody>
      </p:sp>
      <p:sp>
        <p:nvSpPr>
          <p:cNvPr id="36" name="직사각형 35"/>
          <p:cNvSpPr/>
          <p:nvPr/>
        </p:nvSpPr>
        <p:spPr>
          <a:xfrm flipV="1">
            <a:off x="6563239" y="2647710"/>
            <a:ext cx="1097950" cy="1270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79920" y="3209800"/>
            <a:ext cx="2413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접속되어 있는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목록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7685903" y="2451751"/>
            <a:ext cx="683740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36" idx="2"/>
            <a:endCxn id="57" idx="1"/>
          </p:cNvCxnSpPr>
          <p:nvPr/>
        </p:nvCxnSpPr>
        <p:spPr>
          <a:xfrm rot="5400000" flipH="1" flipV="1">
            <a:off x="8138349" y="1506139"/>
            <a:ext cx="115436" cy="2167706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79920" y="2332219"/>
            <a:ext cx="24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접속할 서버의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이름을 입력하여 접속 가능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flipV="1">
            <a:off x="7685903" y="3242616"/>
            <a:ext cx="1334529" cy="5962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279920" y="4104102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채팅하고 있는 메시지</a:t>
            </a:r>
          </a:p>
        </p:txBody>
      </p:sp>
      <p:cxnSp>
        <p:nvCxnSpPr>
          <p:cNvPr id="51" name="꺾인 연결선 50"/>
          <p:cNvCxnSpPr>
            <a:stCxn id="59" idx="0"/>
            <a:endCxn id="60" idx="1"/>
          </p:cNvCxnSpPr>
          <p:nvPr/>
        </p:nvCxnSpPr>
        <p:spPr>
          <a:xfrm rot="16200000" flipH="1">
            <a:off x="8622353" y="3569646"/>
            <a:ext cx="388382" cy="92675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8" idx="3"/>
            <a:endCxn id="37" idx="1"/>
          </p:cNvCxnSpPr>
          <p:nvPr/>
        </p:nvCxnSpPr>
        <p:spPr>
          <a:xfrm>
            <a:off x="8369643" y="2737071"/>
            <a:ext cx="910277" cy="749728"/>
          </a:xfrm>
          <a:prstGeom prst="bentConnector3">
            <a:avLst>
              <a:gd name="adj1" fmla="val 86199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8C300-3269-6914-0B41-E81D2FE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82F0D-C117-8E42-8C15-3380D96E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FD1C6-66ED-70F3-2EAF-B5EBB3F3A55D}"/>
              </a:ext>
            </a:extLst>
          </p:cNvPr>
          <p:cNvSpPr txBox="1"/>
          <p:nvPr/>
        </p:nvSpPr>
        <p:spPr>
          <a:xfrm>
            <a:off x="1953489" y="2568696"/>
            <a:ext cx="8538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프로젝트에서 개발한 고객관리 및 채팅 프로그램을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전환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및 데이터 관리 방법 습득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연계 방법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디자인 패턴을 적용하여 메모리 관리부분은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유연하게 스위칭 할 수 있게 구조 변경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생성자 소비자 패턴을 적용하여 로그를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매체별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저장할 수 있게 구조 변경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89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Chat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이용해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메시지 전송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관리자의 메시지는 공지사항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전달만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5" y="1820560"/>
            <a:ext cx="3047190" cy="37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9" y="2520779"/>
            <a:ext cx="2757540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072" y="2520779"/>
            <a:ext cx="2615555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89" y="2443125"/>
            <a:ext cx="2022264" cy="247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3278659" y="1995614"/>
            <a:ext cx="205946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7592872" y="3552330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10434926" y="3552329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234464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 퇴장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1177078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1177078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1234464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9" y="2090748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" y="2090749"/>
            <a:ext cx="2391676" cy="9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13" y="3969328"/>
            <a:ext cx="228612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3479557"/>
            <a:ext cx="1996333" cy="20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66" y="2148988"/>
            <a:ext cx="242836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8" y="3356071"/>
            <a:ext cx="2216653" cy="220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19" y="3923512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6" y="2356073"/>
            <a:ext cx="2674626" cy="61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584730" y="213136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365683" y="21426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23374" y="334971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245172" y="396932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460266" y="21362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256886" y="228554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578801" y="33497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341319" y="39803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5778376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강제퇴장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6242832" y="6107472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6185919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6185919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Server, 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" y="2315761"/>
            <a:ext cx="281772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2" y="2094631"/>
            <a:ext cx="2613713" cy="160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46" y="3791742"/>
            <a:ext cx="2574899" cy="16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82" y="2173418"/>
            <a:ext cx="2235414" cy="180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082" y="1804086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6509" y="1828799"/>
            <a:ext cx="20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1" y="2237916"/>
            <a:ext cx="2061798" cy="1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76" y="4061510"/>
            <a:ext cx="2233219" cy="154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509" y="3978727"/>
            <a:ext cx="2065322" cy="16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 flipV="1">
            <a:off x="4380116" y="2237916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4396591" y="3973219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713742" y="2926816"/>
            <a:ext cx="1108603" cy="23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06641" y="1725299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04519" y="1725299"/>
            <a:ext cx="26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1773" y="3439297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 대 일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1772" y="4493515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 Chat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관리자와 일 대 일 채팅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>
            <a:endCxn id="60" idx="0"/>
          </p:cNvCxnSpPr>
          <p:nvPr/>
        </p:nvCxnSpPr>
        <p:spPr>
          <a:xfrm flipH="1">
            <a:off x="1670637" y="3159423"/>
            <a:ext cx="597406" cy="279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3" idx="0"/>
            <a:endCxn id="62" idx="0"/>
          </p:cNvCxnSpPr>
          <p:nvPr/>
        </p:nvCxnSpPr>
        <p:spPr>
          <a:xfrm flipH="1">
            <a:off x="1670636" y="2372497"/>
            <a:ext cx="3433845" cy="21210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4" idx="1"/>
            <a:endCxn id="62" idx="0"/>
          </p:cNvCxnSpPr>
          <p:nvPr/>
        </p:nvCxnSpPr>
        <p:spPr>
          <a:xfrm flipH="1">
            <a:off x="1670636" y="4040509"/>
            <a:ext cx="2725955" cy="453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 flipV="1">
            <a:off x="6609081" y="2169267"/>
            <a:ext cx="903827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6621439" y="4018662"/>
            <a:ext cx="776140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제목으로 해당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구별 가능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간 일 대 일 채팅은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창으로 분리되어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볼 수 없음</a:t>
            </a:r>
          </a:p>
        </p:txBody>
      </p:sp>
    </p:spTree>
    <p:extLst>
      <p:ext uri="{BB962C8B-B14F-4D97-AF65-F5344CB8AC3E}">
        <p14:creationId xmlns:p14="http://schemas.microsoft.com/office/powerpoint/2010/main" val="247007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서버로 전송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받아서 저장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파일전송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" y="2021223"/>
            <a:ext cx="3353862" cy="333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53" y="2021222"/>
            <a:ext cx="3379174" cy="27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2187060"/>
            <a:ext cx="18478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3787775"/>
            <a:ext cx="1828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05" y="2187060"/>
            <a:ext cx="3340658" cy="271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1833872" y="5181596"/>
            <a:ext cx="61934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3062780" y="3486083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3618836" y="2187060"/>
            <a:ext cx="219151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8548968" y="3787775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9770332" y="2187060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0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8044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채팅과 별개로 자동으로 로그 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자동 저장과 동시에 로그 저장 버튼으로 로그 저장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출력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쓰레드를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이용한 로그 저장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9" y="2489680"/>
            <a:ext cx="5027489" cy="261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91" y="2324344"/>
            <a:ext cx="3193879" cy="22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3697" y="4157994"/>
            <a:ext cx="496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채팅창에서의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행동을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이용하여 로그 저장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453546" y="2958860"/>
            <a:ext cx="866669" cy="344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79501" y="3832416"/>
            <a:ext cx="0" cy="358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개선점 및 회고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101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개선점 및 회고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7143" y="2633592"/>
            <a:ext cx="588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구성원과 함께 코드리뷰를 통한 효과적인 코드 작성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 테스트하면서 생기는 버그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오류 등을 관리하는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1805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37493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2633592"/>
            <a:ext cx="5884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각각의 클래스들의 데이터를 주고받는 방법에 대해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데이터스트림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텍스트스트림과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같은 데이터 전송에 관한 공부가 부족하다는 것을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통신에 대해 처음으로 공부하고 적용해봤지만 네트워크에 대한 공부가 더 필요하다고 느꼈습니다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이번 과제를 통해 다른 구성원들과 함께 코드를 보고 리뷰하며 코드 리뷰에 대한 필요성을 다시 한 번 느끼게 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3211F3-4BE7-1D52-6328-D077159C3EDC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D803DB-61BC-109C-C16A-13AECC9E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8" y="2827367"/>
            <a:ext cx="924396" cy="9138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DD5323-702A-6125-316C-72C9C63B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2834177"/>
            <a:ext cx="924396" cy="91386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3624A6C-15BC-21E2-B840-E201EFA1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39" y="1457178"/>
            <a:ext cx="923628" cy="91310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B672BBA-3419-D5F9-D49D-165A2A945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96" y="1592153"/>
            <a:ext cx="3028750" cy="242956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72087D4-1894-0550-F86C-7F2F41480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75" y="2060268"/>
            <a:ext cx="2568105" cy="191043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274BB52-B249-336F-F06C-27206E1D7BF6}"/>
              </a:ext>
            </a:extLst>
          </p:cNvPr>
          <p:cNvSpPr txBox="1"/>
          <p:nvPr/>
        </p:nvSpPr>
        <p:spPr>
          <a:xfrm>
            <a:off x="3369805" y="3737882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5A92A4-07E8-5E59-3346-4FEDC6F7B5E5}"/>
              </a:ext>
            </a:extLst>
          </p:cNvPr>
          <p:cNvSpPr txBox="1"/>
          <p:nvPr/>
        </p:nvSpPr>
        <p:spPr>
          <a:xfrm>
            <a:off x="1510006" y="3755817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537500-3A8D-34D8-63FB-68F6767D1552}"/>
              </a:ext>
            </a:extLst>
          </p:cNvPr>
          <p:cNvSpPr txBox="1"/>
          <p:nvPr/>
        </p:nvSpPr>
        <p:spPr>
          <a:xfrm>
            <a:off x="2434658" y="243760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90ED06E-C525-4D0A-D6D1-FBEA648E817B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1E5FD4B-B9F9-609C-1576-0158CFEFA942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1BD7E5-3C3E-134A-E6AE-4E4D909975D5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2CFFB-37D7-9499-E171-1F0089995F4F}"/>
              </a:ext>
            </a:extLst>
          </p:cNvPr>
          <p:cNvSpPr txBox="1"/>
          <p:nvPr/>
        </p:nvSpPr>
        <p:spPr>
          <a:xfrm>
            <a:off x="8097996" y="4021721"/>
            <a:ext cx="30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1BB7E8-BE9D-0CFC-BA3B-486904F49871}"/>
              </a:ext>
            </a:extLst>
          </p:cNvPr>
          <p:cNvSpPr txBox="1"/>
          <p:nvPr/>
        </p:nvSpPr>
        <p:spPr>
          <a:xfrm>
            <a:off x="1320800" y="5266267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구조화된 정보의 모음으로 컴퓨터 시스템에 의해 전자적으로 저장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9F8BFE-971E-853A-0DCB-21845F173724}"/>
              </a:ext>
            </a:extLst>
          </p:cNvPr>
          <p:cNvSpPr txBox="1"/>
          <p:nvPr/>
        </p:nvSpPr>
        <p:spPr>
          <a:xfrm>
            <a:off x="1320800" y="5721325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일반적으로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DBMS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의해 제어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C4CE0A-4193-C97E-D928-3DCECB722F6E}"/>
              </a:ext>
            </a:extLst>
          </p:cNvPr>
          <p:cNvSpPr txBox="1"/>
          <p:nvPr/>
        </p:nvSpPr>
        <p:spPr>
          <a:xfrm>
            <a:off x="1320800" y="6155133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데이터베이스는 하나의 클래스 정보를 가지고 있도록 하여 책임 중심으로 설계</a:t>
            </a:r>
          </a:p>
        </p:txBody>
      </p:sp>
    </p:spTree>
    <p:extLst>
      <p:ext uri="{BB962C8B-B14F-4D97-AF65-F5344CB8AC3E}">
        <p14:creationId xmlns:p14="http://schemas.microsoft.com/office/powerpoint/2010/main" val="33496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36196-1669-40C9-D049-2D5494CE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5" y="1752599"/>
            <a:ext cx="4899412" cy="215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27173-E499-B92E-5055-5A2992663E54}"/>
              </a:ext>
            </a:extLst>
          </p:cNvPr>
          <p:cNvSpPr txBox="1"/>
          <p:nvPr/>
        </p:nvSpPr>
        <p:spPr>
          <a:xfrm>
            <a:off x="634378" y="1350232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Oracle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F735AD-3C40-2952-78B3-5F5F95ABF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09" y="1866942"/>
            <a:ext cx="672795" cy="67279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CAC3FAE-A90B-D2CC-5A75-74551958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9" y="1866942"/>
            <a:ext cx="672795" cy="6727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40F922-EC54-7E7D-54C0-80407776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909" y="1866942"/>
            <a:ext cx="672795" cy="672795"/>
          </a:xfrm>
          <a:prstGeom prst="rect">
            <a:avLst/>
          </a:prstGeom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6E0E49C7-CE57-361B-8AAF-287F45357C68}"/>
              </a:ext>
            </a:extLst>
          </p:cNvPr>
          <p:cNvSpPr/>
          <p:nvPr/>
        </p:nvSpPr>
        <p:spPr>
          <a:xfrm rot="16200000">
            <a:off x="5916411" y="2603994"/>
            <a:ext cx="393700" cy="672022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C0424-ED25-2409-FFCC-B2A6BFC08E62}"/>
              </a:ext>
            </a:extLst>
          </p:cNvPr>
          <p:cNvSpPr txBox="1"/>
          <p:nvPr/>
        </p:nvSpPr>
        <p:spPr>
          <a:xfrm>
            <a:off x="6575614" y="1350231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개별 데이터베이스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D33E4EE-4B15-B3D7-482E-69749C83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35" y="2701330"/>
            <a:ext cx="1183031" cy="12019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869ED76-83B8-221D-D673-4FF22BC7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282" y="2701330"/>
            <a:ext cx="1183031" cy="120190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DDDA97-B4BA-19BF-2524-F067D5853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997" y="2701330"/>
            <a:ext cx="1183031" cy="120190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F397B7C-30E6-AA76-DC54-2E96E1A951FA}"/>
              </a:ext>
            </a:extLst>
          </p:cNvPr>
          <p:cNvSpPr txBox="1"/>
          <p:nvPr/>
        </p:nvSpPr>
        <p:spPr>
          <a:xfrm>
            <a:off x="772820" y="4592220"/>
            <a:ext cx="25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 설계 변경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E7C776D-49A2-FD9E-B026-8FCDDA887B9C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D310068-0F83-C466-3D8F-74A2AFFEABE7}"/>
              </a:ext>
            </a:extLst>
          </p:cNvPr>
          <p:cNvSpPr/>
          <p:nvPr/>
        </p:nvSpPr>
        <p:spPr>
          <a:xfrm>
            <a:off x="1110409" y="523116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5C0C7BF-4B4C-B7DC-F816-55A30B96C381}"/>
              </a:ext>
            </a:extLst>
          </p:cNvPr>
          <p:cNvSpPr/>
          <p:nvPr/>
        </p:nvSpPr>
        <p:spPr>
          <a:xfrm>
            <a:off x="1110409" y="574890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CD00E7A-3CAD-5DF9-D07B-BDDFA631275B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E078E5-D93C-D3A9-B958-AF458A2E52C7}"/>
              </a:ext>
            </a:extLst>
          </p:cNvPr>
          <p:cNvSpPr txBox="1"/>
          <p:nvPr/>
        </p:nvSpPr>
        <p:spPr>
          <a:xfrm>
            <a:off x="1167322" y="5037411"/>
            <a:ext cx="850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테이블 참조를 통하여 프로그램 구현 시 비교적 쉽게 구현이 가능하지만 실제 업무 환경에서는 각 부서의 데이터는 해당 부서에서만 조작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DB7BF-19D0-F088-9950-9B0EF37BD878}"/>
              </a:ext>
            </a:extLst>
          </p:cNvPr>
          <p:cNvSpPr txBox="1"/>
          <p:nvPr/>
        </p:nvSpPr>
        <p:spPr>
          <a:xfrm>
            <a:off x="1167321" y="5680948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부서 간 정보 공유는 가능하지만 데이터 조작은 불가능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2F75CE-237A-6393-C3C1-D280DBF366C8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기존에 있던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Client, Item, Order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클래스를 개별 부서로 가정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09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E67523-5950-6E8B-12F9-3735D977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1520797"/>
            <a:ext cx="1780751" cy="844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B2D2-61A0-4B66-601A-9B865AD73A7C}"/>
              </a:ext>
            </a:extLst>
          </p:cNvPr>
          <p:cNvSpPr txBox="1"/>
          <p:nvPr/>
        </p:nvSpPr>
        <p:spPr>
          <a:xfrm>
            <a:off x="772820" y="4592220"/>
            <a:ext cx="25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SQLite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선택 이유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C87BD6-2C05-C7C0-273A-D4243D37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83" y="1347670"/>
            <a:ext cx="2381250" cy="1190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8F307-7B00-5536-C790-28CD28929506}"/>
              </a:ext>
            </a:extLst>
          </p:cNvPr>
          <p:cNvSpPr txBox="1"/>
          <p:nvPr/>
        </p:nvSpPr>
        <p:spPr>
          <a:xfrm>
            <a:off x="829733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이식성이 뛰어남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 저장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DE03B-1A70-D89B-3686-3AB747F09935}"/>
              </a:ext>
            </a:extLst>
          </p:cNvPr>
          <p:cNvSpPr txBox="1"/>
          <p:nvPr/>
        </p:nvSpPr>
        <p:spPr>
          <a:xfrm>
            <a:off x="829733" y="3050977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가볍기때문에 다양한 개발환경에서 실행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9922-0CCC-A75B-647F-8ABAD0856EA2}"/>
              </a:ext>
            </a:extLst>
          </p:cNvPr>
          <p:cNvSpPr txBox="1"/>
          <p:nvPr/>
        </p:nvSpPr>
        <p:spPr>
          <a:xfrm>
            <a:off x="829733" y="3367375"/>
            <a:ext cx="514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테이블 지향 관계형 데이터베이스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 내에서 데이터 쿼리가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7753C-3F0D-CE22-FFDF-BDC3C5B1865D}"/>
              </a:ext>
            </a:extLst>
          </p:cNvPr>
          <p:cNvSpPr txBox="1"/>
          <p:nvPr/>
        </p:nvSpPr>
        <p:spPr>
          <a:xfrm>
            <a:off x="6874652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대량의 정보관리 용이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53EC-3F19-BD58-2DD5-1EE6ACA3104D}"/>
              </a:ext>
            </a:extLst>
          </p:cNvPr>
          <p:cNvSpPr txBox="1"/>
          <p:nvPr/>
        </p:nvSpPr>
        <p:spPr>
          <a:xfrm>
            <a:off x="6874652" y="3050976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오라클 서버를 이용하여 데이터 보안 용이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EA9EA-030E-EE12-73B3-6008FEAD32D2}"/>
              </a:ext>
            </a:extLst>
          </p:cNvPr>
          <p:cNvSpPr txBox="1"/>
          <p:nvPr/>
        </p:nvSpPr>
        <p:spPr>
          <a:xfrm>
            <a:off x="6874652" y="337035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대부분의 운영체제를 지원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9B4F67-2502-CF8B-1CF7-6CF6F88C731F}"/>
              </a:ext>
            </a:extLst>
          </p:cNvPr>
          <p:cNvSpPr/>
          <p:nvPr/>
        </p:nvSpPr>
        <p:spPr>
          <a:xfrm>
            <a:off x="772820" y="284017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F75D5A2-EB25-E1D9-B5E5-C6849742B1DA}"/>
              </a:ext>
            </a:extLst>
          </p:cNvPr>
          <p:cNvSpPr/>
          <p:nvPr/>
        </p:nvSpPr>
        <p:spPr>
          <a:xfrm>
            <a:off x="772820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6A3C22-91E8-5E28-1F38-6E467F302441}"/>
              </a:ext>
            </a:extLst>
          </p:cNvPr>
          <p:cNvSpPr/>
          <p:nvPr/>
        </p:nvSpPr>
        <p:spPr>
          <a:xfrm>
            <a:off x="772820" y="3455730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45B72B-DF6A-B077-01C9-9D9B02F16771}"/>
              </a:ext>
            </a:extLst>
          </p:cNvPr>
          <p:cNvSpPr/>
          <p:nvPr/>
        </p:nvSpPr>
        <p:spPr>
          <a:xfrm>
            <a:off x="6817739" y="283469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DA6617-75B9-783B-F270-88486CFB74E0}"/>
              </a:ext>
            </a:extLst>
          </p:cNvPr>
          <p:cNvSpPr/>
          <p:nvPr/>
        </p:nvSpPr>
        <p:spPr>
          <a:xfrm>
            <a:off x="6817739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A14A99-D90C-DE92-E2BA-49497201F824}"/>
              </a:ext>
            </a:extLst>
          </p:cNvPr>
          <p:cNvSpPr/>
          <p:nvPr/>
        </p:nvSpPr>
        <p:spPr>
          <a:xfrm>
            <a:off x="6817739" y="34673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44F93C-A2CC-5059-4A63-AE6A1DF2C78F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B33F49-D3D7-C806-1565-FA5C05FEE9BE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F7DEE9-9111-983F-B64B-BB93120FE09D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C68F7F-4DF9-15A3-9935-538F5E987BA0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B61B-39AF-83C6-7DA9-74B33A393DC0}"/>
              </a:ext>
            </a:extLst>
          </p:cNvPr>
          <p:cNvSpPr txBox="1"/>
          <p:nvPr/>
        </p:nvSpPr>
        <p:spPr>
          <a:xfrm>
            <a:off x="1167322" y="5309646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데이터가 저장되기 때문에 미니 프로젝트 성격상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적합하다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6C065-E30D-DD2D-084F-458642D1B330}"/>
              </a:ext>
            </a:extLst>
          </p:cNvPr>
          <p:cNvSpPr txBox="1"/>
          <p:nvPr/>
        </p:nvSpPr>
        <p:spPr>
          <a:xfrm>
            <a:off x="1167322" y="5739961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비교적 적은 데이터를 다루기 때문에 메모리 내에서 쿼리로 데이터 조작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003CC-E641-F796-A6D6-C1AAEE247FB7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만들기때문에 오라클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데이터베이스를 각각 다루기 용이하다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58470E-5E25-428C-5544-6B869E3E09B6}"/>
              </a:ext>
            </a:extLst>
          </p:cNvPr>
          <p:cNvCxnSpPr/>
          <p:nvPr/>
        </p:nvCxnSpPr>
        <p:spPr>
          <a:xfrm>
            <a:off x="6096000" y="2782708"/>
            <a:ext cx="0" cy="837951"/>
          </a:xfrm>
          <a:prstGeom prst="line">
            <a:avLst/>
          </a:prstGeom>
          <a:ln>
            <a:solidFill>
              <a:srgbClr val="EB61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ED3FF-510A-24D9-F05A-0B92D21B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65" y="3519402"/>
            <a:ext cx="4858353" cy="1228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7E8E2-30BA-3108-C83A-B22CE3DA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0" y="3519402"/>
            <a:ext cx="4858354" cy="1228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A0B193-42C3-A1DE-9019-D8DA7094C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65" y="1600702"/>
            <a:ext cx="1700985" cy="1700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5FDCEC1-4432-7A60-0552-36CDC61C1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0" y="1600702"/>
            <a:ext cx="1700985" cy="1700985"/>
          </a:xfrm>
          <a:prstGeom prst="rect">
            <a:avLst/>
          </a:prstGeom>
        </p:spPr>
      </p:pic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1551962-86D3-D3E9-92F2-19216BEDC643}"/>
              </a:ext>
            </a:extLst>
          </p:cNvPr>
          <p:cNvSpPr/>
          <p:nvPr/>
        </p:nvSpPr>
        <p:spPr>
          <a:xfrm rot="16200000">
            <a:off x="5701678" y="2730952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269B3-4BBE-A946-580C-2E7FE4C39197}"/>
              </a:ext>
            </a:extLst>
          </p:cNvPr>
          <p:cNvSpPr txBox="1"/>
          <p:nvPr/>
        </p:nvSpPr>
        <p:spPr>
          <a:xfrm>
            <a:off x="3466478" y="2963132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데이터를 데이터베이스로 전환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417A06-68A3-7BFF-7701-30B565BB84C6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0BA8-32DE-84FC-EA5B-432F472FF6AC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C475B86-0020-D74E-F8BE-DEE745759D3B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3520BF-EEA6-36A1-D09B-D204C5234FD2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AEB89-D59D-8F85-FD1B-5C03FF063D02}"/>
              </a:ext>
            </a:extLst>
          </p:cNvPr>
          <p:cNvSpPr txBox="1"/>
          <p:nvPr/>
        </p:nvSpPr>
        <p:spPr>
          <a:xfrm>
            <a:off x="1167322" y="5309646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파일로 저장된 데이터를 데이터베이스로 전환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F45E5C-6296-DFFF-0A68-F65AEBF18B21}"/>
              </a:ext>
            </a:extLst>
          </p:cNvPr>
          <p:cNvSpPr txBox="1"/>
          <p:nvPr/>
        </p:nvSpPr>
        <p:spPr>
          <a:xfrm>
            <a:off x="1167322" y="5739961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데이터베이스로 관리하기때문에 데이터 조작이 용이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A2D405-69CF-2B8B-6ABD-E30BED4D356B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이용하여 이식성이 높다</a:t>
            </a:r>
          </a:p>
        </p:txBody>
      </p:sp>
    </p:spTree>
    <p:extLst>
      <p:ext uri="{BB962C8B-B14F-4D97-AF65-F5344CB8AC3E}">
        <p14:creationId xmlns:p14="http://schemas.microsoft.com/office/powerpoint/2010/main" val="30318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데이터 구조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94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구조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28CE5-0A80-3AA9-523B-280099B3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27" y="1541680"/>
            <a:ext cx="924396" cy="913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DA4748-8ED0-1C70-3B0D-07D8CD584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28" y="1597875"/>
            <a:ext cx="924396" cy="91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3B7487-2D2B-D72C-CB51-C1DB48E7B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5" y="1539088"/>
            <a:ext cx="923628" cy="913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FC4287-AE49-2A0B-ED6B-844E6745B3A4}"/>
              </a:ext>
            </a:extLst>
          </p:cNvPr>
          <p:cNvSpPr txBox="1"/>
          <p:nvPr/>
        </p:nvSpPr>
        <p:spPr>
          <a:xfrm>
            <a:off x="9172294" y="245219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39135-5912-37A5-8988-CA899E973774}"/>
              </a:ext>
            </a:extLst>
          </p:cNvPr>
          <p:cNvSpPr txBox="1"/>
          <p:nvPr/>
        </p:nvSpPr>
        <p:spPr>
          <a:xfrm>
            <a:off x="5352559" y="251951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6BDFD-8645-97DF-07B9-9F0DBC21C679}"/>
              </a:ext>
            </a:extLst>
          </p:cNvPr>
          <p:cNvSpPr txBox="1"/>
          <p:nvPr/>
        </p:nvSpPr>
        <p:spPr>
          <a:xfrm>
            <a:off x="1532822" y="2496900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376D5F-7B1A-C94C-DB41-A38C0C30BF7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17210" y="2427127"/>
            <a:ext cx="923628" cy="12700"/>
          </a:xfrm>
          <a:prstGeom prst="bentConnector5">
            <a:avLst>
              <a:gd name="adj1" fmla="val -140736"/>
              <a:gd name="adj2" fmla="val -32008866"/>
              <a:gd name="adj3" fmla="val 2471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DA7D93C-DEF6-71BD-4193-2B206E810552}"/>
              </a:ext>
            </a:extLst>
          </p:cNvPr>
          <p:cNvGraphicFramePr>
            <a:graphicFrameLocks noGrp="1"/>
          </p:cNvGraphicFramePr>
          <p:nvPr/>
        </p:nvGraphicFramePr>
        <p:xfrm>
          <a:off x="541867" y="2923304"/>
          <a:ext cx="3310485" cy="351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49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Client_addr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Client_phoneNum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Client_type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</a:tbl>
          </a:graphicData>
        </a:graphic>
      </p:graphicFrame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50E3340-C466-5208-8EA8-25D4ED38920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74762" y="2427127"/>
            <a:ext cx="923628" cy="12700"/>
          </a:xfrm>
          <a:prstGeom prst="bentConnector5">
            <a:avLst>
              <a:gd name="adj1" fmla="val -127291"/>
              <a:gd name="adj2" fmla="val -32008866"/>
              <a:gd name="adj3" fmla="val 2513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6048116-91F7-B02B-A122-A2E912EF8C05}"/>
              </a:ext>
            </a:extLst>
          </p:cNvPr>
          <p:cNvGraphicFramePr>
            <a:graphicFrameLocks noGrp="1"/>
          </p:cNvGraphicFramePr>
          <p:nvPr/>
        </p:nvGraphicFramePr>
        <p:xfrm>
          <a:off x="4425244" y="2923303"/>
          <a:ext cx="3251199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종류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Item_cat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색상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Item_color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재고량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Item_stock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Item_price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6E1C943-461A-CD53-D320-028B557843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31095" y="2427127"/>
            <a:ext cx="923628" cy="12700"/>
          </a:xfrm>
          <a:prstGeom prst="bentConnector5">
            <a:avLst>
              <a:gd name="adj1" fmla="val -129735"/>
              <a:gd name="adj2" fmla="val -32008866"/>
              <a:gd name="adj3" fmla="val 2391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91FEC93-CA6F-63A7-84AE-62AA2C7A1EDF}"/>
              </a:ext>
            </a:extLst>
          </p:cNvPr>
          <p:cNvGraphicFramePr>
            <a:graphicFrameLocks noGrp="1"/>
          </p:cNvGraphicFramePr>
          <p:nvPr/>
        </p:nvGraphicFramePr>
        <p:xfrm>
          <a:off x="8249335" y="2923303"/>
          <a:ext cx="3197595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86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고객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아이템 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총액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Order_amount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8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1851</Words>
  <Application>Microsoft Office PowerPoint</Application>
  <PresentationFormat>와이드스크린</PresentationFormat>
  <Paragraphs>507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HY헤드라인M</vt:lpstr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종구</dc:creator>
  <cp:lastModifiedBy>이 종구</cp:lastModifiedBy>
  <cp:revision>65</cp:revision>
  <dcterms:created xsi:type="dcterms:W3CDTF">2022-10-28T00:31:39Z</dcterms:created>
  <dcterms:modified xsi:type="dcterms:W3CDTF">2022-11-17T08:59:18Z</dcterms:modified>
</cp:coreProperties>
</file>