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7" r:id="rId4"/>
    <p:sldId id="270" r:id="rId5"/>
    <p:sldId id="258" r:id="rId6"/>
    <p:sldId id="260" r:id="rId7"/>
    <p:sldId id="259" r:id="rId8"/>
    <p:sldId id="257" r:id="rId9"/>
    <p:sldId id="275" r:id="rId10"/>
    <p:sldId id="306" r:id="rId11"/>
    <p:sldId id="303" r:id="rId12"/>
    <p:sldId id="263" r:id="rId13"/>
    <p:sldId id="271" r:id="rId14"/>
    <p:sldId id="264" r:id="rId15"/>
    <p:sldId id="266" r:id="rId16"/>
    <p:sldId id="268" r:id="rId17"/>
    <p:sldId id="269" r:id="rId18"/>
    <p:sldId id="261" r:id="rId19"/>
    <p:sldId id="272" r:id="rId20"/>
    <p:sldId id="289" r:id="rId21"/>
    <p:sldId id="290" r:id="rId22"/>
    <p:sldId id="283" r:id="rId23"/>
    <p:sldId id="285" r:id="rId24"/>
    <p:sldId id="286" r:id="rId25"/>
    <p:sldId id="284" r:id="rId26"/>
    <p:sldId id="277" r:id="rId27"/>
    <p:sldId id="278" r:id="rId28"/>
    <p:sldId id="280" r:id="rId29"/>
    <p:sldId id="287" r:id="rId30"/>
    <p:sldId id="288" r:id="rId31"/>
    <p:sldId id="281" r:id="rId32"/>
    <p:sldId id="282" r:id="rId33"/>
    <p:sldId id="291" r:id="rId34"/>
    <p:sldId id="299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6EC6-0DC1-2F2B-08BD-8FF02052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F5086-33FA-F136-F2C0-25E648D3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6A20-7F6D-D17A-48EA-A4EE59A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6029-D6D5-ABE7-0B3B-A3BBCF51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A641-1D7D-61E8-482B-B4812F31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771C-ED41-CE25-A0AE-30344CF6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B79E-EF6F-7A75-32C9-38759AAE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B0D2-8B5B-3CD9-9A00-5B90366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BADC-5DEA-234A-4E5A-2661166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27E2-FC60-EAC7-85EC-F43C17DF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7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52D80-DE38-839C-E6FC-32CB59C73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5EF8B-EF93-3909-24B6-FED91115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9724-033D-3710-64E3-51B838F0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DE61-1B28-3F08-1930-E8E43044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783B-C20C-3843-0766-483EE4DC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38CC-328D-82F8-A66C-113321B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ABCF-D940-D9EA-C36E-FD2E2733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7D2D-C9C7-999E-A773-A6BF3947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4AEB-E818-281A-BFEC-D0D9EFCA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1759-55EE-B254-6A25-A2BF6F3B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4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4188-BB56-8442-7CA9-C8FE7E94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246E-8CA9-C15E-143B-77FEF1C8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9321-379A-F6D8-CF52-032E8D33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9A74-A736-8189-8B04-86B72398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C741-9688-CA64-BC1A-68324129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4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144-F26B-CF1E-EEDD-7CCFDD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D5E1-230E-4CAD-02DB-16D7ED16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3D06F-EB71-17BA-9E9A-5C75A803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B13A-C450-AA0E-F7AF-DFA9306A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E51BA-CB72-F6A1-920E-C70A76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1A8A-0B56-64CC-AAE5-949BF21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A007-A6DF-84A0-72E4-C61D1D90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FD6D-9B45-3920-2A9C-50250197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C1-1406-A0D4-F6D2-FFDBF518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C571-73FB-FC95-58F4-7265B93F2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248FA-A4DA-CC08-86E8-1E6747293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2DC5D-E596-65BD-3DE6-E0631CA5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E74B7-B084-CBFD-4408-6AE6E15F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C16F-BC89-201D-63FD-F550D2D6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1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29D9-ECEA-E2DC-B88B-62797E3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F4E83-3F6F-92BD-DA90-C91EEACE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51978-8B67-5226-50DB-3DC27534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2EDF-1ABD-01BE-E7F0-8E9DB1D7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9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2BFD9-D75E-5AEE-6DFD-F1E6C97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93D3C-DC4E-8A89-3E39-077B37E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86BD-9340-CAF2-9F63-AD0BD1C0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3BB6-A3F8-1DFC-B120-3BDEDD8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B490-9216-C2DC-5E4F-90B748E52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9DA2-DEDD-4E51-88C1-8BD074C6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0FB3-2DF1-021D-B9BD-85B4B267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9BDE-C9CA-343E-0112-C8CDF24F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6F67-083C-722A-7529-73777AD7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7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DAC9-E75D-E6AA-6BB6-373C0D30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DE0EB-BDBD-2665-E545-7ACF52741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BDBAC-904B-78A6-E62E-B61A5D059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35DE-87A9-E088-2225-EBCA153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E407-C928-1A2C-99D2-CEF9C52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7D68B-C67F-08B6-2586-20C840C9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89A0-51F5-5AB4-D413-452D351F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C1D9-A329-6663-E4C9-481351ED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5934-BA21-F433-130D-6AAFFBA3E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7F5F4-1E2F-4417-8026-9E12E10E095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0237-8008-F6DA-312C-289A20AEC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7B99-F9DC-CBAE-ADC3-E32E789B7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755AC-B927-47A5-B71B-330BD06A6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feed/update/urn:li:activity:7159681966076743680" TargetMode="External"/><Relationship Id="rId13" Type="http://schemas.openxmlformats.org/officeDocument/2006/relationships/hyperlink" Target="https://www.linkedin.com/feed/update/urn:li:activity:7148540069308424192" TargetMode="External"/><Relationship Id="rId3" Type="http://schemas.openxmlformats.org/officeDocument/2006/relationships/hyperlink" Target="https://www.linkedin.com/feed/update/urn:li:activity:7175989416367202304" TargetMode="External"/><Relationship Id="rId7" Type="http://schemas.openxmlformats.org/officeDocument/2006/relationships/hyperlink" Target="https://www.linkedin.com/feed/update/urn:li:activity:7153158994704916480" TargetMode="External"/><Relationship Id="rId12" Type="http://schemas.openxmlformats.org/officeDocument/2006/relationships/hyperlink" Target="https://www.linkedin.com/feed/update/urn:li:activity:7243755969132855297" TargetMode="External"/><Relationship Id="rId2" Type="http://schemas.openxmlformats.org/officeDocument/2006/relationships/hyperlink" Target="https://www.linkedin.com/feed/update/urn:li:activity:7244480738840977411" TargetMode="External"/><Relationship Id="rId16" Type="http://schemas.openxmlformats.org/officeDocument/2006/relationships/hyperlink" Target="https://www.linkedin.com/feed/update/urn:li:activity:72170647805183139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update/urn:li:activity:7247379831581990912" TargetMode="External"/><Relationship Id="rId11" Type="http://schemas.openxmlformats.org/officeDocument/2006/relationships/hyperlink" Target="https://www.linkedin.com/feed/update/urn:li:activity:7250278939531587585" TargetMode="External"/><Relationship Id="rId5" Type="http://schemas.openxmlformats.org/officeDocument/2006/relationships/hyperlink" Target="https://www.linkedin.com/feed/update/urn:li:activity:7171291187566301184" TargetMode="External"/><Relationship Id="rId15" Type="http://schemas.openxmlformats.org/officeDocument/2006/relationships/hyperlink" Target="https://www.linkedin.com/feed/update/urn:li:activity:7148940767179268098" TargetMode="External"/><Relationship Id="rId10" Type="http://schemas.openxmlformats.org/officeDocument/2006/relationships/hyperlink" Target="https://www.linkedin.com/feed/update/urn:li:activity:7210813880493568000" TargetMode="External"/><Relationship Id="rId4" Type="http://schemas.openxmlformats.org/officeDocument/2006/relationships/hyperlink" Target="https://www.linkedin.com/feed/update/urn:li:activity:7254989997810855937" TargetMode="External"/><Relationship Id="rId9" Type="http://schemas.openxmlformats.org/officeDocument/2006/relationships/hyperlink" Target="https://www.linkedin.com/feed/update/urn:li:activity:7213427176489041920" TargetMode="External"/><Relationship Id="rId14" Type="http://schemas.openxmlformats.org/officeDocument/2006/relationships/hyperlink" Target="https://www.linkedin.com/feed/update/urn:li:activity:71880986853632040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feed/update/urn:li:activity:7234500031716769792" TargetMode="External"/><Relationship Id="rId13" Type="http://schemas.openxmlformats.org/officeDocument/2006/relationships/hyperlink" Target="https://www.linkedin.com/feed/update/urn:li:activity:7213427176489041920" TargetMode="External"/><Relationship Id="rId18" Type="http://schemas.openxmlformats.org/officeDocument/2006/relationships/hyperlink" Target="https://www.linkedin.com/feed/update/urn:li:activity:7247379831581990912" TargetMode="External"/><Relationship Id="rId26" Type="http://schemas.openxmlformats.org/officeDocument/2006/relationships/hyperlink" Target="https://www.linkedin.com/feed/update/urn:li:activity:7201718968573718528" TargetMode="External"/><Relationship Id="rId3" Type="http://schemas.openxmlformats.org/officeDocument/2006/relationships/hyperlink" Target="https://www.linkedin.com/feed/update/urn:li:activity:7160769135310729217" TargetMode="External"/><Relationship Id="rId21" Type="http://schemas.openxmlformats.org/officeDocument/2006/relationships/hyperlink" Target="https://www.linkedin.com/feed/update/urn:li:activity:7150680605519728640" TargetMode="External"/><Relationship Id="rId7" Type="http://schemas.openxmlformats.org/officeDocument/2006/relationships/hyperlink" Target="https://www.linkedin.com/feed/update/urn:li:activity:7236633992500809728" TargetMode="External"/><Relationship Id="rId12" Type="http://schemas.openxmlformats.org/officeDocument/2006/relationships/hyperlink" Target="https://www.linkedin.com/feed/update/urn:li:activity:7153883771606331394" TargetMode="External"/><Relationship Id="rId17" Type="http://schemas.openxmlformats.org/officeDocument/2006/relationships/hyperlink" Target="https://www.linkedin.com/feed/update/urn:li:activity:7186239731419021312" TargetMode="External"/><Relationship Id="rId25" Type="http://schemas.openxmlformats.org/officeDocument/2006/relationships/hyperlink" Target="https://www.linkedin.com/feed/update/urn:li:activity:7224291033721790465" TargetMode="External"/><Relationship Id="rId2" Type="http://schemas.openxmlformats.org/officeDocument/2006/relationships/hyperlink" Target="https://www.linkedin.com/feed/update/urn:li:activity:7210813880493568000" TargetMode="External"/><Relationship Id="rId16" Type="http://schemas.openxmlformats.org/officeDocument/2006/relationships/hyperlink" Target="https://www.linkedin.com/feed/update/urn:li:activity:7228570233819607040" TargetMode="External"/><Relationship Id="rId20" Type="http://schemas.openxmlformats.org/officeDocument/2006/relationships/hyperlink" Target="https://www.linkedin.com/feed/update/urn:li:activity:7215956161529831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update/urn:li:activity:7252090902347722752" TargetMode="External"/><Relationship Id="rId11" Type="http://schemas.openxmlformats.org/officeDocument/2006/relationships/hyperlink" Target="https://www.linkedin.com/feed/update/urn:li:activity:7189496029585518593" TargetMode="External"/><Relationship Id="rId24" Type="http://schemas.openxmlformats.org/officeDocument/2006/relationships/hyperlink" Target="https://www.linkedin.com/feed/update/urn:li:activity:7165888880150298625" TargetMode="External"/><Relationship Id="rId5" Type="http://schemas.openxmlformats.org/officeDocument/2006/relationships/hyperlink" Target="https://www.linkedin.com/feed/update/urn:li:activity:7241219267432497152" TargetMode="External"/><Relationship Id="rId15" Type="http://schemas.openxmlformats.org/officeDocument/2006/relationships/hyperlink" Target="https://www.linkedin.com/feed/update/urn:li:activity:7201049632527835136" TargetMode="External"/><Relationship Id="rId23" Type="http://schemas.openxmlformats.org/officeDocument/2006/relationships/hyperlink" Target="https://www.linkedin.com/feed/update/urn:li:activity:7159681966076743680" TargetMode="External"/><Relationship Id="rId10" Type="http://schemas.openxmlformats.org/officeDocument/2006/relationships/hyperlink" Target="https://www.linkedin.com/feed/update/urn:li:activity:7179379228285546496" TargetMode="External"/><Relationship Id="rId19" Type="http://schemas.openxmlformats.org/officeDocument/2006/relationships/hyperlink" Target="https://www.linkedin.com/feed/update/urn:li:activity:7171640806041219072" TargetMode="External"/><Relationship Id="rId4" Type="http://schemas.openxmlformats.org/officeDocument/2006/relationships/hyperlink" Target="https://www.linkedin.com/feed/update/urn:li:activity:7148540069308424192" TargetMode="External"/><Relationship Id="rId9" Type="http://schemas.openxmlformats.org/officeDocument/2006/relationships/hyperlink" Target="https://www.linkedin.com/feed/update/urn:li:activity:7247088206121205760" TargetMode="External"/><Relationship Id="rId14" Type="http://schemas.openxmlformats.org/officeDocument/2006/relationships/hyperlink" Target="https://www.linkedin.com/feed/update/urn:li:activity:7167654512709623808" TargetMode="External"/><Relationship Id="rId22" Type="http://schemas.openxmlformats.org/officeDocument/2006/relationships/hyperlink" Target="https://www.linkedin.com/feed/update/urn:li:activity:7214040160932364288" TargetMode="External"/><Relationship Id="rId27" Type="http://schemas.openxmlformats.org/officeDocument/2006/relationships/hyperlink" Target="https://www.linkedin.com/feed/update/urn:li:activity:7233609104991076352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4441-49EC-1F83-310F-35B9791EA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3" y="1122363"/>
            <a:ext cx="9323615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bioscience</a:t>
            </a:r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br>
              <a:rPr lang="en-US" altLang="ko-KR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컨설팅 및 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5DEB5-F1F8-151F-C9F5-B3338F5055CB}"/>
              </a:ext>
            </a:extLst>
          </p:cNvPr>
          <p:cNvSpPr txBox="1"/>
          <p:nvPr/>
        </p:nvSpPr>
        <p:spPr>
          <a:xfrm>
            <a:off x="9127671" y="5388429"/>
            <a:ext cx="201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이준영</a:t>
            </a:r>
          </a:p>
        </p:txBody>
      </p:sp>
    </p:spTree>
    <p:extLst>
      <p:ext uri="{BB962C8B-B14F-4D97-AF65-F5344CB8AC3E}">
        <p14:creationId xmlns:p14="http://schemas.microsoft.com/office/powerpoint/2010/main" val="244600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974E1-C8ED-B2C2-0B6F-F3332E1F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A4CF-43D9-1824-13F3-312A943B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 수와 참여 수 사이의 인과관계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D4B9B-BA92-19D4-CE64-EBABE3CFE414}"/>
              </a:ext>
            </a:extLst>
          </p:cNvPr>
          <p:cNvSpPr txBox="1"/>
          <p:nvPr/>
        </p:nvSpPr>
        <p:spPr>
          <a:xfrm>
            <a:off x="6611112" y="1825625"/>
            <a:ext cx="474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우측 맨 위의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데이터포인트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BIO International Convention 2024</a:t>
            </a:r>
            <a:r>
              <a:rPr lang="en-US" altLang="ko-KR" dirty="0"/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보면 참여는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3,946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이고 이 중 클릭은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3,826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수치는 좋아요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 수의 합산으로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독립 변수를 갖는 종속 변수이다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수치는 위의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변수와 인과관계를 갖는데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중에서도 클릭 수와 참여 수 사이의 인과관계는 아주 극단적으로 나타나고 있는 것을 알 수 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9E49-DC7F-D5EF-C53B-01F396FF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0" y="1825625"/>
            <a:ext cx="6223988" cy="38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E5DAE-6BDA-17EB-0DD5-54F4E116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C309-DF7A-03D8-BBBD-7ACA647F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 수와 참여 수 사이의 인과관계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A8559-EE47-83F7-8B79-F5B75867C413}"/>
              </a:ext>
            </a:extLst>
          </p:cNvPr>
          <p:cNvSpPr txBox="1"/>
          <p:nvPr/>
        </p:nvSpPr>
        <p:spPr>
          <a:xfrm>
            <a:off x="6611112" y="1825625"/>
            <a:ext cx="47426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왼쪽의 네모는 클릭 수와 참여 수 사이의 상관계수를 의미함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두 지표가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100%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정비례하는 관계라는 의미로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최대값임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지표는 아주 강력한 인과관계를 갖고 있음을 의미함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아래의 네모는 해당 결과가 우연의 일치일 확률을 의미함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결과는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충분한 표본을 관측한 결과이며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E – 20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소수점 아래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자리까지가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임을 의미하므로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결과는 우연의 일치일 확률이 극단적으로 희박함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참여에 기반한 수치를 활용한다는 것은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클릭에 기반한 수치와 다르지 않으며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현재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SKBS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참여율 지표는 클릭 수에 크게 의존하고 있음을 알 수 있음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6B896-D4B4-06A0-9B1F-65DBD234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0" y="2500545"/>
            <a:ext cx="5363323" cy="2343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224D17-0253-BBE4-6A62-6314C18C58CA}"/>
              </a:ext>
            </a:extLst>
          </p:cNvPr>
          <p:cNvSpPr/>
          <p:nvPr/>
        </p:nvSpPr>
        <p:spPr>
          <a:xfrm>
            <a:off x="838200" y="3091531"/>
            <a:ext cx="1533144" cy="272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AF5ADE-7168-0A45-CC8C-3F9278A371AC}"/>
              </a:ext>
            </a:extLst>
          </p:cNvPr>
          <p:cNvSpPr/>
          <p:nvPr/>
        </p:nvSpPr>
        <p:spPr>
          <a:xfrm>
            <a:off x="3279321" y="4169215"/>
            <a:ext cx="696686" cy="476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A065F-E76B-2677-B6A8-24E3941B646D}"/>
              </a:ext>
            </a:extLst>
          </p:cNvPr>
          <p:cNvSpPr/>
          <p:nvPr/>
        </p:nvSpPr>
        <p:spPr>
          <a:xfrm>
            <a:off x="838200" y="3818595"/>
            <a:ext cx="1533144" cy="272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76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D692-C600-03B4-C64F-BBEA26641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38E0-28FE-CCF0-8101-BE55B80A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참여율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영상공식 반영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25318-4943-6B52-1610-3CC123DAAA4C}"/>
              </a:ext>
            </a:extLst>
          </p:cNvPr>
          <p:cNvSpPr txBox="1"/>
          <p:nvPr/>
        </p:nvSpPr>
        <p:spPr>
          <a:xfrm>
            <a:off x="6601968" y="1833789"/>
            <a:ext cx="47518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장표에 나타났던 것과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연관깊은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결과를 얻을 수 있음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폴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리포스트는 어느정도 균일한 참여율을 확보하고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만약 카드뉴스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등이 각각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몇장인지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데이터가 확보된다면 실제로 슬라이드 수와 참여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상에 상관관계가 있음이 입증될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수도있음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경우 참여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참여율은 객관적인 결과를 판단하는 지표로 사용될 수 없음을 의미함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 역시 콘텐츠의 유형 자체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파생되는 클릭 수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너무 의존하므로 좋은 콘텐츠의 기준으로 보는 것은 바람직하지 않음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643C47D-ACBF-406B-5E36-5027D685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" y="2072536"/>
            <a:ext cx="5503209" cy="35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5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33D09-5998-6BEB-D142-7FB22142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2AF-00AA-285A-8B9D-65FA0C3A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참여율에 대한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D3BD8-C241-C51D-3E83-FA25F6534453}"/>
              </a:ext>
            </a:extLst>
          </p:cNvPr>
          <p:cNvSpPr txBox="1"/>
          <p:nvPr/>
        </p:nvSpPr>
        <p:spPr>
          <a:xfrm>
            <a:off x="1012371" y="1825625"/>
            <a:ext cx="10341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클릭 횟수에서 받는 영향이 아주 강력하므로 참여율이 객관적으로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성공적인 콘텐츠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”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임을 보여주는지에 대한 고찰 필요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이미지를 넘겨가며 보았다는 것이 이미 그 콘텐츠에 대한 관심도를 나타내는 것일 수 있기 때문에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(e.g.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체류 시간이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비해 길었을 수 있으므로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다른 지표를 사용하더라도 이 콘텐츠에 대한 관심도가 잘 표현이 되는지 확인이 필요함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52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F0C1-FC94-DD0F-7708-46800A07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BF90-3EC6-65AC-2C37-CFF66EA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좋은 콘텐츠 지표로 좋아요 활용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9036DC5-45C9-8A0B-7A28-BAA1AE203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73096"/>
              </p:ext>
            </p:extLst>
          </p:nvPr>
        </p:nvGraphicFramePr>
        <p:xfrm>
          <a:off x="838200" y="1914938"/>
          <a:ext cx="10515603" cy="1942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861">
                  <a:extLst>
                    <a:ext uri="{9D8B030D-6E8A-4147-A177-3AD203B41FA5}">
                      <a16:colId xmlns:a16="http://schemas.microsoft.com/office/drawing/2014/main" val="404149321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7805168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430189493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755526168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9614366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7185720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389439678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682899989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63415938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155803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48068919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04606801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2029758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78393007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92052769"/>
                    </a:ext>
                  </a:extLst>
                </a:gridCol>
              </a:tblGrid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15123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848483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4,550.0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29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5,599.4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3,864.2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0267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2,772.8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139.8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65240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7,084.8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2,651.3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1,673.2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127.6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1,806.6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1,114.4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2235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3,179.6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800.2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602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4,911.8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175.8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66820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4,112.1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1,341.5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1,025.2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674.8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1,101.9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696.1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95288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4,150.5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1,450.7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1,640.6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911.5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86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24B731-B505-0F02-6D5A-450B689875A3}"/>
              </a:ext>
            </a:extLst>
          </p:cNvPr>
          <p:cNvSpPr txBox="1"/>
          <p:nvPr/>
        </p:nvSpPr>
        <p:spPr>
          <a:xfrm>
            <a:off x="838195" y="3992753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객관적인 지표로 판단하기에 더 좋을 것인가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 (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포스트가 우리가 생각한 성공적 콘텐츠와 일치하는가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?)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유의점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참여를 지표를 활용했을 때 좋았던 수치들과 최소한의 상관관계는 있는가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B1116-0516-D04D-7059-EF4B9FB93169}"/>
              </a:ext>
            </a:extLst>
          </p:cNvPr>
          <p:cNvSpPr/>
          <p:nvPr/>
        </p:nvSpPr>
        <p:spPr>
          <a:xfrm>
            <a:off x="4562856" y="1826065"/>
            <a:ext cx="1533144" cy="2166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1336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CC1C-FE54-44D4-4F06-E1390964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6F8D-EE9E-EC78-A9F5-5D335450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좋아요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A7190-9D9E-718A-19ED-BE2C4E6783EB}"/>
              </a:ext>
            </a:extLst>
          </p:cNvPr>
          <p:cNvSpPr txBox="1"/>
          <p:nvPr/>
        </p:nvSpPr>
        <p:spPr>
          <a:xfrm>
            <a:off x="6601968" y="1825625"/>
            <a:ext cx="47518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참여에 비해 훨씬 일관적인 상승을 보이는 것을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일부 노출 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10000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넘는 콘텐츠 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표기로 인해 대부분의 데이터포인트들이 </a:t>
            </a:r>
            <a:r>
              <a:rPr lang="ko-KR" altLang="en-US" sz="1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뭉쳐있어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식별이 어려워 데이터 파악을 위해 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10000 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이상을 삭제한 새로운 </a:t>
            </a:r>
            <a:r>
              <a:rPr lang="ko-KR" altLang="en-US" sz="1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산점도</a:t>
            </a: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 예정</a:t>
            </a: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장표에 없어지는 노출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10000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 콘텐츠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우측으로부터 </a:t>
            </a: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WHO PQ for Typhoid Conjugate Vaccine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Acquisition of IDT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Welcome KLOCKE GRUPPE and IDT Biologika</a:t>
            </a:r>
            <a:endParaRPr lang="de-DE" altLang="ko-KR" sz="1200" dirty="0">
              <a:solidFill>
                <a:srgbClr val="0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Welcome members of CEPI</a:t>
            </a:r>
            <a:endParaRPr lang="en-US" altLang="ko-KR" sz="1200" dirty="0">
              <a:solidFill>
                <a:srgbClr val="0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Fina BioSolutions LLC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A44996D-53AF-B64F-8F8A-66DD87DB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1649710"/>
            <a:ext cx="6066246" cy="389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4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6FD46-7C16-1E51-242B-2906221E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1DC6-9ABD-3066-F9F9-FF46FF8E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좋아요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노출 미만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7EF67-1F06-0D14-83C3-56BFDB999656}"/>
              </a:ext>
            </a:extLst>
          </p:cNvPr>
          <p:cNvSpPr txBox="1"/>
          <p:nvPr/>
        </p:nvSpPr>
        <p:spPr>
          <a:xfrm>
            <a:off x="6601968" y="1825625"/>
            <a:ext cx="47518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 지표가 참여에 비해 유형에 따른 본질적 차이가 적은 것을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Poll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경우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어느정도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낮을 수밖에 없는 특성이 있을 것으로 보임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다른 고객사에서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poll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특성을 파악하는 것이 필요해 보임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Repost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기사를 올리는 것이므로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프레인이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영향을 미치는 콘텐츠의 질과는 큰 관련이 없는 것으로 봐야 할 것으로 제안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참여기반 보다는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좋아요에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기반한 지표를 활용하는 것이 더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프레인의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목표에 가까울 것으로 보임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C51EE65-0A02-E4E8-A4B5-F22161FB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" y="1825625"/>
            <a:ext cx="5962874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8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552E2-77AD-0DAB-8FE9-64C8826D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925F-399D-2565-88D3-E457A6BB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좋아요 추세선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노출 미만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30173-215C-AAEC-EF6A-1EF2E63A2FC1}"/>
              </a:ext>
            </a:extLst>
          </p:cNvPr>
          <p:cNvSpPr txBox="1"/>
          <p:nvPr/>
        </p:nvSpPr>
        <p:spPr>
          <a:xfrm>
            <a:off x="6601968" y="1825625"/>
            <a:ext cx="4751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추세선은 평균을 제외하곤 기울기보다 대략적인 분포로 이해하여야 함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콘텐츠가 일반적으로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확보하는 것을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카드뉴스드로잉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 참여가 높았던 유형들의 특징도 잘 반영되었음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유형별 추세선을 기준으로 크게 위에 있는 데이터포인트들의 특징을 살펴보면 분포에 비해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받은 게시물의 특징을 파악할 수 있을 것으로 기대됨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또한 절대적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좋아요보단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노출과의 상관관계를 통한 분석이 필요함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절대적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아닌 노출 대비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좋아요의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수를 성공적 콘텐츠의 기준으로 보는 것을 제안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E259602-34A6-6F34-811F-5755C53A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9" y="1816481"/>
            <a:ext cx="5617526" cy="38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1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B0D8-973E-5A5B-7BFD-8409834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월등히 높은 콘텐츠들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F9F492-6BB0-6BB9-EBEB-DBAAB3D6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1308138"/>
            <a:ext cx="7395413" cy="50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32A2841-4F5F-51F5-6EF4-28B5917AFD43}"/>
              </a:ext>
            </a:extLst>
          </p:cNvPr>
          <p:cNvSpPr/>
          <p:nvPr/>
        </p:nvSpPr>
        <p:spPr>
          <a:xfrm rot="20390054">
            <a:off x="122324" y="1783494"/>
            <a:ext cx="5859563" cy="2045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0FF02-4E3C-CACF-C507-6B2B0502E560}"/>
              </a:ext>
            </a:extLst>
          </p:cNvPr>
          <p:cNvSpPr txBox="1"/>
          <p:nvPr/>
        </p:nvSpPr>
        <p:spPr>
          <a:xfrm>
            <a:off x="7366690" y="1778648"/>
            <a:ext cx="4585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u="sng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유형별로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추세선을 기준으로 멀리 떨어져 있는 데이터포인트를 파악해야 함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위해 다음 장표에 유형별 노출대비 해당 추세선의 공식을 적용해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기대 좋아요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값을 계산하였음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장표에 기대 좋아요 값보다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30%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 높은 데이터포인트를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성공적 콘텐츠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가정하고 목록을 출력함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21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6A4E4-C944-35B3-4549-6EDDA1E2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F6B9-74AC-4017-0F63-DD74F0D7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월등히 높은 콘텐츠들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8E9EFB-7E15-5AE2-344E-39BD667C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24452"/>
              </p:ext>
            </p:extLst>
          </p:nvPr>
        </p:nvGraphicFramePr>
        <p:xfrm>
          <a:off x="375558" y="1387021"/>
          <a:ext cx="6991132" cy="457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11">
                  <a:extLst>
                    <a:ext uri="{9D8B030D-6E8A-4147-A177-3AD203B41FA5}">
                      <a16:colId xmlns:a16="http://schemas.microsoft.com/office/drawing/2014/main" val="3275094879"/>
                    </a:ext>
                  </a:extLst>
                </a:gridCol>
                <a:gridCol w="2204388">
                  <a:extLst>
                    <a:ext uri="{9D8B030D-6E8A-4147-A177-3AD203B41FA5}">
                      <a16:colId xmlns:a16="http://schemas.microsoft.com/office/drawing/2014/main" val="2812734345"/>
                    </a:ext>
                  </a:extLst>
                </a:gridCol>
                <a:gridCol w="1260913">
                  <a:extLst>
                    <a:ext uri="{9D8B030D-6E8A-4147-A177-3AD203B41FA5}">
                      <a16:colId xmlns:a16="http://schemas.microsoft.com/office/drawing/2014/main" val="3672446064"/>
                    </a:ext>
                  </a:extLst>
                </a:gridCol>
                <a:gridCol w="803905">
                  <a:extLst>
                    <a:ext uri="{9D8B030D-6E8A-4147-A177-3AD203B41FA5}">
                      <a16:colId xmlns:a16="http://schemas.microsoft.com/office/drawing/2014/main" val="2651842484"/>
                    </a:ext>
                  </a:extLst>
                </a:gridCol>
                <a:gridCol w="803905">
                  <a:extLst>
                    <a:ext uri="{9D8B030D-6E8A-4147-A177-3AD203B41FA5}">
                      <a16:colId xmlns:a16="http://schemas.microsoft.com/office/drawing/2014/main" val="1035548608"/>
                    </a:ext>
                  </a:extLst>
                </a:gridCol>
                <a:gridCol w="803905">
                  <a:extLst>
                    <a:ext uri="{9D8B030D-6E8A-4147-A177-3AD203B41FA5}">
                      <a16:colId xmlns:a16="http://schemas.microsoft.com/office/drawing/2014/main" val="3439860346"/>
                    </a:ext>
                  </a:extLst>
                </a:gridCol>
                <a:gridCol w="803905">
                  <a:extLst>
                    <a:ext uri="{9D8B030D-6E8A-4147-A177-3AD203B41FA5}">
                      <a16:colId xmlns:a16="http://schemas.microsoft.com/office/drawing/2014/main" val="4229651471"/>
                    </a:ext>
                  </a:extLst>
                </a:gridCol>
              </a:tblGrid>
              <a:tr h="186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번호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제목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콘텐츠유형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Impressions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Likes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 대비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fontAlgn="b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기대좋아요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기대좋아요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Vs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9282419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"/>
                        </a:rPr>
                        <a:t>Anatomy of a Syringe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932356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The innate and adaptive immune system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94.0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6658798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World Polio Day 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203144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Expansion or L House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7410547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IDT Celebration ceremony </a:t>
                      </a:r>
                      <a:endParaRPr lang="en-US" sz="1000" b="1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148518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The difference between a cold and flu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57701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8"/>
                        </a:rPr>
                        <a:t>World Cancer Day</a:t>
                      </a:r>
                      <a:endParaRPr lang="en-US" sz="1000" b="1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294489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9"/>
                        </a:rPr>
                        <a:t>The history of SK bioscience</a:t>
                      </a:r>
                      <a:endParaRPr lang="en-US" sz="1000" b="1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218525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0"/>
                        </a:rPr>
                        <a:t>20K Followers </a:t>
                      </a:r>
                      <a:endParaRPr lang="en-US" sz="1000" b="1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29556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1"/>
                        </a:rPr>
                        <a:t>Flu Vaccination Day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029795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2"/>
                        </a:rPr>
                        <a:t>Harmful but preventable – Pertussis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67.2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972019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3"/>
                        </a:rPr>
                        <a:t>Zero Disposable Challenge</a:t>
                      </a:r>
                      <a:endParaRPr lang="en-US" sz="1000" b="1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914621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4"/>
                        </a:rPr>
                        <a:t>Earth Day </a:t>
                      </a:r>
                      <a:endParaRPr lang="en-US" sz="8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309728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5"/>
                        </a:rPr>
                        <a:t>A grade in the 2023 ESG assessment by MSCI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175186"/>
                  </a:ext>
                </a:extLst>
              </a:tr>
              <a:tr h="281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5140" marR="5140" marT="51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sng" strike="noStrike" dirty="0" err="1">
                          <a:solidFill>
                            <a:srgbClr val="467886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6"/>
                        </a:rPr>
                        <a:t>WorldPopulationDay</a:t>
                      </a:r>
                      <a:endParaRPr lang="en-US" sz="8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94098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56CF91-BFD5-B2EB-D76B-C0A3B1DFB8C2}"/>
              </a:ext>
            </a:extLst>
          </p:cNvPr>
          <p:cNvSpPr txBox="1"/>
          <p:nvPr/>
        </p:nvSpPr>
        <p:spPr>
          <a:xfrm>
            <a:off x="7366690" y="1778648"/>
            <a:ext cx="4585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 장표에서 서술한 방법으로 도출된 성공적인 콘텐츠는 왼쪽의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주의해야 할 점은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노출이 낮았다면 노출대비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높았더라도 무조건적으로 좋은 콘텐츠라고 볼 수는 없음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콘텐츠들의 특성을 유지하면서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노출이 높은 콘텐츠들의 특징을 접목시키기 위한 노력이 필요할 것으로 보임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볼드 처리된 행은 유형별 평균의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80%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이상의 노출을 확보한 콘텐츠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노출대비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콘텐츠에 높은 노출을 확보하는 콘텐츠의 특징을 접합하는 방향성을 제안함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28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AD01-5455-6AE8-59B2-AD12A69B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3368-C997-D8C5-DC92-4AF6A893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연구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74F7-BB67-0AB7-16D4-AF121AD5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 콘텐츠 유형별 어떤 특성이 나타나는지를 비교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 bioscience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어떤 콘텐츠가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성공적인 콘텐츠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인지를 확인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위해서는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성공적인 콘텐츠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나타내는 지표를 정의해야 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바이오사이언스는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참여율을 기준으로 순위를 나열하고 있으므로 이것에 대한 검증 작업이 필요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 성공적인 콘텐츠를 파악하고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콘텐츠들의 특징을 분석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21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F37BD-38D1-76B4-CAD3-5EE9AE1D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E397-0E29-1B0B-13CE-5235189E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율의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5E0FB-2D28-078A-76B8-A1F4547A2536}"/>
              </a:ext>
            </a:extLst>
          </p:cNvPr>
          <p:cNvSpPr txBox="1"/>
          <p:nvPr/>
        </p:nvSpPr>
        <p:spPr>
          <a:xfrm>
            <a:off x="7366690" y="1778648"/>
            <a:ext cx="45858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노출대비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비율로 데이터들을 높낮이로 객관적으로 비교할 수 있도록 하였음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장표로 유형별 추세선을 그어 표현 예정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좌측 상단의 데이터포인트는 </a:t>
            </a:r>
            <a:r>
              <a:rPr lang="ko-KR" altLang="en-US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데이터의 전반적 흐름을 파악하는데 방해가 될 수 있어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극단적 분포를 나타내는 값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이상치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제거 예정</a:t>
            </a:r>
            <a:endParaRPr lang="en-US" altLang="ko-KR" sz="11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11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보통 이상치를 제거하는 방법은 평균적 분포를 벗어난 데이터포인트를 제거하지만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데이터의 개수가 너무 부족해 이런 이론을 따르지 않고 직관적 이상치 몇 </a:t>
            </a:r>
            <a:r>
              <a:rPr lang="ko-KR" altLang="en-US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개씩만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제거하였음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10000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</a:t>
            </a:r>
            <a:r>
              <a:rPr lang="ko-KR" altLang="en-US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좋아요율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8%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 등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10EAD7F-4353-4502-CC3D-3CC7EADE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6" y="1584552"/>
            <a:ext cx="6579724" cy="42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8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37F8-7FA7-3508-E32E-033FC9A0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0AD0-A227-6D75-0243-567DBED3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율의 시각화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34EBCF-3E0A-08F8-5B1D-7F4745CFB33D}"/>
              </a:ext>
            </a:extLst>
          </p:cNvPr>
          <p:cNvSpPr txBox="1"/>
          <p:nvPr/>
        </p:nvSpPr>
        <p:spPr>
          <a:xfrm>
            <a:off x="7366690" y="1778648"/>
            <a:ext cx="4585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색상별 추세선보다 높은 곳의 데이터포인트가 성공적인 콘텐츠라고 볼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Like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율에 노출에 따른 보정을 하여 추세선에서부터 데이터포인트의 거리를 기반으로 콘텐츠의 성공적인 정도를 측정하는 것이 가능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프레인이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나아가야 할 이상적인 목표는 해당 도표의 우측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추세선의 윗부분임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표에는 임의로 평균선 위로만 표시했지만 콘텐츠 별로 추세선 위가 되는 것임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415B715-A724-DE92-DE1C-A488CAE1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" y="1778648"/>
            <a:ext cx="6284108" cy="431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0D9141E4-8C45-9BCE-B3D0-2E3F863D7FC8}"/>
              </a:ext>
            </a:extLst>
          </p:cNvPr>
          <p:cNvSpPr/>
          <p:nvPr/>
        </p:nvSpPr>
        <p:spPr>
          <a:xfrm>
            <a:off x="3913580" y="3164196"/>
            <a:ext cx="3053442" cy="1543050"/>
          </a:xfrm>
          <a:custGeom>
            <a:avLst/>
            <a:gdLst>
              <a:gd name="connsiteX0" fmla="*/ 0 w 2988128"/>
              <a:gd name="connsiteY0" fmla="*/ 8164 h 2710543"/>
              <a:gd name="connsiteX1" fmla="*/ 24492 w 2988128"/>
              <a:gd name="connsiteY1" fmla="*/ 2400300 h 2710543"/>
              <a:gd name="connsiteX2" fmla="*/ 2988128 w 2988128"/>
              <a:gd name="connsiteY2" fmla="*/ 2710543 h 2710543"/>
              <a:gd name="connsiteX3" fmla="*/ 2971800 w 2988128"/>
              <a:gd name="connsiteY3" fmla="*/ 0 h 2710543"/>
              <a:gd name="connsiteX4" fmla="*/ 0 w 2988128"/>
              <a:gd name="connsiteY4" fmla="*/ 8164 h 271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8128" h="2710543">
                <a:moveTo>
                  <a:pt x="0" y="8164"/>
                </a:moveTo>
                <a:lnTo>
                  <a:pt x="24492" y="2400300"/>
                </a:lnTo>
                <a:lnTo>
                  <a:pt x="2988128" y="2710543"/>
                </a:lnTo>
                <a:cubicBezTo>
                  <a:pt x="2982685" y="1807029"/>
                  <a:pt x="2977243" y="903514"/>
                  <a:pt x="2971800" y="0"/>
                </a:cubicBezTo>
                <a:lnTo>
                  <a:pt x="0" y="816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9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DD9E-A679-302B-1261-4DD8F5D6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주제별 좋아요 수치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9D493-EF4B-8262-0AE3-009A6E52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2" y="1778648"/>
            <a:ext cx="6228297" cy="399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CC906-D1FE-9785-23D7-C2984D7DD2DB}"/>
              </a:ext>
            </a:extLst>
          </p:cNvPr>
          <p:cNvSpPr txBox="1"/>
          <p:nvPr/>
        </p:nvSpPr>
        <p:spPr>
          <a:xfrm>
            <a:off x="7366690" y="1778648"/>
            <a:ext cx="4585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일반적으로 노출과 좋아요 사이에 상관관계가 명확한 것으로 분석됨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어느정도 일정한 비율이 유지됨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Science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분포가 굉장히 넓게 퍼져 있는 것을 볼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 내용에 따라 독자들의 반응의 차이가 명확하다는 것을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다만 평균적인 노출은 조금 더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높을 것으로 보임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장표에서 노출 분포 분석 예정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0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0DAA8-5A3D-3ADA-2C9E-145C3B3D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8D79-DBEB-BD99-49F4-72DF5626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주제별 노출 추이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85431-2BA5-1B85-9279-19E65BD4DD85}"/>
              </a:ext>
            </a:extLst>
          </p:cNvPr>
          <p:cNvSpPr txBox="1"/>
          <p:nvPr/>
        </p:nvSpPr>
        <p:spPr>
          <a:xfrm>
            <a:off x="7366690" y="1778648"/>
            <a:ext cx="458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일반적으로 높은 노출을 보이고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모수가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부족해 명확하게 단정짓기는 어려움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Science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비해서는 비교적 노출이 적음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E392E4-B403-C3F0-D325-0AAAC1BC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/>
          <a:stretch/>
        </p:blipFill>
        <p:spPr bwMode="auto">
          <a:xfrm>
            <a:off x="693964" y="1453924"/>
            <a:ext cx="6154740" cy="42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26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2752-9DB0-8D13-70E7-E6E300BB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A93-EC6B-EF42-DD4F-E7287AB3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유형별 수치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D0785-BAEB-E1A7-3CA8-478717257AB1}"/>
              </a:ext>
            </a:extLst>
          </p:cNvPr>
          <p:cNvSpPr txBox="1"/>
          <p:nvPr/>
        </p:nvSpPr>
        <p:spPr>
          <a:xfrm>
            <a:off x="7366690" y="1778648"/>
            <a:ext cx="458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 어느정도 노출과 좋아요 수가 명확히 비례하는 상관관계를 갖고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정도 노출과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동시에 확보하는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안정성이 담보되는 콘텐츠 유형임을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85B5FF-8E92-A888-AB42-A9B7EE82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6" y="1768367"/>
            <a:ext cx="6410006" cy="411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69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0181-FF01-AA0E-33C2-6E681DB9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41-251D-0420-19E8-0B460478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Science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유형별 수치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178CB-4AF3-2DE9-C6ED-D9916AB66C9C}"/>
              </a:ext>
            </a:extLst>
          </p:cNvPr>
          <p:cNvSpPr txBox="1"/>
          <p:nvPr/>
        </p:nvSpPr>
        <p:spPr>
          <a:xfrm>
            <a:off x="7366690" y="1778648"/>
            <a:ext cx="4585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Science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카드뉴스 드로잉의 좋아요 수가 월등하게 높은 것을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카드뉴스의 경우도 다른 콘텐츠들에 비해서는 어느정도 높은 비율의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얻는 것으로 보임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분포가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비해 많이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퍼져있는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것을 확인할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많이 높거나 낮은 케이스에 대한 특징 연구가 가능할 것으로 보임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660F59-EA11-7D1E-E96A-486E8942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78648"/>
            <a:ext cx="5957905" cy="38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2257B-95AE-F48C-4B3B-7C01349F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2687-3702-4EE3-24A9-5FEB8C0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노출이 높은 콘텐츠는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949AE89-6E0D-9E1E-0E30-11CBEF9D9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885575"/>
              </p:ext>
            </p:extLst>
          </p:nvPr>
        </p:nvGraphicFramePr>
        <p:xfrm>
          <a:off x="838200" y="1914938"/>
          <a:ext cx="10515603" cy="1942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861">
                  <a:extLst>
                    <a:ext uri="{9D8B030D-6E8A-4147-A177-3AD203B41FA5}">
                      <a16:colId xmlns:a16="http://schemas.microsoft.com/office/drawing/2014/main" val="404149321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7805168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430189493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755526168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9614366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7185720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389439678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682899989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63415938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155803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48068919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04606801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2029758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78393007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92052769"/>
                    </a:ext>
                  </a:extLst>
                </a:gridCol>
              </a:tblGrid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15123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848483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4,550.0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29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5,599.4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3,864.2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0267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2,772.8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139.8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65240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7,084.8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2,651.3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1,673.2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127.6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1,806.6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1,114.4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2235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3,179.6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800.2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602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4,911.8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175.8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66820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4,112.1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1,341.5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1,025.2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674.8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1,101.9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696.1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95288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4,150.5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1,450.7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1,640.6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911.5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86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88AD75-1013-8218-DC83-6502CFC873FF}"/>
              </a:ext>
            </a:extLst>
          </p:cNvPr>
          <p:cNvSpPr txBox="1"/>
          <p:nvPr/>
        </p:nvSpPr>
        <p:spPr>
          <a:xfrm>
            <a:off x="838200" y="3992753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노출대비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콘텐츠가 좋은 콘텐츠라 하더라도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노출이 낮으면 의미가 없다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노출이 높은 콘텐츠는 어떤 것일지 확인이 필요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27F8-4B19-FA14-1EFB-3914537094AA}"/>
              </a:ext>
            </a:extLst>
          </p:cNvPr>
          <p:cNvSpPr/>
          <p:nvPr/>
        </p:nvSpPr>
        <p:spPr>
          <a:xfrm>
            <a:off x="1607385" y="1826066"/>
            <a:ext cx="1780794" cy="2166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5131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8E99-2107-8E0C-0317-F7326B50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기본 노출 분포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4AD7317-0A9F-8CD8-F21A-C665288A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8" y="1963554"/>
            <a:ext cx="6557494" cy="402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55836-F0D8-4EC2-984E-B1D3641A12B6}"/>
              </a:ext>
            </a:extLst>
          </p:cNvPr>
          <p:cNvSpPr txBox="1"/>
          <p:nvPr/>
        </p:nvSpPr>
        <p:spPr>
          <a:xfrm>
            <a:off x="7366690" y="1778648"/>
            <a:ext cx="4585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기본적인 분포는 왼쪽과 같음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대부분의 콘텐츠가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3~5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천 사이에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몰려있는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분포를 띄고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유형별로 차이가 클 수 있기 때문에 유형별로 분류하여 확인해볼 필요가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28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2DF13-1FA1-32F2-532A-E1CA0784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C7AE-F203-C048-6047-206B71B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 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68385-48FD-48A7-B8B9-D8A948B8E8C4}"/>
              </a:ext>
            </a:extLst>
          </p:cNvPr>
          <p:cNvSpPr txBox="1"/>
          <p:nvPr/>
        </p:nvSpPr>
        <p:spPr>
          <a:xfrm>
            <a:off x="7366690" y="1778648"/>
            <a:ext cx="4585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쪽은 기본적인 노출이 높은 것을 알 수 있음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모션그래픽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두드러지게 낮은 평균 노출을 보이고 있음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리포스트는 가장 고른 분포를 보이며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콘텐츠의 노출은 케이스 바이 케이스임을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드로잉은 평균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5000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전후의 노출을 보임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장표에서 이전에 등장했던 주제별 노출 추이를 새로 비교 예정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8EDE1-F0A1-03A0-C2AE-8EFF0B310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/>
          <a:stretch/>
        </p:blipFill>
        <p:spPr bwMode="auto">
          <a:xfrm>
            <a:off x="413886" y="1521595"/>
            <a:ext cx="5972405" cy="4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62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983CB-B544-2FE7-96BD-219C9985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F86B-2364-CF85-D4BC-6B905600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주제별 노출 추이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7152-BF7A-F8DB-B05A-56D4C94C999E}"/>
              </a:ext>
            </a:extLst>
          </p:cNvPr>
          <p:cNvSpPr txBox="1"/>
          <p:nvPr/>
        </p:nvSpPr>
        <p:spPr>
          <a:xfrm>
            <a:off x="7366690" y="1778648"/>
            <a:ext cx="4585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드로잉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등이 전반적인 노출이 높고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더해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관련된 주제가 노출이 높은 것을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연구 결과에서 설명되지 않는 다른 변수가 있을 가능성은 물론 있지만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Company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관련된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콘텐츠를 제작하는 방향성을 실험적으로 도전해볼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B56EDD2-8965-4C86-E172-7323B1D00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/>
          <a:stretch/>
        </p:blipFill>
        <p:spPr bwMode="auto">
          <a:xfrm>
            <a:off x="693964" y="1453924"/>
            <a:ext cx="6154740" cy="42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2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3974-5D84-3A66-D9C4-7856621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연구 유의점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38F3-17D8-00EE-E9AC-86BF3BC8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바이오사이언스가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평균적인 특성을 얼마나 잘 대표하는지는 해당 연구 결과로 파악할 수 없음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연구 결과가 </a:t>
            </a:r>
            <a:r>
              <a:rPr lang="ko-KR" altLang="en-US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링크드인의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특성을 대표할 수 없음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데이터별로 업데이트된 기간이 상이함에 따른 차이가 있을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데이터는 업로드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된지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며칠 안된 데이터들이 있음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링크드인에서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제공하는 많은 데이터 기준 중 소수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기반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만을 활용하여 분석하였기에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다른 영향력 있는 변수들이 배제되었을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도표마다 색상이 달라지는 경우가 있으므로 범례를 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보셔야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…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8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AC064-2D8D-3BB5-1AA7-6362122A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02FC-9229-2216-073D-FC9DB0CC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 노출 추이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D7F56-5CC7-4BAB-4B67-63297915175F}"/>
              </a:ext>
            </a:extLst>
          </p:cNvPr>
          <p:cNvSpPr txBox="1"/>
          <p:nvPr/>
        </p:nvSpPr>
        <p:spPr>
          <a:xfrm>
            <a:off x="7366690" y="1778648"/>
            <a:ext cx="45858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요일별로 비교했을 때는 봉우리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밀도값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위치로 보았을 때 월요일이 가장 우측에 위치하였음을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오른편에 위치한 높은 수치들이 있기 때문에 평균을 내면 결과가 왜곡됨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분포를 보고 최대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밀도값의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위치를 기준으로 판단하는 것이 합리적임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월요일이 평균 노출이 높았다는 점 외에 두드러지는 차이는 보이지 않음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토요일은 값이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개밖에 없어 제외하였음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월요일에 콘텐츠 업로드를 하는 것이 노출에 유리할 수 있다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확정적 결론을 내기에 표본이 다소 부족하긴 함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FDEC1A4-98DE-8192-6A4D-EB56564D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1" y="1666875"/>
            <a:ext cx="6875009" cy="450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48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FD67-B783-DDDF-E372-2876CAF1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평균이상 노출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0A092-E2B7-29B9-ADD6-1EA6085B9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26794"/>
              </p:ext>
            </p:extLst>
          </p:nvPr>
        </p:nvGraphicFramePr>
        <p:xfrm>
          <a:off x="846365" y="1760315"/>
          <a:ext cx="6468834" cy="481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405">
                  <a:extLst>
                    <a:ext uri="{9D8B030D-6E8A-4147-A177-3AD203B41FA5}">
                      <a16:colId xmlns:a16="http://schemas.microsoft.com/office/drawing/2014/main" val="1649084892"/>
                    </a:ext>
                  </a:extLst>
                </a:gridCol>
                <a:gridCol w="2453023">
                  <a:extLst>
                    <a:ext uri="{9D8B030D-6E8A-4147-A177-3AD203B41FA5}">
                      <a16:colId xmlns:a16="http://schemas.microsoft.com/office/drawing/2014/main" val="4144662677"/>
                    </a:ext>
                  </a:extLst>
                </a:gridCol>
                <a:gridCol w="809688">
                  <a:extLst>
                    <a:ext uri="{9D8B030D-6E8A-4147-A177-3AD203B41FA5}">
                      <a16:colId xmlns:a16="http://schemas.microsoft.com/office/drawing/2014/main" val="321587752"/>
                    </a:ext>
                  </a:extLst>
                </a:gridCol>
                <a:gridCol w="870139">
                  <a:extLst>
                    <a:ext uri="{9D8B030D-6E8A-4147-A177-3AD203B41FA5}">
                      <a16:colId xmlns:a16="http://schemas.microsoft.com/office/drawing/2014/main" val="2535666041"/>
                    </a:ext>
                  </a:extLst>
                </a:gridCol>
                <a:gridCol w="870139">
                  <a:extLst>
                    <a:ext uri="{9D8B030D-6E8A-4147-A177-3AD203B41FA5}">
                      <a16:colId xmlns:a16="http://schemas.microsoft.com/office/drawing/2014/main" val="1020679869"/>
                    </a:ext>
                  </a:extLst>
                </a:gridCol>
                <a:gridCol w="598720">
                  <a:extLst>
                    <a:ext uri="{9D8B030D-6E8A-4147-A177-3AD203B41FA5}">
                      <a16:colId xmlns:a16="http://schemas.microsoft.com/office/drawing/2014/main" val="2039011068"/>
                    </a:ext>
                  </a:extLst>
                </a:gridCol>
                <a:gridCol w="598720">
                  <a:extLst>
                    <a:ext uri="{9D8B030D-6E8A-4147-A177-3AD203B41FA5}">
                      <a16:colId xmlns:a16="http://schemas.microsoft.com/office/drawing/2014/main" val="2983479022"/>
                    </a:ext>
                  </a:extLst>
                </a:gridCol>
              </a:tblGrid>
              <a:tr h="288923">
                <a:tc>
                  <a:txBody>
                    <a:bodyPr/>
                    <a:lstStyle/>
                    <a:p>
                      <a:pPr algn="ctr" fontAlgn="ctr"/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제목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유형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카테고리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594522021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"/>
                        </a:rPr>
                        <a:t>20K Followers 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2024-06-24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4614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4253668826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3"/>
                        </a:rPr>
                        <a:t>Vaccine Matters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2024-02-06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4369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4243783154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/>
                        </a:rPr>
                        <a:t>Zero Disposable Challenge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2024-01-04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2733433989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5"/>
                        </a:rPr>
                        <a:t>Chuseok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2024-09-13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527668139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6"/>
                        </a:rPr>
                        <a:t>Myth vs Truth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2024-04-24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317791271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7"/>
                        </a:rPr>
                        <a:t>Welcome KLOCKE GRUPPE and IDT Biologika</a:t>
                      </a:r>
                      <a:endParaRPr lang="de-DE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2024-09-03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11971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230869556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8"/>
                        </a:rPr>
                        <a:t>Welcome members of CEPI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2024-08-28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11241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2950472991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9"/>
                        </a:rPr>
                        <a:t>Acquisition of IDT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2024-07-04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137416607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0"/>
                        </a:rPr>
                        <a:t>Welcome UK Health Security Agency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2024-03-29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847196238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1"/>
                        </a:rPr>
                        <a:t>IVI-SK bioscience Park MahnHoon Award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2024-04-26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565791525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2"/>
                        </a:rPr>
                        <a:t>What do you want to discover about vaccines?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2024-01-18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4196728790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3"/>
                        </a:rPr>
                        <a:t>The history of SK bioscience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2024-07-01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485053356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4"/>
                        </a:rPr>
                        <a:t>The Vaccine Saga -Cell Culture Room 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2024-02-23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3562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599500673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5"/>
                        </a:rPr>
                        <a:t>SHE Management 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2024-05-28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887015593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6"/>
                        </a:rPr>
                        <a:t>SK bioscience DNA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2024-06-20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People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062135595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7"/>
                        </a:rPr>
                        <a:t>SK bioscience DNA(Teaser)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2024-04-17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6397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113934116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6"/>
                        </a:rPr>
                        <a:t>SK bioscience DNA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2024-05-03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People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722553316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6"/>
                        </a:rPr>
                        <a:t>SK bioscience DNA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2024-08-12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People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890440503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8"/>
                        </a:rPr>
                        <a:t>IDT Celebration ceremony 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2024-10-02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2375418380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9"/>
                        </a:rPr>
                        <a:t>International </a:t>
                      </a:r>
                      <a:r>
                        <a:rPr lang="en-US" sz="900" u="sng" strike="noStrike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9"/>
                        </a:rPr>
                        <a:t>Womens</a:t>
                      </a:r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19"/>
                        </a:rPr>
                        <a:t> Day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2024-03-07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18000689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0"/>
                        </a:rPr>
                        <a:t>CGT market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2024-07-08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943470908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1"/>
                        </a:rPr>
                        <a:t>Miconceptions in Cold and Flu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2024-01-10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4914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629834500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2"/>
                        </a:rPr>
                        <a:t>Glocalization SKYShield</a:t>
                      </a:r>
                      <a:endParaRPr lang="en-US" sz="900" b="0" i="0" u="sng" strike="noStrike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2024-07-02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Company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4517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321702708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3"/>
                        </a:rPr>
                        <a:t>World Cancer Day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2024-02-03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Seasonal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4506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2564630065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4"/>
                        </a:rPr>
                        <a:t>How Vaccines Work 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2024-02-21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2814477543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5"/>
                        </a:rPr>
                        <a:t>How are vaccines developed?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2024-07-31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1695115075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6"/>
                        </a:rPr>
                        <a:t>Vaccine Types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2024-05-29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466650183"/>
                  </a:ext>
                </a:extLst>
              </a:tr>
              <a:tr h="161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</a:t>
                      </a: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sng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27"/>
                        </a:rPr>
                        <a:t>The journey of vaccines</a:t>
                      </a:r>
                      <a:endParaRPr lang="en-US" sz="900" b="0" i="0" u="sng" strike="noStrike" dirty="0">
                        <a:solidFill>
                          <a:srgbClr val="467886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2024-08-23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Science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3030" marR="3030" marT="3030" marB="0" anchor="ctr"/>
                </a:tc>
                <a:extLst>
                  <a:ext uri="{0D108BD9-81ED-4DB2-BD59-A6C34878D82A}">
                    <a16:rowId xmlns:a16="http://schemas.microsoft.com/office/drawing/2014/main" val="3301550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4A1719-61FE-E940-5BE3-71DABFCE677E}"/>
              </a:ext>
            </a:extLst>
          </p:cNvPr>
          <p:cNvSpPr txBox="1"/>
          <p:nvPr/>
        </p:nvSpPr>
        <p:spPr>
          <a:xfrm>
            <a:off x="7366690" y="1778648"/>
            <a:ext cx="4585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유형별로 평균 이상의 노출을 기록한 콘텐츠 중 최대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개씩을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나열하였음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콘텐츠들의 특징을 확인하여 데이터를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쌓아가다보면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노출이 높은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 알고리즘에 의해 선택될 확률이 높은 콘텐츠를 파악할 수 있을 것으로 기대됨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기본적으로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모션그래픽은 노출이 잘 되지 않는다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영상은 노출이 잘 되는 편이며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중에서도 세부적으로 성공적인 콘텐츠들의 스터디가 필요할 것이다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23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5C91-E8F7-9B0F-BF68-847CC4834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67A2-1A51-A05A-781B-ED3381023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6203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C39-3DC1-559A-4854-319A9429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무엇이 좋은 광고 결과인가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597A-A725-F3DB-9344-29677032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광고의 경우는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좋은 콘텐츠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목적성이 달라질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광고는 비용대비 명확한 결과를 얻어야 하고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보통 고객사의 최우선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팔로워이기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때문에 좋은 광고 콘텐츠에 대한 기준을 잡는 것은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기준으로 하는 것이 합리적일 것으로 판단됨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어떤 콘텐츠 광고로 얼만큼의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유입되었는지가 명확히 파악되기 때문에 </a:t>
            </a:r>
            <a:r>
              <a:rPr lang="ko-KR" altLang="en-US" u="sng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팔로워를</a:t>
            </a:r>
            <a:r>
              <a:rPr lang="ko-KR" altLang="en-US" u="sng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많이 확보한 콘텐츠의 특징 파악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제안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노출의 차이가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오가닉에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비해 극단적으로 나타날 수 있기 때문에 노출이 잘 되는 콘텐츠의 특징을 파악하는 것도 중요할 것으로 예상됨</a:t>
            </a:r>
          </a:p>
        </p:txBody>
      </p:sp>
    </p:spTree>
    <p:extLst>
      <p:ext uri="{BB962C8B-B14F-4D97-AF65-F5344CB8AC3E}">
        <p14:creationId xmlns:p14="http://schemas.microsoft.com/office/powerpoint/2010/main" val="258352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1EC7-BBB5-7586-C2C5-4D285FAB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C556-2E5F-FA39-17B7-0D919AF0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연구의 치명적 한계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702E-F94E-0596-8898-297F705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확보된 데이터셋에 각 콘텐츠별로 얼마의 광고비를 집행하였는지에 대한 정보를 확보할 수 없음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따라 해당 연구는 모든 광고액수가 동일했다는 가정하에 진행되었음을 명시함</a:t>
            </a:r>
          </a:p>
        </p:txBody>
      </p:sp>
    </p:spTree>
    <p:extLst>
      <p:ext uri="{BB962C8B-B14F-4D97-AF65-F5344CB8AC3E}">
        <p14:creationId xmlns:p14="http://schemas.microsoft.com/office/powerpoint/2010/main" val="414557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12A01-901E-543C-E5B7-FBE3A36F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8AAB-01C6-7994-6823-1B14DECA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참여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4F52AD-A930-535D-DFBC-E1716F7E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1778648"/>
            <a:ext cx="55816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C6DCD-4669-14AF-034D-4B0609DEAEA1}"/>
              </a:ext>
            </a:extLst>
          </p:cNvPr>
          <p:cNvSpPr txBox="1"/>
          <p:nvPr/>
        </p:nvSpPr>
        <p:spPr>
          <a:xfrm>
            <a:off x="7366690" y="1778648"/>
            <a:ext cx="458582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데이터의 분포를 살펴보면 노출이 극단적으로 높은 몇 건이 있어 해당 데이터는 먼저 배제함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X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축의 노출 수치는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100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단위임</a:t>
            </a:r>
            <a:endParaRPr lang="en-US" altLang="ko-KR" sz="11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장표에 삭제되는 데이터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National Immunization Awareness Month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Expansion or L House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Chuseok</a:t>
            </a:r>
            <a:r>
              <a:rPr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092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8EE4-AF30-AC5A-6047-90617415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참여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(50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노출 미만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442E9-D422-2E92-A085-13F429E3F225}"/>
              </a:ext>
            </a:extLst>
          </p:cNvPr>
          <p:cNvSpPr txBox="1"/>
          <p:nvPr/>
        </p:nvSpPr>
        <p:spPr>
          <a:xfrm>
            <a:off x="7366690" y="1778648"/>
            <a:ext cx="458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기준으로보면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 별로 극단적으로 뚜렷한 분포를 보이는 것을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Repost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모수가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너무 적어 데이터 분석이 불가하므로 해당 데이터들은 제거 후 다음 장표 참여율로 확인 예정</a:t>
            </a: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C434F0C-DAEF-8AA7-25E7-3F6CB5A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6" y="1690688"/>
            <a:ext cx="630050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60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CFDB1-8629-4265-D790-665682D6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A140-C1DB-55BA-44B3-3036A21D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참여율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B9016-7298-8492-96AC-122C93917272}"/>
              </a:ext>
            </a:extLst>
          </p:cNvPr>
          <p:cNvSpPr txBox="1"/>
          <p:nvPr/>
        </p:nvSpPr>
        <p:spPr>
          <a:xfrm>
            <a:off x="7366690" y="1778648"/>
            <a:ext cx="4585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참여율의 분포 역시 콘텐츠의 유형별로 굉장히 뚜렷하게 나타남을 알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그것이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더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안좋은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소스라는 의미가 아님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이것이 과연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유입으로 어떻게 이루어지는지를 확인해야 할 것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노출의 밀도 역시 분석해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보아야함</a:t>
            </a: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8A1B8EC-E5BB-70EC-12E3-2D8A2E5E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" y="1690688"/>
            <a:ext cx="6879799" cy="44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40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D1488-89E8-2EB3-13F3-AC6D12CE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9027-9564-50D9-095F-377339FE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 추이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D75A7-22A9-C132-B3A6-29ED66884B3D}"/>
              </a:ext>
            </a:extLst>
          </p:cNvPr>
          <p:cNvSpPr txBox="1"/>
          <p:nvPr/>
        </p:nvSpPr>
        <p:spPr>
          <a:xfrm>
            <a:off x="7366690" y="1778648"/>
            <a:ext cx="45858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유형별로 광고를 집행한 데이터의 평균 노출이 매우 비슷한 것으로 집계됨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아주 높은 노출의 이상치를 제거했음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콘텐츠 유형에 따라 기대되는 평균 노출에는 큰 차이가 없음을 확인하였으므로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다른 참여율 이외의 다른 지표로 콘텐츠의 성과를 설명할 수 있는지 확인해 보아야 함</a:t>
            </a:r>
            <a:endParaRPr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B9206BA-38E7-56A0-F37F-5AF5518B0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/>
          <a:stretch/>
        </p:blipFill>
        <p:spPr bwMode="auto">
          <a:xfrm>
            <a:off x="404260" y="1532452"/>
            <a:ext cx="6695693" cy="46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34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9980C-5B9D-12F7-4AFF-D78D40D5F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C044-EE4A-D8D3-68DB-169047E0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EA0BC-F6AF-DD95-B10B-C3928C6322F0}"/>
              </a:ext>
            </a:extLst>
          </p:cNvPr>
          <p:cNvSpPr txBox="1"/>
          <p:nvPr/>
        </p:nvSpPr>
        <p:spPr>
          <a:xfrm>
            <a:off x="7366690" y="1778648"/>
            <a:ext cx="4585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전반적으로 노출이 높을수록 당연히 확보된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수치는 증가함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상관관계가 아주 강력하지는 않은 것으로 보임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수에 더 큰 영향을 미치는 변수가 있는지 확인 필요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분산이 매우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퍼져있음을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이외의 다른 변수가 있을 것임을 시사함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20C6812-15DB-485E-92C5-786B8E53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622786"/>
            <a:ext cx="6914831" cy="44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CD5A-E402-6060-2AC2-26E53984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88BD-B912-AE19-1DB5-BFCD1722B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050911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CFAB-E038-D149-D216-7B033CC7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1D6-318C-798A-E8E1-8DD19A05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참여율 대비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35EF0-DFAA-D207-F2C6-4328C1F061A1}"/>
              </a:ext>
            </a:extLst>
          </p:cNvPr>
          <p:cNvSpPr txBox="1"/>
          <p:nvPr/>
        </p:nvSpPr>
        <p:spPr>
          <a:xfrm>
            <a:off x="7366690" y="1778648"/>
            <a:ext cx="458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뚜렷한 분포는 보이고 있으나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도표의 근본적 목표인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참여율과 확보되는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 사이의 상관관계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전혀 입증할 수 없음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참여율과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수치 사이에는 뚜렷한 관계가 없음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74A22EC-6D98-3003-1401-C54BB27A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801811"/>
            <a:ext cx="6380310" cy="40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3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F2B2-9E05-CD3D-61F8-34D697ED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BCC-F5FB-574A-4D45-D56F6614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좋아요 대비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AE7BB-E645-38A0-62AF-E29E2CECBCE0}"/>
              </a:ext>
            </a:extLst>
          </p:cNvPr>
          <p:cNvSpPr txBox="1"/>
          <p:nvPr/>
        </p:nvSpPr>
        <p:spPr>
          <a:xfrm>
            <a:off x="7366690" y="1778648"/>
            <a:ext cx="4585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 수치와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 수 사이에 명확한 상관관계가 있는 것으로 분석됨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더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확보할 수록 더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확보하였음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일반적으로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더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더 많은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팔로워를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확보한 것을 알 수 있음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이전의 장표를 통해 콘텐츠 사이에 광고를 집행했을 때 확보되는 노출의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평균량은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유의미한 차이가 없음을 확인할 수 있었음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 좋아요 수치를 기준으로 광고의 성과를 파악하는 것이 가능한 것으로 파악되며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콘텐츠가 가장 높은 광고 효율을 보이고 있음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A923DE7-81E6-729A-F37B-EC1A9F8C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0" y="1778648"/>
            <a:ext cx="6306545" cy="400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05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E1EC0-292D-48D2-C27A-23B7CA71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1079-7348-86D9-47AC-75C2F612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좋아요 추이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BD4E9-91A2-6AA6-980A-A1061AE17A07}"/>
              </a:ext>
            </a:extLst>
          </p:cNvPr>
          <p:cNvSpPr txBox="1"/>
          <p:nvPr/>
        </p:nvSpPr>
        <p:spPr>
          <a:xfrm>
            <a:off x="7366690" y="1778648"/>
            <a:ext cx="458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유형별로 좋아요 밀도 분포를 보았을 때 데이터 분포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평균 수치 모두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단일이미지가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유의미하게 더 높은 것을 확인할 수 있었음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05B979C-B297-CC08-7D26-42CF24794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/>
          <a:stretch/>
        </p:blipFill>
        <p:spPr bwMode="auto">
          <a:xfrm>
            <a:off x="539014" y="1560664"/>
            <a:ext cx="6680683" cy="45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1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6FA7-D635-2969-9FE0-65E96B95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B5BE-F274-37CF-F2B0-4576DE37F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646987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90A0-ECC2-28D1-0D1F-B745F4E4A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A774-D253-920B-E8B7-1BC067F228D7}"/>
              </a:ext>
            </a:extLst>
          </p:cNvPr>
          <p:cNvSpPr txBox="1">
            <a:spLocks/>
          </p:cNvSpPr>
          <p:nvPr/>
        </p:nvSpPr>
        <p:spPr>
          <a:xfrm>
            <a:off x="838200" y="718457"/>
            <a:ext cx="10515600" cy="545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바이오사이언스의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좋아요가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모두에서 설명력이 강한 지표일 것으로 분석됨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이것을 다른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링크드인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채널로 확장 시키기에는 무리가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노출대비 보정을 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 보정 공식은 정해지지 않았음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Like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율을 기반으로 성공적인 콘텐츠에 대한 평가를 할 수 있을 것으로 보임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 역시 기업 입장에서 가장 중요한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수의 확보와 가장 밀접하게 연관된 변수는 좋아요 수치인 것으로 확인되었음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유형별로 봤을 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카드뉴스 드로잉이 특히 압도적인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Like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율을 보였음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그를 이어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이미지가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오가닉에서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효율이 높은 콘텐츠였음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이와 반대로 스폰서에서는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콘텐츠가 가장 효율이 높았음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등이 더 노출이 높고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노출이 낮음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Company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Science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카테고리보다 노출이 비교적 높았음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스폰서는 유형에 따른 노출의 유의미한 차이가 없었음</a:t>
            </a:r>
          </a:p>
        </p:txBody>
      </p:sp>
    </p:spTree>
    <p:extLst>
      <p:ext uri="{BB962C8B-B14F-4D97-AF65-F5344CB8AC3E}">
        <p14:creationId xmlns:p14="http://schemas.microsoft.com/office/powerpoint/2010/main" val="4181872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EC99-0605-6F4D-8C93-0377B7DD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D177-1857-FCCE-79D1-2A57AE83A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73036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67C4-D504-9C9C-DAE3-18AF4085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0E8-C307-541B-C552-DF685C28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 분류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155BA-2B64-3A39-2451-8DEB6AA67FAB}"/>
              </a:ext>
            </a:extLst>
          </p:cNvPr>
          <p:cNvSpPr txBox="1"/>
          <p:nvPr/>
        </p:nvSpPr>
        <p:spPr>
          <a:xfrm>
            <a:off x="6601968" y="1825625"/>
            <a:ext cx="4751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프레인에서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제공받은 데이터 기반으로 오타 수정 및 기초적인 데이터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전처리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진행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그룹별 특성 파악이 비슷할 경우 합쳐서 확인하는 것이 데이터 식별에 도움이 될 것으로 보임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후술 예정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A20371A-D548-36A3-04A2-2F4C8C673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770711"/>
              </p:ext>
            </p:extLst>
          </p:nvPr>
        </p:nvGraphicFramePr>
        <p:xfrm>
          <a:off x="1951737" y="2010291"/>
          <a:ext cx="3126232" cy="4145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6012">
                  <a:extLst>
                    <a:ext uri="{9D8B030D-6E8A-4147-A177-3AD203B41FA5}">
                      <a16:colId xmlns:a16="http://schemas.microsoft.com/office/drawing/2014/main" val="2580509692"/>
                    </a:ext>
                  </a:extLst>
                </a:gridCol>
                <a:gridCol w="1370220">
                  <a:extLst>
                    <a:ext uri="{9D8B030D-6E8A-4147-A177-3AD203B41FA5}">
                      <a16:colId xmlns:a16="http://schemas.microsoft.com/office/drawing/2014/main" val="2523688116"/>
                    </a:ext>
                  </a:extLst>
                </a:gridCol>
              </a:tblGrid>
              <a:tr h="42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11787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882193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카드뉴스드로잉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8372398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2974171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041506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428197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0782840"/>
                  </a:ext>
                </a:extLst>
              </a:tr>
              <a:tr h="4089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977170"/>
                  </a:ext>
                </a:extLst>
              </a:tr>
              <a:tr h="4275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44023"/>
                  </a:ext>
                </a:extLst>
              </a:tr>
              <a:tr h="427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합계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99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9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9E94-2842-D017-6774-53672D19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FDF-45D5-4804-81F0-7407099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카테고리별 평균과 표준편차 도출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3D96178-49DC-8F44-435E-A8B23B83D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621924"/>
              </p:ext>
            </p:extLst>
          </p:nvPr>
        </p:nvGraphicFramePr>
        <p:xfrm>
          <a:off x="838200" y="1914938"/>
          <a:ext cx="10515603" cy="1942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861">
                  <a:extLst>
                    <a:ext uri="{9D8B030D-6E8A-4147-A177-3AD203B41FA5}">
                      <a16:colId xmlns:a16="http://schemas.microsoft.com/office/drawing/2014/main" val="404149321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7805168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430189493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755526168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9614366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7185720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389439678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682899989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63415938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155803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48068919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04606801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2029758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78393007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92052769"/>
                    </a:ext>
                  </a:extLst>
                </a:gridCol>
              </a:tblGrid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15123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848483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4,550.0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29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5,599.4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3,864.2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0267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2,772.8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139.8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65240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7,084.8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2,651.3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1,673.2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127.6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1,806.6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1,114.4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2235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3,179.6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800.2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602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4,911.8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175.8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66820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4,112.1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1,341.5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1,025.2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674.8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1,101.9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696.1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95288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4,150.5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1,450.7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1,640.6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911.5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86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3E9993-9F51-18F0-6636-92AA91918000}"/>
              </a:ext>
            </a:extLst>
          </p:cNvPr>
          <p:cNvSpPr txBox="1"/>
          <p:nvPr/>
        </p:nvSpPr>
        <p:spPr>
          <a:xfrm>
            <a:off x="838195" y="3992753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표준편차가 높을수록 값들이 평균에서 멀리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퍼져있다는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의미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8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CDE-692C-93E3-2E7D-2DE7162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많은 카테고리가 필요한가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BFC3D82-6488-C61A-8249-63F25E964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169207"/>
              </p:ext>
            </p:extLst>
          </p:nvPr>
        </p:nvGraphicFramePr>
        <p:xfrm>
          <a:off x="838200" y="1914938"/>
          <a:ext cx="10515603" cy="1942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861">
                  <a:extLst>
                    <a:ext uri="{9D8B030D-6E8A-4147-A177-3AD203B41FA5}">
                      <a16:colId xmlns:a16="http://schemas.microsoft.com/office/drawing/2014/main" val="4041493215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178051682"/>
                    </a:ext>
                  </a:extLst>
                </a:gridCol>
                <a:gridCol w="827861">
                  <a:extLst>
                    <a:ext uri="{9D8B030D-6E8A-4147-A177-3AD203B41FA5}">
                      <a16:colId xmlns:a16="http://schemas.microsoft.com/office/drawing/2014/main" val="430189493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755526168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9614366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7185720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389439678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682899989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63415938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15580324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48068919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504606801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220297586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2783930075"/>
                    </a:ext>
                  </a:extLst>
                </a:gridCol>
                <a:gridCol w="669335">
                  <a:extLst>
                    <a:ext uri="{9D8B030D-6E8A-4147-A177-3AD203B41FA5}">
                      <a16:colId xmlns:a16="http://schemas.microsoft.com/office/drawing/2014/main" val="192052769"/>
                    </a:ext>
                  </a:extLst>
                </a:gridCol>
              </a:tblGrid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15123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표준편차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848483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4,550.0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563.3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2.71%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129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Repost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5,599.4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3,864.2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216.3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0267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단일이미지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2,772.8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76.9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139.8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5.08%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4652405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멀티이미지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7,084.8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2,651.3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1,673.2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1,100.3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127.6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1,806.6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1,114.4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22358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모션그래픽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3,179.6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800.2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111.4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65.5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82.7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60216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4,911.8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313.9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175.8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668204"/>
                  </a:ext>
                </a:extLst>
              </a:tr>
              <a:tr h="172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4,112.1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1,341.5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1,025.2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674.8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1,101.9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696.1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26.09%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295288"/>
                  </a:ext>
                </a:extLst>
              </a:tr>
              <a:tr h="1803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카드뉴스 드로잉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4,150.5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1,450.7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1,531.3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102.1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1,640.6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911.5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186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788F20-373E-F66E-9774-56910ADD1DBD}"/>
              </a:ext>
            </a:extLst>
          </p:cNvPr>
          <p:cNvSpPr txBox="1"/>
          <p:nvPr/>
        </p:nvSpPr>
        <p:spPr>
          <a:xfrm>
            <a:off x="838195" y="3992753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업로드 포스트 개수가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개인데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카테고리를 과하게 쪼개면 표본이 부족해져 데이터셋의 신뢰도가 떨어질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따라 특히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모션그래픽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 드로잉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간의 데이터들이 과연 뚜렷한 차이를 보이는지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확인해보았음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그러나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혹은 참여 등에서 </a:t>
            </a:r>
            <a:r>
              <a:rPr lang="ko-KR" altLang="en-US" u="sng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유형에 따라 많은 차이가 있는 것으로 보여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추가적으로 데이터를 합치지 않았음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</a:t>
            </a:r>
            <a:r>
              <a:rPr lang="ko-KR" altLang="en-US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프레인에서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분류한 유형 목록에 따른 뚜렷한 특성이 있어 해당 목록을 그대로 활용함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33CB4-0995-6D92-44FC-3E2DD1D49482}"/>
              </a:ext>
            </a:extLst>
          </p:cNvPr>
          <p:cNvSpPr/>
          <p:nvPr/>
        </p:nvSpPr>
        <p:spPr>
          <a:xfrm>
            <a:off x="725315" y="2188027"/>
            <a:ext cx="1030006" cy="1804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9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47A6-4354-5F52-06F6-AD6208A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참여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E1136-F97F-A084-7469-895072418D74}"/>
              </a:ext>
            </a:extLst>
          </p:cNvPr>
          <p:cNvSpPr txBox="1"/>
          <p:nvPr/>
        </p:nvSpPr>
        <p:spPr>
          <a:xfrm>
            <a:off x="6611112" y="1825625"/>
            <a:ext cx="4742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참여로 확인하면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카드뉴스드로잉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등이 확실히 참여가 높게 나타나는 것으로 확인됨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하지만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카드뉴스는 각각의 클릭이 모두 집계되는 문제가 있어 실제 우리가 원하는 정보인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성공적인 콘텐츠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척도로 보기엔 무리가 있을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증명하기 위한 클릭 수 별 비교가 필요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참여를 기준으로 보면 유형별 특성이 너무 뚜렷해 좋은 지표가 아닐 가능성이 높다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973A75-A630-D1C8-86A2-5A5ABDF80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56681"/>
            <a:ext cx="5681472" cy="361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3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9587A-CA97-ABE6-A52A-6052193F9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4DFF-DB67-788A-D985-758B509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유형별 노출대비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A7D92-15C5-2953-CAFD-E06B0F5E966B}"/>
              </a:ext>
            </a:extLst>
          </p:cNvPr>
          <p:cNvSpPr txBox="1"/>
          <p:nvPr/>
        </p:nvSpPr>
        <p:spPr>
          <a:xfrm>
            <a:off x="6611112" y="1825625"/>
            <a:ext cx="4742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확실히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멀티이미지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카드뉴스쪽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클릭수가 월등히 높게 나타나는 것을 알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영상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혹은 단일 이미지는 클릭이 낮지만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이것이 좋지 않은 콘텐츠임을 의미하는 것이 아님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 장표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비교했을 때 분포가 거의 비슷하므로 클릭 수는 참여 수에 결정적인 영향을 발휘하는 변수임을 알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참여를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설정하면 실제 반응이 좋았던 콘텐츠의 기준이 왜곡될 확률이 높다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81EDE79-A881-7105-2F68-A999235A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" y="1987849"/>
            <a:ext cx="5772912" cy="36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0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3491</Words>
  <Application>Microsoft Office PowerPoint</Application>
  <PresentationFormat>Widescreen</PresentationFormat>
  <Paragraphs>1180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Pretendard</vt:lpstr>
      <vt:lpstr>맑은 고딕</vt:lpstr>
      <vt:lpstr>Office Theme</vt:lpstr>
      <vt:lpstr>SK bioscience  데이터 컨설팅 및 분석 결과</vt:lpstr>
      <vt:lpstr>연구 목적</vt:lpstr>
      <vt:lpstr>연구 유의점</vt:lpstr>
      <vt:lpstr>오가닉 데이터 분석</vt:lpstr>
      <vt:lpstr>카테고리 분류(오가닉만)</vt:lpstr>
      <vt:lpstr>카테고리별 평균과 표준편차 도출</vt:lpstr>
      <vt:lpstr>의문) 이 많은 카테고리가 필요한가</vt:lpstr>
      <vt:lpstr>유형별 노출대비 참여</vt:lpstr>
      <vt:lpstr>유형별 노출대비 클릭수</vt:lpstr>
      <vt:lpstr>클릭 수와 참여 수 사이의 인과관계 분석</vt:lpstr>
      <vt:lpstr>클릭 수와 참여 수 사이의 인과관계 분석</vt:lpstr>
      <vt:lpstr>유형별 노출대비 참여율(영상공식 반영)</vt:lpstr>
      <vt:lpstr>참여율에 대한 결론</vt:lpstr>
      <vt:lpstr>가설) 좋은 콘텐츠 지표로 좋아요 활용?</vt:lpstr>
      <vt:lpstr>유형별 노출대비 좋아요</vt:lpstr>
      <vt:lpstr>유형별 노출대비 좋아요(1만 노출 미만)</vt:lpstr>
      <vt:lpstr>유형별 노출대비 좋아요 추세선(1만 노출 미만)</vt:lpstr>
      <vt:lpstr>좋아요가 월등히 높은 콘텐츠들 </vt:lpstr>
      <vt:lpstr>좋아요가 월등히 높은 콘텐츠들 </vt:lpstr>
      <vt:lpstr>Like율의 시각화</vt:lpstr>
      <vt:lpstr>Like율의 시각화</vt:lpstr>
      <vt:lpstr>주제별 좋아요 수치 분석</vt:lpstr>
      <vt:lpstr>주제별 노출 추이 분석</vt:lpstr>
      <vt:lpstr>Company 유형별 수치 분석</vt:lpstr>
      <vt:lpstr>Science 유형별 수치 분석</vt:lpstr>
      <vt:lpstr>노출이 높은 콘텐츠는?</vt:lpstr>
      <vt:lpstr>기본 노출 분포</vt:lpstr>
      <vt:lpstr>유형별 노출 분포</vt:lpstr>
      <vt:lpstr>주제별 노출 추이 분석</vt:lpstr>
      <vt:lpstr>요일별 노출 추이 분석</vt:lpstr>
      <vt:lpstr>유형별 평균이상 노출 top5</vt:lpstr>
      <vt:lpstr>스폰서 데이터 분석</vt:lpstr>
      <vt:lpstr>무엇이 좋은 광고 결과인가</vt:lpstr>
      <vt:lpstr>해당 연구의 치명적 한계</vt:lpstr>
      <vt:lpstr>유형별 노출대비 참여</vt:lpstr>
      <vt:lpstr>유형별 노출대비 참여(50만 노출 미만)</vt:lpstr>
      <vt:lpstr>유형별 노출대비 참여율</vt:lpstr>
      <vt:lpstr>유형별 노출 추이 분석</vt:lpstr>
      <vt:lpstr>유형별 노출대비 팔로워 확보 수</vt:lpstr>
      <vt:lpstr>유형별 참여율 대비 팔로워 확보 수</vt:lpstr>
      <vt:lpstr>유형별 좋아요 대비 팔로워 확보 수</vt:lpstr>
      <vt:lpstr>유형별 좋아요 추이 분석</vt:lpstr>
      <vt:lpstr>결론</vt:lpstr>
      <vt:lpstr>PowerPoint Presentation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Joon Young Lee</dc:creator>
  <cp:lastModifiedBy>Joon Young Lee</cp:lastModifiedBy>
  <cp:revision>11</cp:revision>
  <dcterms:created xsi:type="dcterms:W3CDTF">2024-11-03T09:29:36Z</dcterms:created>
  <dcterms:modified xsi:type="dcterms:W3CDTF">2024-11-05T07:35:58Z</dcterms:modified>
</cp:coreProperties>
</file>