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04" r:id="rId2"/>
    <p:sldId id="288" r:id="rId3"/>
    <p:sldId id="28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orient="horz" pos="3385" userDrawn="1">
          <p15:clr>
            <a:srgbClr val="A4A3A4"/>
          </p15:clr>
        </p15:guide>
        <p15:guide id="5" pos="506" userDrawn="1">
          <p15:clr>
            <a:srgbClr val="A4A3A4"/>
          </p15:clr>
        </p15:guide>
        <p15:guide id="6" pos="71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DEAF"/>
    <a:srgbClr val="738964"/>
    <a:srgbClr val="1F4E79"/>
    <a:srgbClr val="9A9FA2"/>
    <a:srgbClr val="000000"/>
    <a:srgbClr val="4472C4"/>
    <a:srgbClr val="0D161B"/>
    <a:srgbClr val="ED083E"/>
    <a:srgbClr val="D9D9D9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6" autoAdjust="0"/>
    <p:restoredTop sz="92620" autoAdjust="0"/>
  </p:normalViewPr>
  <p:slideViewPr>
    <p:cSldViewPr snapToGrid="0">
      <p:cViewPr>
        <p:scale>
          <a:sx n="100" d="100"/>
          <a:sy n="100" d="100"/>
        </p:scale>
        <p:origin x="918" y="132"/>
      </p:cViewPr>
      <p:guideLst>
        <p:guide orient="horz" pos="2183"/>
        <p:guide pos="3840"/>
        <p:guide orient="horz" pos="1094"/>
        <p:guide orient="horz" pos="3385"/>
        <p:guide pos="506"/>
        <p:guide pos="717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abu\Desktop\Desktop\PrainGlobal\PrainReports\Doosan\%5b&#46160;&#49328;&#51204;&#51088;%5d%20&#47553;&#53356;&#46300;&#51064;%20&#50900;&#44036;&#47532;&#54252;&#53944;%209&#50900;\9&#50900;_&#46160;&#49328;%20&#50900;&#44036;&#48372;&#44256;&#49436;%20&#51089;&#49457;&#50857;%20&#50641;&#4947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abu\Desktop\Desktop\PrainGlobal\PrainReports\Doosan\%5b&#46160;&#49328;&#51204;&#51088;%5d%20&#47553;&#53356;&#46300;&#51064;%20&#50900;&#44036;&#47532;&#54252;&#53944;%209&#50900;\9&#50900;_&#46160;&#49328;%20&#50900;&#44036;&#48372;&#44256;&#49436;%20&#51089;&#49457;&#50857;%20&#50641;&#49472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abu\Desktop\Desktop\PrainGlobal\PrainReports\Doosan\%5b&#46160;&#49328;&#51204;&#51088;%5d%20&#47553;&#53356;&#46300;&#51064;%20&#50900;&#44036;&#47532;&#54252;&#53944;%209&#50900;\9&#50900;_&#46160;&#49328;%20&#50900;&#44036;&#48372;&#44256;&#49436;%20&#51089;&#49457;&#50857;%20&#50641;&#49472;_&#50900;&#44036;&#48708;&#44368;&#51109;&#54364;%20&#54632;&#49688;%20&#49688;&#51221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kyabu\Desktop\Desktop\PrainGlobal\PrainReports\Doosan\%5b&#46160;&#49328;&#51204;&#51088;%5d%20&#47553;&#53356;&#46300;&#51064;%20&#50900;&#44036;&#47532;&#54252;&#53944;%209&#50900;\9&#50900;_&#46160;&#49328;%20&#50900;&#44036;&#48372;&#44256;&#49436;%20&#51089;&#49457;&#50857;%20&#50641;&#49472;.xlsx" TargetMode="External"/><Relationship Id="rId1" Type="http://schemas.openxmlformats.org/officeDocument/2006/relationships/image" Target="../media/image2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'월간 팔로워'!$I$4</c:f>
          <c:strCache>
            <c:ptCount val="1"/>
            <c:pt idx="0">
              <c:v>&lt; 링크드인 채널 9월 팔로워 현황 &gt;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1.3112442337401256E-2"/>
          <c:y val="4.3194273744096345E-2"/>
          <c:w val="0.97377511532519745"/>
          <c:h val="0.64272924734673675"/>
        </c:manualLayout>
      </c:layout>
      <c:lineChart>
        <c:grouping val="standard"/>
        <c:varyColors val="0"/>
        <c:ser>
          <c:idx val="0"/>
          <c:order val="0"/>
          <c:tx>
            <c:strRef>
              <c:f>'월간 팔로워'!$G$27</c:f>
              <c:strCache>
                <c:ptCount val="1"/>
                <c:pt idx="0">
                  <c:v>오가닉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'월간 팔로워'!$F$28:$F$40</c:f>
              <c:numCache>
                <c:formatCode>yy"년"\ m"월"</c:formatCode>
                <c:ptCount val="13"/>
                <c:pt idx="0">
                  <c:v>45170</c:v>
                </c:pt>
                <c:pt idx="1">
                  <c:v>45200</c:v>
                </c:pt>
                <c:pt idx="2">
                  <c:v>45231</c:v>
                </c:pt>
                <c:pt idx="3">
                  <c:v>45261</c:v>
                </c:pt>
                <c:pt idx="4">
                  <c:v>45292</c:v>
                </c:pt>
                <c:pt idx="5">
                  <c:v>45323</c:v>
                </c:pt>
                <c:pt idx="6">
                  <c:v>45352</c:v>
                </c:pt>
                <c:pt idx="7">
                  <c:v>45383</c:v>
                </c:pt>
                <c:pt idx="8">
                  <c:v>45413</c:v>
                </c:pt>
                <c:pt idx="9">
                  <c:v>45444</c:v>
                </c:pt>
                <c:pt idx="10">
                  <c:v>45474</c:v>
                </c:pt>
                <c:pt idx="11">
                  <c:v>45505</c:v>
                </c:pt>
                <c:pt idx="12">
                  <c:v>45536</c:v>
                </c:pt>
              </c:numCache>
            </c:numRef>
          </c:cat>
          <c:val>
            <c:numRef>
              <c:f>'월간 팔로워'!$G$28:$G$40</c:f>
              <c:numCache>
                <c:formatCode>General</c:formatCode>
                <c:ptCount val="13"/>
                <c:pt idx="0">
                  <c:v>2488</c:v>
                </c:pt>
                <c:pt idx="1">
                  <c:v>2796</c:v>
                </c:pt>
                <c:pt idx="2">
                  <c:v>2914</c:v>
                </c:pt>
                <c:pt idx="3">
                  <c:v>3185</c:v>
                </c:pt>
                <c:pt idx="4">
                  <c:v>3336</c:v>
                </c:pt>
                <c:pt idx="5">
                  <c:v>3503</c:v>
                </c:pt>
                <c:pt idx="6">
                  <c:v>3588</c:v>
                </c:pt>
                <c:pt idx="7">
                  <c:v>3708</c:v>
                </c:pt>
                <c:pt idx="8">
                  <c:v>3800</c:v>
                </c:pt>
                <c:pt idx="9">
                  <c:v>3932</c:v>
                </c:pt>
                <c:pt idx="10">
                  <c:v>4148</c:v>
                </c:pt>
                <c:pt idx="11">
                  <c:v>4397</c:v>
                </c:pt>
                <c:pt idx="12">
                  <c:v>4334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A4-40D9-92BF-3B8543B6900B}"/>
            </c:ext>
          </c:extLst>
        </c:ser>
        <c:ser>
          <c:idx val="1"/>
          <c:order val="1"/>
          <c:tx>
            <c:strRef>
              <c:f>'월간 팔로워'!$H$27</c:f>
              <c:strCache>
                <c:ptCount val="1"/>
                <c:pt idx="0">
                  <c:v>전체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002060"/>
              </a:solidFill>
              <a:ln w="9525">
                <a:noFill/>
              </a:ln>
              <a:effectLst/>
            </c:spPr>
          </c:marker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ln>
                      <a:solidFill>
                        <a:srgbClr val="0070C0">
                          <a:alpha val="0"/>
                        </a:srgbClr>
                      </a:solidFill>
                    </a:ln>
                    <a:solidFill>
                      <a:schemeClr val="accent5">
                        <a:lumMod val="50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'월간 팔로워'!$F$28:$F$40</c:f>
              <c:numCache>
                <c:formatCode>yy"년"\ m"월"</c:formatCode>
                <c:ptCount val="13"/>
                <c:pt idx="0">
                  <c:v>45170</c:v>
                </c:pt>
                <c:pt idx="1">
                  <c:v>45200</c:v>
                </c:pt>
                <c:pt idx="2">
                  <c:v>45231</c:v>
                </c:pt>
                <c:pt idx="3">
                  <c:v>45261</c:v>
                </c:pt>
                <c:pt idx="4">
                  <c:v>45292</c:v>
                </c:pt>
                <c:pt idx="5">
                  <c:v>45323</c:v>
                </c:pt>
                <c:pt idx="6">
                  <c:v>45352</c:v>
                </c:pt>
                <c:pt idx="7">
                  <c:v>45383</c:v>
                </c:pt>
                <c:pt idx="8">
                  <c:v>45413</c:v>
                </c:pt>
                <c:pt idx="9">
                  <c:v>45444</c:v>
                </c:pt>
                <c:pt idx="10">
                  <c:v>45474</c:v>
                </c:pt>
                <c:pt idx="11">
                  <c:v>45505</c:v>
                </c:pt>
                <c:pt idx="12">
                  <c:v>45536</c:v>
                </c:pt>
              </c:numCache>
            </c:numRef>
          </c:cat>
          <c:val>
            <c:numRef>
              <c:f>'월간 팔로워'!$H$28:$H$40</c:f>
              <c:numCache>
                <c:formatCode>General</c:formatCode>
                <c:ptCount val="13"/>
                <c:pt idx="0">
                  <c:v>2703</c:v>
                </c:pt>
                <c:pt idx="1">
                  <c:v>2825</c:v>
                </c:pt>
                <c:pt idx="2">
                  <c:v>3088</c:v>
                </c:pt>
                <c:pt idx="3">
                  <c:v>3352</c:v>
                </c:pt>
                <c:pt idx="4">
                  <c:v>3420</c:v>
                </c:pt>
                <c:pt idx="5">
                  <c:v>3503</c:v>
                </c:pt>
                <c:pt idx="6">
                  <c:v>3599</c:v>
                </c:pt>
                <c:pt idx="7">
                  <c:v>3708</c:v>
                </c:pt>
                <c:pt idx="8">
                  <c:v>3806</c:v>
                </c:pt>
                <c:pt idx="9">
                  <c:v>4046</c:v>
                </c:pt>
                <c:pt idx="10">
                  <c:v>4339</c:v>
                </c:pt>
                <c:pt idx="11">
                  <c:v>4443</c:v>
                </c:pt>
                <c:pt idx="12">
                  <c:v>4541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A4-40D9-92BF-3B8543B6900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95049168"/>
        <c:axId val="1795043184"/>
      </c:lineChart>
      <c:dateAx>
        <c:axId val="1795049168"/>
        <c:scaling>
          <c:orientation val="minMax"/>
        </c:scaling>
        <c:delete val="0"/>
        <c:axPos val="b"/>
        <c:numFmt formatCode="yy&quot;년&quot;\ m&quot;월&quot;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1795043184"/>
        <c:crosses val="autoZero"/>
        <c:auto val="1"/>
        <c:lblOffset val="100"/>
        <c:baseTimeUnit val="months"/>
      </c:dateAx>
      <c:valAx>
        <c:axId val="1795043184"/>
        <c:scaling>
          <c:orientation val="minMax"/>
          <c:max val="5000"/>
          <c:min val="16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795049168"/>
        <c:crosses val="autoZero"/>
        <c:crossBetween val="between"/>
        <c:majorUnit val="1000"/>
        <c:minorUnit val="10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931095758092052E-2"/>
          <c:y val="1.3846284658612181E-2"/>
          <c:w val="0.1722474641691015"/>
          <c:h val="7.90739667153645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521390471352371E-2"/>
          <c:y val="5.0925925925925923E-2"/>
          <c:w val="0.87193778197080207"/>
          <c:h val="0.719109798775153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'Imp, Eng'!$H$24</c:f>
              <c:strCache>
                <c:ptCount val="1"/>
                <c:pt idx="0">
                  <c:v> Impression 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'Imp, Eng'!$G$26:$G$36</c:f>
              <c:numCache>
                <c:formatCode>yy"년"\ m"월"</c:formatCode>
                <c:ptCount val="11"/>
                <c:pt idx="0">
                  <c:v>45231</c:v>
                </c:pt>
                <c:pt idx="1">
                  <c:v>45261</c:v>
                </c:pt>
                <c:pt idx="2">
                  <c:v>45292</c:v>
                </c:pt>
                <c:pt idx="3">
                  <c:v>45323</c:v>
                </c:pt>
                <c:pt idx="4">
                  <c:v>45352</c:v>
                </c:pt>
                <c:pt idx="5">
                  <c:v>45383</c:v>
                </c:pt>
                <c:pt idx="6">
                  <c:v>45413</c:v>
                </c:pt>
                <c:pt idx="7">
                  <c:v>45444</c:v>
                </c:pt>
                <c:pt idx="8">
                  <c:v>45474</c:v>
                </c:pt>
                <c:pt idx="9">
                  <c:v>45505</c:v>
                </c:pt>
                <c:pt idx="10">
                  <c:v>45536</c:v>
                </c:pt>
              </c:numCache>
              <c:extLst/>
            </c:numRef>
          </c:cat>
          <c:val>
            <c:numRef>
              <c:f>'Imp, Eng'!$H$26:$H$36</c:f>
              <c:numCache>
                <c:formatCode>General</c:formatCode>
                <c:ptCount val="11"/>
                <c:pt idx="0">
                  <c:v>5741</c:v>
                </c:pt>
                <c:pt idx="1">
                  <c:v>3228</c:v>
                </c:pt>
                <c:pt idx="2">
                  <c:v>7223</c:v>
                </c:pt>
                <c:pt idx="3">
                  <c:v>6201</c:v>
                </c:pt>
                <c:pt idx="4">
                  <c:v>6513</c:v>
                </c:pt>
                <c:pt idx="5">
                  <c:v>13650</c:v>
                </c:pt>
                <c:pt idx="6">
                  <c:v>9787</c:v>
                </c:pt>
                <c:pt idx="7">
                  <c:v>9731</c:v>
                </c:pt>
                <c:pt idx="8">
                  <c:v>7015</c:v>
                </c:pt>
                <c:pt idx="9">
                  <c:v>9178</c:v>
                </c:pt>
                <c:pt idx="10">
                  <c:v>6392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927F-4F21-8CC2-49AE1BAA9364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'Imp, Eng'!$G$26:$G$36</c:f>
              <c:numCache>
                <c:formatCode>yy"년"\ m"월"</c:formatCode>
                <c:ptCount val="11"/>
                <c:pt idx="0">
                  <c:v>45231</c:v>
                </c:pt>
                <c:pt idx="1">
                  <c:v>45261</c:v>
                </c:pt>
                <c:pt idx="2">
                  <c:v>45292</c:v>
                </c:pt>
                <c:pt idx="3">
                  <c:v>45323</c:v>
                </c:pt>
                <c:pt idx="4">
                  <c:v>45352</c:v>
                </c:pt>
                <c:pt idx="5">
                  <c:v>45383</c:v>
                </c:pt>
                <c:pt idx="6">
                  <c:v>45413</c:v>
                </c:pt>
                <c:pt idx="7">
                  <c:v>45444</c:v>
                </c:pt>
                <c:pt idx="8">
                  <c:v>45474</c:v>
                </c:pt>
                <c:pt idx="9">
                  <c:v>45505</c:v>
                </c:pt>
                <c:pt idx="10">
                  <c:v>45536</c:v>
                </c:pt>
              </c:numCache>
              <c:extLst/>
            </c:numRef>
          </c:cat>
          <c:val>
            <c:numRef>
              <c:f>'Imp, Eng'!$I$26:$I$36</c:f>
              <c:numCache>
                <c:formatCode>General</c:formatCode>
                <c:ptCount val="11"/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927F-4F21-8CC2-49AE1BAA936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0"/>
        <c:axId val="1453421360"/>
        <c:axId val="1453418960"/>
      </c:barChart>
      <c:barChart>
        <c:barDir val="col"/>
        <c:grouping val="clustered"/>
        <c:varyColors val="0"/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'Imp, Eng'!$G$26:$G$36</c:f>
              <c:numCache>
                <c:formatCode>yy"년"\ m"월"</c:formatCode>
                <c:ptCount val="11"/>
                <c:pt idx="0">
                  <c:v>45231</c:v>
                </c:pt>
                <c:pt idx="1">
                  <c:v>45261</c:v>
                </c:pt>
                <c:pt idx="2">
                  <c:v>45292</c:v>
                </c:pt>
                <c:pt idx="3">
                  <c:v>45323</c:v>
                </c:pt>
                <c:pt idx="4">
                  <c:v>45352</c:v>
                </c:pt>
                <c:pt idx="5">
                  <c:v>45383</c:v>
                </c:pt>
                <c:pt idx="6">
                  <c:v>45413</c:v>
                </c:pt>
                <c:pt idx="7">
                  <c:v>45444</c:v>
                </c:pt>
                <c:pt idx="8">
                  <c:v>45474</c:v>
                </c:pt>
                <c:pt idx="9">
                  <c:v>45505</c:v>
                </c:pt>
                <c:pt idx="10">
                  <c:v>45536</c:v>
                </c:pt>
              </c:numCache>
              <c:extLst/>
            </c:numRef>
          </c:cat>
          <c:val>
            <c:numRef>
              <c:f>'Imp, Eng'!$J$26:$J$36</c:f>
              <c:numCache>
                <c:formatCode>General</c:formatCode>
                <c:ptCount val="11"/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927F-4F21-8CC2-49AE1BAA9364}"/>
            </c:ext>
          </c:extLst>
        </c:ser>
        <c:ser>
          <c:idx val="3"/>
          <c:order val="3"/>
          <c:tx>
            <c:strRef>
              <c:f>'Imp, Eng'!$K$24</c:f>
              <c:strCache>
                <c:ptCount val="1"/>
                <c:pt idx="0">
                  <c:v> Engagement 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'Imp, Eng'!$G$26:$G$36</c:f>
              <c:numCache>
                <c:formatCode>yy"년"\ m"월"</c:formatCode>
                <c:ptCount val="11"/>
                <c:pt idx="0">
                  <c:v>45231</c:v>
                </c:pt>
                <c:pt idx="1">
                  <c:v>45261</c:v>
                </c:pt>
                <c:pt idx="2">
                  <c:v>45292</c:v>
                </c:pt>
                <c:pt idx="3">
                  <c:v>45323</c:v>
                </c:pt>
                <c:pt idx="4">
                  <c:v>45352</c:v>
                </c:pt>
                <c:pt idx="5">
                  <c:v>45383</c:v>
                </c:pt>
                <c:pt idx="6">
                  <c:v>45413</c:v>
                </c:pt>
                <c:pt idx="7">
                  <c:v>45444</c:v>
                </c:pt>
                <c:pt idx="8">
                  <c:v>45474</c:v>
                </c:pt>
                <c:pt idx="9">
                  <c:v>45505</c:v>
                </c:pt>
                <c:pt idx="10">
                  <c:v>45536</c:v>
                </c:pt>
              </c:numCache>
              <c:extLst/>
            </c:numRef>
          </c:cat>
          <c:val>
            <c:numRef>
              <c:f>'Imp, Eng'!$K$26:$K$36</c:f>
              <c:numCache>
                <c:formatCode>General</c:formatCode>
                <c:ptCount val="11"/>
                <c:pt idx="0">
                  <c:v>972</c:v>
                </c:pt>
                <c:pt idx="1">
                  <c:v>246</c:v>
                </c:pt>
                <c:pt idx="2">
                  <c:v>852</c:v>
                </c:pt>
                <c:pt idx="3">
                  <c:v>1123</c:v>
                </c:pt>
                <c:pt idx="4">
                  <c:v>1448</c:v>
                </c:pt>
                <c:pt idx="5">
                  <c:v>3649</c:v>
                </c:pt>
                <c:pt idx="6">
                  <c:v>1938</c:v>
                </c:pt>
                <c:pt idx="7">
                  <c:v>2735</c:v>
                </c:pt>
                <c:pt idx="8">
                  <c:v>1376</c:v>
                </c:pt>
                <c:pt idx="9">
                  <c:v>1583</c:v>
                </c:pt>
                <c:pt idx="10">
                  <c:v>1937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927F-4F21-8CC2-49AE1BAA936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0"/>
        <c:axId val="136886368"/>
        <c:axId val="136902688"/>
      </c:barChart>
      <c:dateAx>
        <c:axId val="1453421360"/>
        <c:scaling>
          <c:orientation val="minMax"/>
        </c:scaling>
        <c:delete val="0"/>
        <c:axPos val="b"/>
        <c:numFmt formatCode="yy&quot;년&quot;\ m&quot;월&quot;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53418960"/>
        <c:crosses val="autoZero"/>
        <c:auto val="1"/>
        <c:lblOffset val="100"/>
        <c:baseTimeUnit val="months"/>
      </c:dateAx>
      <c:valAx>
        <c:axId val="1453418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53421360"/>
        <c:crosses val="autoZero"/>
        <c:crossBetween val="between"/>
      </c:valAx>
      <c:valAx>
        <c:axId val="13690268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6886368"/>
        <c:crosses val="max"/>
        <c:crossBetween val="between"/>
      </c:valAx>
      <c:dateAx>
        <c:axId val="136886368"/>
        <c:scaling>
          <c:orientation val="minMax"/>
        </c:scaling>
        <c:delete val="1"/>
        <c:axPos val="b"/>
        <c:numFmt formatCode="yy&quot;년&quot;\ m&quot;월&quot;" sourceLinked="1"/>
        <c:majorTickMark val="out"/>
        <c:minorTickMark val="none"/>
        <c:tickLblPos val="nextTo"/>
        <c:crossAx val="136902688"/>
        <c:crosses val="autoZero"/>
        <c:auto val="1"/>
        <c:lblOffset val="100"/>
        <c:baseTimeUnit val="months"/>
        <c:majorUnit val="1"/>
        <c:minorUnit val="1"/>
      </c:date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77087022167958696"/>
          <c:y val="2.1749167366521764E-2"/>
          <c:w val="0.15445350978097971"/>
          <c:h val="7.34039536218700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81565232553737"/>
          <c:y val="4.2308815903400729E-2"/>
          <c:w val="0.85185627115365092"/>
          <c:h val="0.75524738740664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'순방문자 비교'!$H$29</c:f>
              <c:strCache>
                <c:ptCount val="1"/>
                <c:pt idx="0">
                  <c:v>24년 7월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'순방문자 비교'!$L$28</c:f>
              <c:strCache>
                <c:ptCount val="1"/>
                <c:pt idx="0">
                  <c:v>콘텐츠 게재수</c:v>
                </c:pt>
              </c:strCache>
            </c:strRef>
          </c:cat>
          <c:val>
            <c:numRef>
              <c:f>'순방문자 비교'!$L$29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51-4EAC-8DA4-D155293DB788}"/>
            </c:ext>
          </c:extLst>
        </c:ser>
        <c:ser>
          <c:idx val="1"/>
          <c:order val="1"/>
          <c:tx>
            <c:strRef>
              <c:f>'순방문자 비교'!$H$30</c:f>
              <c:strCache>
                <c:ptCount val="1"/>
                <c:pt idx="0">
                  <c:v>24년 8월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'순방문자 비교'!$L$28</c:f>
              <c:strCache>
                <c:ptCount val="1"/>
                <c:pt idx="0">
                  <c:v>콘텐츠 게재수</c:v>
                </c:pt>
              </c:strCache>
            </c:strRef>
          </c:cat>
          <c:val>
            <c:numRef>
              <c:f>'순방문자 비교'!$L$30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51-4EAC-8DA4-D155293DB788}"/>
            </c:ext>
          </c:extLst>
        </c:ser>
        <c:ser>
          <c:idx val="2"/>
          <c:order val="2"/>
          <c:tx>
            <c:strRef>
              <c:f>'순방문자 비교'!$H$31</c:f>
              <c:strCache>
                <c:ptCount val="1"/>
                <c:pt idx="0">
                  <c:v>24년 9월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'순방문자 비교'!$L$28</c:f>
              <c:strCache>
                <c:ptCount val="1"/>
                <c:pt idx="0">
                  <c:v>콘텐츠 게재수</c:v>
                </c:pt>
              </c:strCache>
            </c:strRef>
          </c:cat>
          <c:val>
            <c:numRef>
              <c:f>'순방문자 비교'!$L$31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51-4EAC-8DA4-D155293DB7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axId val="1795036112"/>
        <c:axId val="1795038288"/>
      </c:barChart>
      <c:catAx>
        <c:axId val="17950361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95038288"/>
        <c:crosses val="autoZero"/>
        <c:auto val="1"/>
        <c:lblAlgn val="ctr"/>
        <c:lblOffset val="100"/>
        <c:noMultiLvlLbl val="0"/>
      </c:catAx>
      <c:valAx>
        <c:axId val="1795038288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1795036112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370337207929669"/>
          <c:y val="0.91128789269134414"/>
          <c:w val="0.6808738380904289"/>
          <c:h val="6.48617825652933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900"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'순방문자 비교'!$H$29</c:f>
              <c:strCache>
                <c:ptCount val="1"/>
                <c:pt idx="0">
                  <c:v>24년 7월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'순방문자 비교'!$I$28:$K$28</c:f>
              <c:strCache>
                <c:ptCount val="3"/>
                <c:pt idx="0">
                  <c:v>PC 순방문자</c:v>
                </c:pt>
                <c:pt idx="1">
                  <c:v>Mobile 순방문자</c:v>
                </c:pt>
                <c:pt idx="2">
                  <c:v>전체 순방문자</c:v>
                </c:pt>
              </c:strCache>
            </c:strRef>
          </c:cat>
          <c:val>
            <c:numRef>
              <c:f>'순방문자 비교'!$I$29:$K$29</c:f>
              <c:numCache>
                <c:formatCode>General</c:formatCode>
                <c:ptCount val="3"/>
                <c:pt idx="0">
                  <c:v>170</c:v>
                </c:pt>
                <c:pt idx="1">
                  <c:v>96</c:v>
                </c:pt>
                <c:pt idx="2">
                  <c:v>266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E9-4AC7-8DD6-B7A23E14B6F1}"/>
            </c:ext>
          </c:extLst>
        </c:ser>
        <c:ser>
          <c:idx val="1"/>
          <c:order val="1"/>
          <c:tx>
            <c:strRef>
              <c:f>'순방문자 비교'!$H$30</c:f>
              <c:strCache>
                <c:ptCount val="1"/>
                <c:pt idx="0">
                  <c:v>24년 8월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'순방문자 비교'!$I$28:$K$28</c:f>
              <c:strCache>
                <c:ptCount val="3"/>
                <c:pt idx="0">
                  <c:v>PC 순방문자</c:v>
                </c:pt>
                <c:pt idx="1">
                  <c:v>Mobile 순방문자</c:v>
                </c:pt>
                <c:pt idx="2">
                  <c:v>전체 순방문자</c:v>
                </c:pt>
              </c:strCache>
            </c:strRef>
          </c:cat>
          <c:val>
            <c:numRef>
              <c:f>'순방문자 비교'!$I$30:$K$30</c:f>
              <c:numCache>
                <c:formatCode>General</c:formatCode>
                <c:ptCount val="3"/>
                <c:pt idx="0">
                  <c:v>216</c:v>
                </c:pt>
                <c:pt idx="1">
                  <c:v>64</c:v>
                </c:pt>
                <c:pt idx="2">
                  <c:v>280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E9-4AC7-8DD6-B7A23E14B6F1}"/>
            </c:ext>
          </c:extLst>
        </c:ser>
        <c:ser>
          <c:idx val="2"/>
          <c:order val="2"/>
          <c:tx>
            <c:strRef>
              <c:f>'순방문자 비교'!$H$31</c:f>
              <c:strCache>
                <c:ptCount val="1"/>
                <c:pt idx="0">
                  <c:v>24년 9월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'순방문자 비교'!$I$28:$K$28</c:f>
              <c:strCache>
                <c:ptCount val="3"/>
                <c:pt idx="0">
                  <c:v>PC 순방문자</c:v>
                </c:pt>
                <c:pt idx="1">
                  <c:v>Mobile 순방문자</c:v>
                </c:pt>
                <c:pt idx="2">
                  <c:v>전체 순방문자</c:v>
                </c:pt>
              </c:strCache>
            </c:strRef>
          </c:cat>
          <c:val>
            <c:numRef>
              <c:f>'순방문자 비교'!$I$31:$K$31</c:f>
              <c:numCache>
                <c:formatCode>General</c:formatCode>
                <c:ptCount val="3"/>
                <c:pt idx="0">
                  <c:v>146</c:v>
                </c:pt>
                <c:pt idx="1">
                  <c:v>64</c:v>
                </c:pt>
                <c:pt idx="2">
                  <c:v>210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AE9-4AC7-8DD6-B7A23E14B6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795041552"/>
        <c:axId val="1795042096"/>
      </c:barChart>
      <c:scatterChart>
        <c:scatterStyle val="lineMarker"/>
        <c:varyColors val="0"/>
        <c:ser>
          <c:idx val="3"/>
          <c:order val="3"/>
          <c:tx>
            <c:strRef>
              <c:f>'순방문자 비교'!$H$32</c:f>
              <c:strCache>
                <c:ptCount val="1"/>
                <c:pt idx="0">
                  <c:v>평균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ln w="9525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l"/>
            <c:showLegendKey val="0"/>
            <c:showVal val="1"/>
            <c:showCatName val="0"/>
            <c:showSerName val="1"/>
            <c:showPercent val="0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'순방문자 비교'!$I$28:$K$28</c:f>
              <c:strCache>
                <c:ptCount val="3"/>
                <c:pt idx="0">
                  <c:v>PC 순방문자</c:v>
                </c:pt>
                <c:pt idx="1">
                  <c:v>Mobile 순방문자</c:v>
                </c:pt>
                <c:pt idx="2">
                  <c:v>전체 순방문자</c:v>
                </c:pt>
              </c:strCache>
            </c:strRef>
          </c:xVal>
          <c:yVal>
            <c:numRef>
              <c:f>'순방문자 비교'!$I$32:$K$32</c:f>
              <c:numCache>
                <c:formatCode>#,##0.0_ </c:formatCode>
                <c:ptCount val="3"/>
                <c:pt idx="0">
                  <c:v>177.33333333333334</c:v>
                </c:pt>
                <c:pt idx="1">
                  <c:v>74.666666666666671</c:v>
                </c:pt>
                <c:pt idx="2">
                  <c:v>252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AE9-4AC7-8DD6-B7A23E14B6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5041552"/>
        <c:axId val="1795042096"/>
      </c:scatterChart>
      <c:catAx>
        <c:axId val="179504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1795042096"/>
        <c:crosses val="autoZero"/>
        <c:auto val="1"/>
        <c:lblAlgn val="ctr"/>
        <c:lblOffset val="100"/>
        <c:noMultiLvlLbl val="0"/>
      </c:catAx>
      <c:valAx>
        <c:axId val="1795042096"/>
        <c:scaling>
          <c:orientation val="minMax"/>
          <c:max val="4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1795041552"/>
        <c:crosses val="autoZero"/>
        <c:crossBetween val="between"/>
        <c:majorUnit val="150"/>
      </c:valAx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34E19-D6B0-48F4-B9A4-7FB9AB91A47F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C00C8-7C22-4C72-B90B-892E0064B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8326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E9917-2E29-475E-9647-599C2B0BCAE5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116A2-694E-4F5F-9D29-D04952EF8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73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116A2-694E-4F5F-9D29-D04952EF8A3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807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116A2-694E-4F5F-9D29-D04952EF8A3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311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F577C43-9E93-8DB8-072A-0ECE95D1BCFC}"/>
              </a:ext>
            </a:extLst>
          </p:cNvPr>
          <p:cNvSpPr txBox="1"/>
          <p:nvPr userDrawn="1"/>
        </p:nvSpPr>
        <p:spPr>
          <a:xfrm>
            <a:off x="4585343" y="6469379"/>
            <a:ext cx="3021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COPYRIGHT Ⓒ ALL RIGHT RESERVED BY </a:t>
            </a:r>
            <a:r>
              <a:rPr lang="en-US" altLang="ko-KR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Prain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Global, Inc.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76256" y="6297477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pPr algn="ctr"/>
              <a:t>‹#›</a:t>
            </a:fld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16B4D27-3B47-ABFE-8082-7D1FAB94E8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6" y="609087"/>
            <a:ext cx="1005963" cy="234192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276196" y="479269"/>
            <a:ext cx="1163960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21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E7AAE8-B854-2EF9-75BB-5FCB9699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0EEFD-52F2-468C-8782-1018C54CFA3A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BDC540-E92A-360C-284D-1845CD21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DA3173-6B16-2292-9302-CCFC0FFCE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E4342-5E31-42A4-A153-658CAFFBE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62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56886D-E940-9C62-311A-06C04664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56061-03DF-95EC-FDEF-34343DC7F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4EFE0-1F25-210A-E1F1-B566B38C2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0EEFD-52F2-468C-8782-1018C54CFA3A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C8EA2-A71E-8A30-DFA7-62A5083B0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F323CA-0FEF-08D4-1ED6-5AC3CB6FE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E4342-5E31-42A4-A153-658CAFFBE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62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91385" y="507791"/>
            <a:ext cx="1598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Monthly Highlights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090482" y="1623293"/>
            <a:ext cx="0" cy="447743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87906" y="1582507"/>
            <a:ext cx="3855144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000" b="1" i="0" u="none" strike="noStrike" baseline="0" dirty="0">
                <a:solidFill>
                  <a:srgbClr val="333333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2024</a:t>
            </a:r>
            <a:r>
              <a:rPr lang="ko-KR" altLang="en-US" sz="1000" b="1" i="0" u="none" strike="noStrike" baseline="0" dirty="0">
                <a:solidFill>
                  <a:srgbClr val="333333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년 </a:t>
            </a:r>
            <a:r>
              <a:rPr lang="en-US" altLang="ko-KR" sz="1000" b="1" i="0" u="none" strike="noStrike" baseline="0" dirty="0">
                <a:solidFill>
                  <a:srgbClr val="333333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10</a:t>
            </a:r>
            <a:r>
              <a:rPr lang="ko-KR" altLang="en-US" sz="1000" b="1" i="0" u="none" strike="noStrike" baseline="0" dirty="0">
                <a:solidFill>
                  <a:srgbClr val="333333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월 </a:t>
            </a:r>
            <a:r>
              <a:rPr lang="en-US" altLang="ko-KR" sz="1000" b="1" i="0" u="none" strike="noStrike" baseline="0" dirty="0">
                <a:solidFill>
                  <a:srgbClr val="333333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1</a:t>
            </a:r>
            <a:r>
              <a:rPr lang="ko-KR" altLang="en-US" sz="1000" b="1" i="0" u="none" strike="noStrike" baseline="0" dirty="0">
                <a:solidFill>
                  <a:srgbClr val="333333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일 기준 </a:t>
            </a:r>
            <a:r>
              <a:rPr lang="ko-KR" altLang="en-US" sz="1000" b="1" i="0" u="none" strike="noStrike" baseline="0" dirty="0" err="1">
                <a:solidFill>
                  <a:srgbClr val="333333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팔로워</a:t>
            </a:r>
            <a:r>
              <a:rPr lang="ko-KR" altLang="en-US" sz="1000" b="1" i="0" u="none" strike="noStrike" baseline="0" dirty="0">
                <a:solidFill>
                  <a:srgbClr val="333333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 </a:t>
            </a:r>
            <a:r>
              <a:rPr lang="en-US" altLang="ko-KR" sz="1000" b="1" i="0" u="none" strike="noStrike" baseline="0" dirty="0">
                <a:solidFill>
                  <a:srgbClr val="333333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4,541</a:t>
            </a:r>
            <a:r>
              <a:rPr lang="ko-KR" altLang="en-US" sz="1000" b="1" i="0" u="none" strike="noStrike" baseline="0" dirty="0">
                <a:solidFill>
                  <a:srgbClr val="333333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명으로 전월 대비 </a:t>
            </a:r>
            <a:r>
              <a:rPr lang="en-US" altLang="ko-KR" sz="1000" b="1" i="0" u="none" strike="noStrike" baseline="0" dirty="0">
                <a:solidFill>
                  <a:srgbClr val="333333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2.2% </a:t>
            </a:r>
            <a:r>
              <a:rPr lang="ko-KR" altLang="en-US" sz="1000" b="1" i="0" u="none" strike="noStrike" baseline="0" dirty="0">
                <a:solidFill>
                  <a:srgbClr val="333333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증가</a:t>
            </a:r>
            <a:endParaRPr kumimoji="1"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87905" y="1799762"/>
            <a:ext cx="4109995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b="0" i="0" u="none" strike="noStrike" dirty="0" err="1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오가닉</a:t>
            </a:r>
            <a:r>
              <a:rPr lang="ko-KR" altLang="en-US" sz="9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 </a:t>
            </a:r>
            <a:r>
              <a:rPr lang="ko-KR" altLang="en-US" sz="900" b="0" i="0" u="none" strike="noStrike" dirty="0" err="1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팔로워</a:t>
            </a:r>
            <a:r>
              <a:rPr lang="ko-KR" altLang="en-US" sz="9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 </a:t>
            </a:r>
            <a:r>
              <a:rPr lang="ko-KR" altLang="en-US" sz="900" b="0" i="0" u="none" strike="noStrike" dirty="0" err="1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인입</a:t>
            </a:r>
            <a:r>
              <a:rPr lang="ko-KR" altLang="en-US" sz="9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 수는 </a:t>
            </a:r>
            <a:r>
              <a:rPr lang="en-US" altLang="ko-KR" sz="9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109</a:t>
            </a:r>
            <a:r>
              <a:rPr lang="ko-KR" altLang="en-US" sz="9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명으로 전 월 대비 약 </a:t>
            </a:r>
            <a:r>
              <a:rPr lang="en-US" altLang="ko-KR" sz="9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73.0% </a:t>
            </a:r>
            <a:r>
              <a:rPr lang="ko-KR" altLang="en-US" sz="9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증가</a:t>
            </a:r>
            <a:r>
              <a:rPr lang="ko-KR" altLang="en-US" sz="900" dirty="0"/>
              <a:t> </a:t>
            </a:r>
            <a:endParaRPr kumimoji="1" lang="ko-KR" altLang="en-US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724011" y="1625000"/>
            <a:ext cx="0" cy="1379931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90482" y="2186955"/>
            <a:ext cx="0" cy="397611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87906" y="2137503"/>
            <a:ext cx="3855144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총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9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건의 콘텐츠 발행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87906" y="2335375"/>
            <a:ext cx="3855144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87313" indent="-87313">
              <a:buFont typeface="Arial" panose="020B0604020202020204" pitchFamily="34" charset="0"/>
              <a:buChar char="•"/>
            </a:pP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브랜드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제품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공감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비정기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endParaRPr kumimoji="1"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90482" y="963495"/>
            <a:ext cx="6269985" cy="49244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 월 대비 전체적으로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트래픽이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증가하였으나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</a:t>
            </a:r>
          </a:p>
          <a:p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최근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개월 간 가장 높은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수인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149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인입</a:t>
            </a:r>
            <a:endParaRPr kumimoji="1" lang="en-US" altLang="ko-KR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6532381" y="6253238"/>
            <a:ext cx="4480785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매달 </a:t>
            </a:r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 오전 </a:t>
            </a:r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09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 </a:t>
            </a:r>
            <a:r>
              <a:rPr kumimoji="1" lang="ko-KR" altLang="en-US" sz="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데이터 기준</a:t>
            </a:r>
            <a:endParaRPr kumimoji="1"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5" name="TextBox 1"/>
          <p:cNvSpPr txBox="1"/>
          <p:nvPr/>
        </p:nvSpPr>
        <p:spPr>
          <a:xfrm>
            <a:off x="10837738" y="6251800"/>
            <a:ext cx="585264" cy="18356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단위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kumimoji="1"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1090482" y="2770476"/>
            <a:ext cx="0" cy="447743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87906" y="2614101"/>
            <a:ext cx="3855144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5,000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달성을 위한 월간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KPI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달성 지수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1184021" y="2860322"/>
          <a:ext cx="3485256" cy="4082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0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8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8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8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153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오가닉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654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6540" marR="6540" marT="654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광고</a:t>
                      </a:r>
                      <a:endParaRPr lang="ko-KR" altLang="en-US" sz="900" b="1" i="0" u="none" strike="noStrike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654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6540" marR="6540" marT="654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총합</a:t>
                      </a:r>
                    </a:p>
                  </a:txBody>
                  <a:tcPr marL="36000" marR="36000" marT="654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654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27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목표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실제 인입 수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목표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실제 인입 수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목표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실제 인입 수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27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75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149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75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114</a:t>
                      </a: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145</a:t>
                      </a: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263</a:t>
                      </a: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73AD5C7-67D6-105D-DA9E-989BDF9FA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304530"/>
              </p:ext>
            </p:extLst>
          </p:nvPr>
        </p:nvGraphicFramePr>
        <p:xfrm>
          <a:off x="5873310" y="1678339"/>
          <a:ext cx="4231956" cy="124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738">
                  <a:extLst>
                    <a:ext uri="{9D8B030D-6E8A-4147-A177-3AD203B41FA5}">
                      <a16:colId xmlns:a16="http://schemas.microsoft.com/office/drawing/2014/main" val="1250033596"/>
                    </a:ext>
                  </a:extLst>
                </a:gridCol>
                <a:gridCol w="2290218">
                  <a:extLst>
                    <a:ext uri="{9D8B030D-6E8A-4147-A177-3AD203B41FA5}">
                      <a16:colId xmlns:a16="http://schemas.microsoft.com/office/drawing/2014/main" val="4292907943"/>
                    </a:ext>
                  </a:extLst>
                </a:gridCol>
              </a:tblGrid>
              <a:tr h="20820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1" i="0" u="none" strike="noStrike" dirty="0">
                          <a:solidFill>
                            <a:srgbClr val="40404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전 월 대비 트래픽 지수 </a:t>
                      </a:r>
                      <a:r>
                        <a:rPr lang="en-US" altLang="ko-KR" sz="1000" b="1" i="0" u="none" strike="noStrike" dirty="0">
                          <a:solidFill>
                            <a:srgbClr val="40404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(vs 24</a:t>
                      </a:r>
                      <a:r>
                        <a:rPr lang="ko-KR" altLang="en-US" sz="1000" b="1" i="0" u="none" strike="noStrike" dirty="0">
                          <a:solidFill>
                            <a:srgbClr val="40404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년 </a:t>
                      </a:r>
                      <a:r>
                        <a:rPr lang="en-US" altLang="ko-KR" sz="1000" b="1" i="0" u="none" strike="noStrike" dirty="0">
                          <a:solidFill>
                            <a:srgbClr val="40404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</a:t>
                      </a:r>
                      <a:r>
                        <a:rPr lang="ko-KR" altLang="en-US" sz="1000" b="1" i="0" u="none" strike="noStrike" dirty="0">
                          <a:solidFill>
                            <a:srgbClr val="40404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대비</a:t>
                      </a:r>
                      <a:r>
                        <a:rPr lang="en-US" altLang="ko-KR" sz="1000" b="1" i="0" u="none" strike="noStrike" dirty="0">
                          <a:solidFill>
                            <a:srgbClr val="40404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374024"/>
                  </a:ext>
                </a:extLst>
              </a:tr>
              <a:tr h="2082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• 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일일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PV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평균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29.7%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감소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(24</a:t>
                      </a:r>
                      <a:r>
                        <a:rPr lang="ko-KR" altLang="en-US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년 </a:t>
                      </a:r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</a:t>
                      </a:r>
                      <a:r>
                        <a:rPr lang="ko-KR" altLang="en-US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 </a:t>
                      </a:r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16.7 vs 29.6  24</a:t>
                      </a:r>
                      <a:r>
                        <a:rPr lang="ko-KR" altLang="en-US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년 </a:t>
                      </a:r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</a:t>
                      </a:r>
                      <a:r>
                        <a:rPr lang="ko-KR" altLang="en-US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</a:t>
                      </a:r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18848"/>
                  </a:ext>
                </a:extLst>
              </a:tr>
              <a:tr h="2082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•  Impression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평균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3.4%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증가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(24</a:t>
                      </a:r>
                      <a:r>
                        <a:rPr lang="ko-KR" altLang="en-US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년 </a:t>
                      </a:r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</a:t>
                      </a:r>
                      <a:r>
                        <a:rPr lang="ko-KR" altLang="en-US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 </a:t>
                      </a:r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114.1 vs 110.3  24</a:t>
                      </a:r>
                      <a:r>
                        <a:rPr lang="ko-KR" altLang="en-US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년 </a:t>
                      </a:r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</a:t>
                      </a:r>
                      <a:r>
                        <a:rPr lang="ko-KR" altLang="en-US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</a:t>
                      </a:r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8174947"/>
                  </a:ext>
                </a:extLst>
              </a:tr>
              <a:tr h="2082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•  Engagement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평균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26.6%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증가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(24</a:t>
                      </a:r>
                      <a:r>
                        <a:rPr lang="ko-KR" altLang="en-US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년 </a:t>
                      </a:r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</a:t>
                      </a:r>
                      <a:r>
                        <a:rPr lang="ko-KR" altLang="en-US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 </a:t>
                      </a:r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16.7 vs 13.2  24</a:t>
                      </a:r>
                      <a:r>
                        <a:rPr lang="ko-KR" altLang="en-US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년 </a:t>
                      </a:r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</a:t>
                      </a:r>
                      <a:r>
                        <a:rPr lang="ko-KR" altLang="en-US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</a:t>
                      </a:r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963380"/>
                  </a:ext>
                </a:extLst>
              </a:tr>
              <a:tr h="2082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• 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총 클릭 수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26.8%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증가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(24</a:t>
                      </a:r>
                      <a:r>
                        <a:rPr lang="ko-KR" altLang="en-US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년 </a:t>
                      </a:r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</a:t>
                      </a:r>
                      <a:r>
                        <a:rPr lang="ko-KR" altLang="en-US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 </a:t>
                      </a:r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1,733 vs 1,367  24</a:t>
                      </a:r>
                      <a:r>
                        <a:rPr lang="ko-KR" altLang="en-US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년 </a:t>
                      </a:r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</a:t>
                      </a:r>
                      <a:r>
                        <a:rPr lang="ko-KR" altLang="en-US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</a:t>
                      </a:r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1903630"/>
                  </a:ext>
                </a:extLst>
              </a:tr>
              <a:tr h="2082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• 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일일 순방문자 수 평균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40.0%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감소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(24</a:t>
                      </a:r>
                      <a:r>
                        <a:rPr lang="ko-KR" altLang="en-US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년 </a:t>
                      </a:r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</a:t>
                      </a:r>
                      <a:r>
                        <a:rPr lang="ko-KR" altLang="en-US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 </a:t>
                      </a:r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7.0 vs 9.0  24</a:t>
                      </a:r>
                      <a:r>
                        <a:rPr lang="ko-KR" altLang="en-US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년 </a:t>
                      </a:r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</a:t>
                      </a:r>
                      <a:r>
                        <a:rPr lang="ko-KR" altLang="en-US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</a:t>
                      </a:r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758864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59DC3938-C26D-6341-33C8-65DBC6B709F4}"/>
              </a:ext>
            </a:extLst>
          </p:cNvPr>
          <p:cNvSpPr/>
          <p:nvPr/>
        </p:nvSpPr>
        <p:spPr>
          <a:xfrm>
            <a:off x="1157456" y="1539611"/>
            <a:ext cx="3916043" cy="52348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6D4557A-7569-AB20-23A6-DEA83D7C9DFF}"/>
              </a:ext>
            </a:extLst>
          </p:cNvPr>
          <p:cNvSpPr/>
          <p:nvPr/>
        </p:nvSpPr>
        <p:spPr>
          <a:xfrm>
            <a:off x="5754460" y="1548130"/>
            <a:ext cx="4097839" cy="150961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차트 1">
            <a:extLst>
              <a:ext uri="{FF2B5EF4-FFF2-40B4-BE49-F238E27FC236}">
                <a16:creationId xmlns:a16="http://schemas.microsoft.com/office/drawing/2014/main" id="{7370C3B3-A17F-573B-D98C-71C7220F94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1001362"/>
              </p:ext>
            </p:extLst>
          </p:nvPr>
        </p:nvGraphicFramePr>
        <p:xfrm>
          <a:off x="702324" y="3639782"/>
          <a:ext cx="10720678" cy="3000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609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91384" y="507791"/>
            <a:ext cx="3936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콘텐츠 </a:t>
            </a:r>
            <a:r>
              <a:rPr lang="ko-KR" altLang="en-US" sz="1000" b="1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Impression 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및 </a:t>
            </a:r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Engagement 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현황 보고</a:t>
            </a:r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929046" y="971038"/>
            <a:ext cx="9437172" cy="49244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최근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간 게재된 콘텐츠 중 역대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번째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4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번째로 높은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반응률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(Roll to Roll, Doo a Story – Case of CPR)</a:t>
            </a:r>
          </a:p>
          <a:p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을 기록한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콘텐츠가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릴리즈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됨에 따라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최근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중 역대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번째로 높은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Engagement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기록</a:t>
            </a:r>
            <a:endParaRPr kumimoji="1" lang="en-US" altLang="ko-KR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34155" y="1620728"/>
            <a:ext cx="0" cy="68702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45828" y="1616410"/>
            <a:ext cx="9716907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Roll to Roll 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카드뉴스 </a:t>
            </a:r>
            <a:r>
              <a:rPr kumimoji="1"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콘텐츠가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역대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번째로 높은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700 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이상의 클릭 수 기록</a:t>
            </a:r>
            <a:endParaRPr kumimoji="1"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역대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두산전자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카드뉴스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중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700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이상의 클릭 수를 기록한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콘텐츠는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5G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안테나 모듈 카드뉴스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이 후로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Roll to Roll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콘텐츠가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처음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45828" y="1964238"/>
            <a:ext cx="7481694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1000" dirty="0">
                <a:ln>
                  <a:solidFill>
                    <a:srgbClr val="ED083E">
                      <a:alpha val="0"/>
                    </a:srgb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베트남 현장경영 및 </a:t>
            </a:r>
            <a:r>
              <a:rPr lang="ko-KR" altLang="en-US" sz="1000" dirty="0" err="1">
                <a:ln>
                  <a:solidFill>
                    <a:srgbClr val="ED083E">
                      <a:alpha val="0"/>
                    </a:srgb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하이즈엉</a:t>
            </a:r>
            <a:r>
              <a:rPr lang="ko-KR" altLang="en-US" sz="1000" dirty="0">
                <a:ln>
                  <a:solidFill>
                    <a:srgbClr val="ED083E">
                      <a:alpha val="0"/>
                    </a:srgb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당서기 미팅 </a:t>
            </a:r>
            <a:r>
              <a:rPr lang="ko-KR" altLang="en-US" sz="1000" dirty="0" err="1">
                <a:ln>
                  <a:solidFill>
                    <a:srgbClr val="ED083E">
                      <a:alpha val="0"/>
                    </a:srgb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콘텐츠는</a:t>
            </a:r>
            <a:r>
              <a:rPr lang="ko-KR" altLang="en-US" sz="1000" dirty="0">
                <a:ln>
                  <a:solidFill>
                    <a:srgbClr val="ED083E">
                      <a:alpha val="0"/>
                    </a:srgb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000" dirty="0" err="1">
                <a:ln>
                  <a:solidFill>
                    <a:srgbClr val="ED083E">
                      <a:alpha val="0"/>
                    </a:srgb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리포스트</a:t>
            </a:r>
            <a:r>
              <a:rPr lang="ko-KR" altLang="en-US" sz="1000" dirty="0">
                <a:ln>
                  <a:solidFill>
                    <a:srgbClr val="ED083E">
                      <a:alpha val="0"/>
                    </a:srgb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건임에도 </a:t>
            </a:r>
            <a:endParaRPr lang="en-US" altLang="ko-KR" sz="1000" dirty="0">
              <a:ln>
                <a:solidFill>
                  <a:srgbClr val="ED083E">
                    <a:alpha val="0"/>
                  </a:srgbClr>
                </a:solidFill>
              </a:ln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지난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간 게재된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중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10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번째로 높은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1,700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이상의 노출 수를 달성하였으며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이는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리포스트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중 가장 높은 노출 수를 기록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8563" y="2900873"/>
            <a:ext cx="11393905" cy="333225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216E57EA-CCC3-7222-EFBC-B94BEE1B47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4863358"/>
              </p:ext>
            </p:extLst>
          </p:nvPr>
        </p:nvGraphicFramePr>
        <p:xfrm>
          <a:off x="696196" y="3235999"/>
          <a:ext cx="11258637" cy="2919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0400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91384" y="507791"/>
            <a:ext cx="2432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최근 </a:t>
            </a:r>
            <a:r>
              <a:rPr lang="en-US" altLang="ko-KR" sz="1000" b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lang="ko-KR" altLang="en-US" sz="1000" b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개월 간 순방문자 수 비교</a:t>
            </a:r>
            <a:endParaRPr lang="en-US" altLang="ko-KR" sz="1000" b="1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3221557" y="2541538"/>
            <a:ext cx="2960007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&lt;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최근 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개월 간 유형별 순방문자 수 비교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&gt;</a:t>
            </a:r>
          </a:p>
        </p:txBody>
      </p:sp>
      <p:sp>
        <p:nvSpPr>
          <p:cNvPr id="102" name="TextBox 2"/>
          <p:cNvSpPr txBox="1"/>
          <p:nvPr/>
        </p:nvSpPr>
        <p:spPr>
          <a:xfrm>
            <a:off x="1191048" y="2655507"/>
            <a:ext cx="1883375" cy="159029"/>
          </a:xfrm>
          <a:prstGeom prst="rect">
            <a:avLst/>
          </a:prstGeom>
          <a:ln>
            <a:noFill/>
          </a:ln>
        </p:spPr>
        <p:txBody>
          <a:bodyPr vert="horz" wrap="square" lIns="91440" tIns="0" rIns="91440" bIns="0" rtlCol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 X</a:t>
            </a:r>
            <a:r>
              <a:rPr lang="en-US" altLang="ko-KR" sz="8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8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 Y</a:t>
            </a:r>
            <a:r>
              <a:rPr lang="en-US" altLang="ko-KR" sz="8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8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월별 순방문자 수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lang="ko-KR" altLang="en-US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03" name="TextBox 1"/>
          <p:cNvSpPr txBox="1"/>
          <p:nvPr/>
        </p:nvSpPr>
        <p:spPr>
          <a:xfrm>
            <a:off x="7047837" y="2695117"/>
            <a:ext cx="585264" cy="1835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단위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kumimoji="1"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05" name="TextBox 1"/>
          <p:cNvSpPr txBox="1"/>
          <p:nvPr/>
        </p:nvSpPr>
        <p:spPr>
          <a:xfrm>
            <a:off x="10554305" y="2748284"/>
            <a:ext cx="585264" cy="1835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단위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kumimoji="1"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8071418" y="2685432"/>
            <a:ext cx="0" cy="345182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8427388" y="2540679"/>
            <a:ext cx="2473871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&lt;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최근 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개월 간 콘텐츠 </a:t>
            </a:r>
            <a:r>
              <a:rPr kumimoji="1"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게재수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&gt;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001993" y="1596127"/>
            <a:ext cx="0" cy="39302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01993" y="1089994"/>
            <a:ext cx="5644615" cy="29238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순방문자 수 전 월 대비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5.3%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증가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300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대 순방문자 수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유지중</a:t>
            </a:r>
            <a:endParaRPr kumimoji="1" lang="ko-KR" altLang="en-US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28563" y="2361106"/>
            <a:ext cx="11393905" cy="436354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434D74-D7D2-2135-F306-4A1F594A1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626600"/>
              </p:ext>
            </p:extLst>
          </p:nvPr>
        </p:nvGraphicFramePr>
        <p:xfrm>
          <a:off x="1092633" y="1582274"/>
          <a:ext cx="2854325" cy="422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325">
                  <a:extLst>
                    <a:ext uri="{9D8B030D-6E8A-4147-A177-3AD203B41FA5}">
                      <a16:colId xmlns:a16="http://schemas.microsoft.com/office/drawing/2014/main" val="906627136"/>
                    </a:ext>
                  </a:extLst>
                </a:gridCol>
              </a:tblGrid>
              <a:tr h="21115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 월 대비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Mobile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순방문자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468771"/>
                  </a:ext>
                </a:extLst>
              </a:tr>
              <a:tr h="21115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각각 </a:t>
                      </a:r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27.1% </a:t>
                      </a:r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증가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en-US" altLang="ko-KR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33.3% </a:t>
                      </a:r>
                      <a:r>
                        <a:rPr lang="ko-KR" alt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감소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383182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4CEA4F1A-DA4D-576E-C10C-0B0D8BB2B8EF}"/>
              </a:ext>
            </a:extLst>
          </p:cNvPr>
          <p:cNvSpPr/>
          <p:nvPr/>
        </p:nvSpPr>
        <p:spPr>
          <a:xfrm>
            <a:off x="949655" y="1504345"/>
            <a:ext cx="2432765" cy="52221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889DC6-12C9-070A-E18E-6C5DCA9EBE08}"/>
              </a:ext>
            </a:extLst>
          </p:cNvPr>
          <p:cNvSpPr/>
          <p:nvPr/>
        </p:nvSpPr>
        <p:spPr>
          <a:xfrm>
            <a:off x="987490" y="1064977"/>
            <a:ext cx="2234067" cy="29452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차트 2">
            <a:extLst>
              <a:ext uri="{FF2B5EF4-FFF2-40B4-BE49-F238E27FC236}">
                <a16:creationId xmlns:a16="http://schemas.microsoft.com/office/drawing/2014/main" id="{31CC1BAD-C4EB-3EAB-C2A1-D8003F6BDE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3496044"/>
              </p:ext>
            </p:extLst>
          </p:nvPr>
        </p:nvGraphicFramePr>
        <p:xfrm>
          <a:off x="8086638" y="3114169"/>
          <a:ext cx="3142779" cy="3495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차트 1">
            <a:extLst>
              <a:ext uri="{FF2B5EF4-FFF2-40B4-BE49-F238E27FC236}">
                <a16:creationId xmlns:a16="http://schemas.microsoft.com/office/drawing/2014/main" id="{87F7ED87-D7E0-5090-9EA8-08339EDE61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5783959"/>
              </p:ext>
            </p:extLst>
          </p:nvPr>
        </p:nvGraphicFramePr>
        <p:xfrm>
          <a:off x="628563" y="3031280"/>
          <a:ext cx="7424868" cy="3476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44306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10321</TotalTime>
  <Words>431</Words>
  <Application>Microsoft Office PowerPoint</Application>
  <PresentationFormat>Widescreen</PresentationFormat>
  <Paragraphs>55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Pretendard</vt:lpstr>
      <vt:lpstr>맑은 고딕</vt:lpstr>
      <vt:lpstr>Arial</vt:lpstr>
      <vt:lpstr>Office 테마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 박</dc:creator>
  <cp:lastModifiedBy>Joon Young Lee</cp:lastModifiedBy>
  <cp:revision>745</cp:revision>
  <dcterms:created xsi:type="dcterms:W3CDTF">2024-01-12T05:29:21Z</dcterms:created>
  <dcterms:modified xsi:type="dcterms:W3CDTF">2024-10-08T07:14:38Z</dcterms:modified>
</cp:coreProperties>
</file>