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3"/>
  </p:notesMasterIdLst>
  <p:handoutMasterIdLst>
    <p:handoutMasterId r:id="rId24"/>
  </p:handoutMasterIdLst>
  <p:sldIdLst>
    <p:sldId id="1267" r:id="rId6"/>
    <p:sldId id="1341" r:id="rId7"/>
    <p:sldId id="1243" r:id="rId8"/>
    <p:sldId id="1240" r:id="rId9"/>
    <p:sldId id="1339" r:id="rId10"/>
    <p:sldId id="1242" r:id="rId11"/>
    <p:sldId id="1331" r:id="rId12"/>
    <p:sldId id="1325" r:id="rId13"/>
    <p:sldId id="1326" r:id="rId14"/>
    <p:sldId id="1329" r:id="rId15"/>
    <p:sldId id="1330" r:id="rId16"/>
    <p:sldId id="1262" r:id="rId17"/>
    <p:sldId id="1263" r:id="rId18"/>
    <p:sldId id="1328" r:id="rId19"/>
    <p:sldId id="1327" r:id="rId20"/>
    <p:sldId id="1340" r:id="rId21"/>
    <p:sldId id="1336" r:id="rId22"/>
  </p:sldIdLst>
  <p:sldSz cx="12192000" cy="6858000"/>
  <p:notesSz cx="6802438" cy="99345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pos="189" userDrawn="1">
          <p15:clr>
            <a:srgbClr val="A4A3A4"/>
          </p15:clr>
        </p15:guide>
        <p15:guide id="8" orient="horz" pos="822" userDrawn="1">
          <p15:clr>
            <a:srgbClr val="A4A3A4"/>
          </p15:clr>
        </p15:guide>
        <p15:guide id="13" pos="6947" userDrawn="1">
          <p15:clr>
            <a:srgbClr val="A4A3A4"/>
          </p15:clr>
        </p15:guide>
        <p15:guide id="16" pos="597" userDrawn="1">
          <p15:clr>
            <a:srgbClr val="A4A3A4"/>
          </p15:clr>
        </p15:guide>
        <p15:guide id="17" pos="4044" userDrawn="1">
          <p15:clr>
            <a:srgbClr val="A4A3A4"/>
          </p15:clr>
        </p15:guide>
        <p15:guide id="18" pos="801" userDrawn="1">
          <p15:clr>
            <a:srgbClr val="A4A3A4"/>
          </p15:clr>
        </p15:guide>
        <p15:guide id="19" pos="6788" userDrawn="1">
          <p15:clr>
            <a:srgbClr val="A4A3A4"/>
          </p15:clr>
        </p15:guide>
        <p15:guide id="20" pos="1549" userDrawn="1">
          <p15:clr>
            <a:srgbClr val="A4A3A4"/>
          </p15:clr>
        </p15:guide>
        <p15:guide id="21" pos="1118" userDrawn="1">
          <p15:clr>
            <a:srgbClr val="A4A3A4"/>
          </p15:clr>
        </p15:guide>
        <p15:guide id="22" orient="horz" pos="1593" userDrawn="1">
          <p15:clr>
            <a:srgbClr val="A4A3A4"/>
          </p15:clr>
        </p15:guide>
        <p15:guide id="23" orient="horz" pos="41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DBEEF4"/>
    <a:srgbClr val="FFF2CC"/>
    <a:srgbClr val="F2F2F2"/>
    <a:srgbClr val="BEBEBE"/>
    <a:srgbClr val="D2EEEB"/>
    <a:srgbClr val="000000"/>
    <a:srgbClr val="47BAAD"/>
    <a:srgbClr val="FF00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5332" autoAdjust="0"/>
  </p:normalViewPr>
  <p:slideViewPr>
    <p:cSldViewPr snapToGrid="0">
      <p:cViewPr varScale="1">
        <p:scale>
          <a:sx n="124" d="100"/>
          <a:sy n="124" d="100"/>
        </p:scale>
        <p:origin x="234" y="102"/>
      </p:cViewPr>
      <p:guideLst>
        <p:guide pos="3840"/>
        <p:guide orient="horz" pos="595"/>
        <p:guide pos="189"/>
        <p:guide orient="horz" pos="822"/>
        <p:guide pos="6947"/>
        <p:guide pos="597"/>
        <p:guide pos="4044"/>
        <p:guide pos="801"/>
        <p:guide pos="6788"/>
        <p:guide pos="1549"/>
        <p:guide pos="1118"/>
        <p:guide orient="horz" pos="1593"/>
        <p:guide orient="horz" pos="4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9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yabu\Desktop\Desktop\PrainGlobal\PrainReports\SKInnovation\&#44397;&#47928;\10&#50900;%20&#45684;&#49828;&#47352;\&#44397;&#47928;&#49828;&#53412;&#45432;_&#45684;&#49828;&#47352;&#54016;%20&#50900;&#44036;&#48372;&#44256;&#49436;%20&#50641;&#49472;_10&#50900;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SKInnovation\&#44397;&#47928;\10&#50900;%20&#45684;&#49828;&#47352;\&#44397;&#47928;&#49828;&#53412;&#45432;_&#45684;&#49828;&#47352;&#54016;%20&#50900;&#44036;&#48372;&#44256;&#49436;%20&#50641;&#49472;_10&#50900;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SKInnovation\&#44397;&#47928;\10&#50900;%20&#45684;&#49828;&#47352;\&#44397;&#47928;&#49828;&#53412;&#45432;_&#45684;&#49828;&#47352;&#54016;%20&#50900;&#44036;&#48372;&#44256;&#49436;%20&#50641;&#49472;_10&#50900;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SKInnovation\&#44397;&#47928;\9&#50900;%20&#45684;&#49828;&#47352;\&#44397;&#47928;&#49828;&#53412;&#45432;_&#45684;&#49828;&#47352;&#54016;%20&#50900;&#44036;&#48372;&#44256;&#49436;%20&#50641;&#49472;_9&#50900;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SKInnovation\&#44397;&#47928;\10&#50900;%20&#45684;&#49828;&#47352;\&#44397;&#47928;&#49828;&#53412;&#45432;_&#45684;&#49828;&#47352;&#54016;%20&#50900;&#44036;&#48372;&#44256;&#49436;%20&#50641;&#49472;_10&#50900;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baseline="0">
                <a:latin typeface="나눔고딕" panose="020D0604000000000000" pitchFamily="50" charset="-127"/>
                <a:ea typeface="나눔고딕" panose="020D0604000000000000" pitchFamily="50" charset="-127"/>
              </a:rPr>
              <a:t> News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'월별 유입'!$H$33</c:f>
              <c:strCache>
                <c:ptCount val="1"/>
                <c:pt idx="0">
                  <c:v>UV</c:v>
                </c:pt>
              </c:strCache>
            </c:strRef>
          </c:tx>
          <c:spPr>
            <a:ln w="28575" cap="rnd">
              <a:solidFill>
                <a:srgbClr val="009A9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1222006546577195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665-4B35-AF05-1BF83956CA59}"/>
                </c:ext>
              </c:extLst>
            </c:dLbl>
            <c:dLbl>
              <c:idx val="1"/>
              <c:layout>
                <c:manualLayout>
                  <c:x val="-1.5165071355783755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65-4B35-AF05-1BF83956CA59}"/>
                </c:ext>
              </c:extLst>
            </c:dLbl>
            <c:dLbl>
              <c:idx val="2"/>
              <c:layout>
                <c:manualLayout>
                  <c:x val="-2.3240984943508347E-2"/>
                  <c:y val="-2.59554472152898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665-4B35-AF05-1BF83956CA59}"/>
                </c:ext>
              </c:extLst>
            </c:dLbl>
            <c:dLbl>
              <c:idx val="3"/>
              <c:layout>
                <c:manualLayout>
                  <c:x val="-2.3240984943508347E-2"/>
                  <c:y val="-3.41454554052978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65-4B35-AF05-1BF83956CA59}"/>
                </c:ext>
              </c:extLst>
            </c:dLbl>
            <c:dLbl>
              <c:idx val="4"/>
              <c:layout>
                <c:manualLayout>
                  <c:x val="-2.6269452538905079E-2"/>
                  <c:y val="-2.86854499452925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665-4B35-AF05-1BF83956CA59}"/>
                </c:ext>
              </c:extLst>
            </c:dLbl>
            <c:dLbl>
              <c:idx val="5"/>
              <c:layout>
                <c:manualLayout>
                  <c:x val="-2.4250474141974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665-4B35-AF05-1BF83956CA59}"/>
                </c:ext>
              </c:extLst>
            </c:dLbl>
            <c:dLbl>
              <c:idx val="6"/>
              <c:layout>
                <c:manualLayout>
                  <c:x val="-2.8288430935836231E-2"/>
                  <c:y val="-3.41454554052979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665-4B35-AF05-1BF83956CA59}"/>
                </c:ext>
              </c:extLst>
            </c:dLbl>
            <c:dLbl>
              <c:idx val="7"/>
              <c:layout>
                <c:manualLayout>
                  <c:x val="-2.5259963340439576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665-4B35-AF05-1BF83956CA59}"/>
                </c:ext>
              </c:extLst>
            </c:dLbl>
            <c:dLbl>
              <c:idx val="8"/>
              <c:layout>
                <c:manualLayout>
                  <c:x val="-1.6174560554249387E-2"/>
                  <c:y val="2.59146046547621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665-4B35-AF05-1BF83956CA59}"/>
                </c:ext>
              </c:extLst>
            </c:dLbl>
            <c:dLbl>
              <c:idx val="9"/>
              <c:layout>
                <c:manualLayout>
                  <c:x val="-1.3146092958852584E-2"/>
                  <c:y val="-2.71100094524112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665-4B35-AF05-1BF83956CA59}"/>
                </c:ext>
              </c:extLst>
            </c:dLbl>
            <c:dLbl>
              <c:idx val="10"/>
              <c:layout>
                <c:manualLayout>
                  <c:x val="-1.7184049752715039E-2"/>
                  <c:y val="-3.28128894067882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665-4B35-AF05-1BF83956CA59}"/>
                </c:ext>
              </c:extLst>
            </c:dLbl>
            <c:dLbl>
              <c:idx val="11"/>
              <c:layout>
                <c:manualLayout>
                  <c:x val="-2.828843093583638E-2"/>
                  <c:y val="-1.85556895208459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665-4B35-AF05-1BF83956CA59}"/>
                </c:ext>
              </c:extLst>
            </c:dLbl>
            <c:dLbl>
              <c:idx val="12"/>
              <c:layout>
                <c:manualLayout>
                  <c:x val="-3.1316898531233109E-2"/>
                  <c:y val="-2.42585694752227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665-4B35-AF05-1BF83956CA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'월별 유입'!$G$34:$G$46</c:f>
              <c:numCache>
                <c:formatCode>yy"년"\ mm"월"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'월별 유입'!$H$34:$H$46</c:f>
              <c:numCache>
                <c:formatCode>General</c:formatCode>
                <c:ptCount val="13"/>
                <c:pt idx="0">
                  <c:v>47362</c:v>
                </c:pt>
                <c:pt idx="1">
                  <c:v>51388</c:v>
                </c:pt>
                <c:pt idx="2">
                  <c:v>44374</c:v>
                </c:pt>
                <c:pt idx="3">
                  <c:v>63684</c:v>
                </c:pt>
                <c:pt idx="4">
                  <c:v>31813</c:v>
                </c:pt>
                <c:pt idx="5">
                  <c:v>31490</c:v>
                </c:pt>
                <c:pt idx="6">
                  <c:v>33675</c:v>
                </c:pt>
                <c:pt idx="7">
                  <c:v>42048</c:v>
                </c:pt>
                <c:pt idx="8">
                  <c:v>39009</c:v>
                </c:pt>
                <c:pt idx="9">
                  <c:v>49815</c:v>
                </c:pt>
                <c:pt idx="10">
                  <c:v>37599</c:v>
                </c:pt>
                <c:pt idx="11">
                  <c:v>36083</c:v>
                </c:pt>
                <c:pt idx="12">
                  <c:v>40144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D665-4B35-AF05-1BF83956CA59}"/>
            </c:ext>
          </c:extLst>
        </c:ser>
        <c:ser>
          <c:idx val="1"/>
          <c:order val="1"/>
          <c:tx>
            <c:strRef>
              <c:f>'월별 유입'!$K$33</c:f>
              <c:strCache>
                <c:ptCount val="1"/>
                <c:pt idx="0">
                  <c:v>PV</c:v>
                </c:pt>
              </c:strCache>
            </c:strRef>
          </c:tx>
          <c:spPr>
            <a:ln w="28575" cap="rnd">
              <a:solidFill>
                <a:srgbClr val="00605B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'월별 유입'!$G$34:$G$46</c:f>
              <c:numCache>
                <c:formatCode>yy"년"\ mm"월"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'월별 유입'!$K$34:$K$46</c:f>
              <c:numCache>
                <c:formatCode>General</c:formatCode>
                <c:ptCount val="13"/>
                <c:pt idx="0">
                  <c:v>69729</c:v>
                </c:pt>
                <c:pt idx="1">
                  <c:v>71774</c:v>
                </c:pt>
                <c:pt idx="2">
                  <c:v>57854</c:v>
                </c:pt>
                <c:pt idx="3">
                  <c:v>110960</c:v>
                </c:pt>
                <c:pt idx="4">
                  <c:v>37889</c:v>
                </c:pt>
                <c:pt idx="5">
                  <c:v>36467</c:v>
                </c:pt>
                <c:pt idx="6">
                  <c:v>39122</c:v>
                </c:pt>
                <c:pt idx="7">
                  <c:v>50212</c:v>
                </c:pt>
                <c:pt idx="8">
                  <c:v>45580</c:v>
                </c:pt>
                <c:pt idx="9">
                  <c:v>58485</c:v>
                </c:pt>
                <c:pt idx="10">
                  <c:v>44279</c:v>
                </c:pt>
                <c:pt idx="11">
                  <c:v>41843</c:v>
                </c:pt>
                <c:pt idx="12">
                  <c:v>44141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D665-4B35-AF05-1BF83956CA5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648216464"/>
        <c:axId val="-468554864"/>
      </c:lineChart>
      <c:lineChart>
        <c:grouping val="stacked"/>
        <c:varyColors val="0"/>
        <c:ser>
          <c:idx val="2"/>
          <c:order val="2"/>
          <c:tx>
            <c:strRef>
              <c:f>'월별 유입'!#REF!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'월별 유입'!#REF!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D665-4B35-AF05-1BF83956CA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68552688"/>
        <c:axId val="-468543984"/>
      </c:lineChart>
      <c:dateAx>
        <c:axId val="-648216464"/>
        <c:scaling>
          <c:orientation val="minMax"/>
        </c:scaling>
        <c:delete val="0"/>
        <c:axPos val="b"/>
        <c:numFmt formatCode="yy&quot;년&quot;\ mm&quot;월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54864"/>
        <c:crosses val="autoZero"/>
        <c:auto val="1"/>
        <c:lblOffset val="100"/>
        <c:baseTimeUnit val="months"/>
      </c:dateAx>
      <c:valAx>
        <c:axId val="-468554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648216464"/>
        <c:crosses val="autoZero"/>
        <c:crossBetween val="between"/>
      </c:valAx>
      <c:valAx>
        <c:axId val="-46854398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468552688"/>
        <c:crosses val="max"/>
        <c:crossBetween val="between"/>
      </c:valAx>
      <c:catAx>
        <c:axId val="-468552688"/>
        <c:scaling>
          <c:orientation val="minMax"/>
        </c:scaling>
        <c:delete val="1"/>
        <c:axPos val="b"/>
        <c:majorTickMark val="out"/>
        <c:minorTickMark val="none"/>
        <c:tickLblPos val="nextTo"/>
        <c:crossAx val="-4685439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59844467124831691"/>
          <c:y val="3.338604991060496E-2"/>
          <c:w val="0.40155532875168315"/>
          <c:h val="4.606911851006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전월 대비 기사별 </a:t>
            </a:r>
            <a:r>
              <a:rPr lang="en-US" altLang="ko-KR"/>
              <a:t>UV,</a:t>
            </a:r>
            <a:r>
              <a:rPr lang="en-US" altLang="ko-KR" baseline="0"/>
              <a:t> PV </a:t>
            </a:r>
            <a:r>
              <a:rPr lang="ko-KR" altLang="en-US" baseline="0"/>
              <a:t>총합 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'전월대비 비교'!$A$14</c:f>
              <c:strCache>
                <c:ptCount val="1"/>
                <c:pt idx="0">
                  <c:v>9월</c:v>
                </c:pt>
              </c:strCache>
            </c:strRef>
          </c:tx>
          <c:spPr>
            <a:solidFill>
              <a:srgbClr val="00C0B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비교'!$B$13:$E$13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비교'!$B$14:$E$14</c:f>
              <c:numCache>
                <c:formatCode>#,##0</c:formatCode>
                <c:ptCount val="4"/>
                <c:pt idx="0">
                  <c:v>878</c:v>
                </c:pt>
                <c:pt idx="1">
                  <c:v>1175</c:v>
                </c:pt>
                <c:pt idx="2">
                  <c:v>1598</c:v>
                </c:pt>
                <c:pt idx="3">
                  <c:v>1816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94-4142-8862-5B00750B8C61}"/>
            </c:ext>
          </c:extLst>
        </c:ser>
        <c:ser>
          <c:idx val="1"/>
          <c:order val="1"/>
          <c:tx>
            <c:strRef>
              <c:f>'전월대비 비교'!$A$15</c:f>
              <c:strCache>
                <c:ptCount val="1"/>
                <c:pt idx="0">
                  <c:v>10월</c:v>
                </c:pt>
              </c:strCache>
            </c:strRef>
          </c:tx>
          <c:spPr>
            <a:solidFill>
              <a:srgbClr val="00605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비교'!$B$13:$E$13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비교'!$B$15:$E$15</c:f>
              <c:numCache>
                <c:formatCode>#,##0</c:formatCode>
                <c:ptCount val="4"/>
                <c:pt idx="0">
                  <c:v>973</c:v>
                </c:pt>
                <c:pt idx="1">
                  <c:v>1210</c:v>
                </c:pt>
                <c:pt idx="2">
                  <c:v>2070</c:v>
                </c:pt>
                <c:pt idx="3">
                  <c:v>2444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94-4142-8862-5B00750B8C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68549424"/>
        <c:axId val="-468546160"/>
      </c:barChart>
      <c:catAx>
        <c:axId val="-46854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6160"/>
        <c:crosses val="autoZero"/>
        <c:auto val="1"/>
        <c:lblAlgn val="ctr"/>
        <c:lblOffset val="100"/>
        <c:noMultiLvlLbl val="0"/>
      </c:catAx>
      <c:valAx>
        <c:axId val="-46854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전월 대비 기사별 </a:t>
            </a:r>
            <a:r>
              <a:rPr lang="en-US" altLang="ko-KR"/>
              <a:t>UV,</a:t>
            </a:r>
            <a:r>
              <a:rPr lang="en-US" altLang="ko-KR" baseline="0"/>
              <a:t> PV </a:t>
            </a:r>
            <a:r>
              <a:rPr lang="ko-KR" altLang="en-US" baseline="0"/>
              <a:t>평균 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'전월대비 비교'!$A$27</c:f>
              <c:strCache>
                <c:ptCount val="1"/>
                <c:pt idx="0">
                  <c:v>9월</c:v>
                </c:pt>
              </c:strCache>
            </c:strRef>
          </c:tx>
          <c:spPr>
            <a:solidFill>
              <a:srgbClr val="00C0B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비교'!$B$26:$E$26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비교'!$B$27:$E$27</c:f>
              <c:numCache>
                <c:formatCode>#,##0</c:formatCode>
                <c:ptCount val="4"/>
                <c:pt idx="0" formatCode="#,##0.0_ ">
                  <c:v>6.1778666100405228</c:v>
                </c:pt>
                <c:pt idx="1">
                  <c:v>8.4497683636814074</c:v>
                </c:pt>
                <c:pt idx="2">
                  <c:v>30.625</c:v>
                </c:pt>
                <c:pt idx="3">
                  <c:v>36.269642857142856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40-4B45-BF67-CB8DC73AB7C8}"/>
            </c:ext>
          </c:extLst>
        </c:ser>
        <c:ser>
          <c:idx val="1"/>
          <c:order val="1"/>
          <c:tx>
            <c:strRef>
              <c:f>'전월대비 비교'!$A$28</c:f>
              <c:strCache>
                <c:ptCount val="1"/>
                <c:pt idx="0">
                  <c:v>10월</c:v>
                </c:pt>
              </c:strCache>
            </c:strRef>
          </c:tx>
          <c:spPr>
            <a:solidFill>
              <a:srgbClr val="00605B"/>
            </a:solidFill>
            <a:ln>
              <a:solidFill>
                <a:srgbClr val="009A9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비교'!$B$26:$E$26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비교'!$B$28:$E$28</c:f>
              <c:numCache>
                <c:formatCode>#,##0</c:formatCode>
                <c:ptCount val="4"/>
                <c:pt idx="0">
                  <c:v>11.913058203135414</c:v>
                </c:pt>
                <c:pt idx="1">
                  <c:v>15.128205034331122</c:v>
                </c:pt>
                <c:pt idx="2">
                  <c:v>31.961444805194805</c:v>
                </c:pt>
                <c:pt idx="3">
                  <c:v>37.426948051948052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40-4B45-BF67-CB8DC73AB7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68553232"/>
        <c:axId val="-468541264"/>
      </c:barChart>
      <c:catAx>
        <c:axId val="-46855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1264"/>
        <c:crosses val="autoZero"/>
        <c:auto val="1"/>
        <c:lblAlgn val="ctr"/>
        <c:lblOffset val="100"/>
        <c:noMultiLvlLbl val="0"/>
      </c:catAx>
      <c:valAx>
        <c:axId val="-46854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5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9A9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67-4681-A238-112A2FA34781}"/>
              </c:ext>
            </c:extLst>
          </c:dPt>
          <c:dPt>
            <c:idx val="1"/>
            <c:bubble3D val="0"/>
            <c:spPr>
              <a:solidFill>
                <a:srgbClr val="00C0B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67-4681-A238-112A2FA34781}"/>
              </c:ext>
            </c:extLst>
          </c:dPt>
          <c:dPt>
            <c:idx val="2"/>
            <c:bubble3D val="0"/>
            <c:spPr>
              <a:solidFill>
                <a:srgbClr val="C1FFF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67-4681-A238-112A2FA34781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367-4681-A238-112A2FA34781}"/>
              </c:ext>
            </c:extLst>
          </c:dPt>
          <c:dPt>
            <c:idx val="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367-4681-A238-112A2FA34781}"/>
              </c:ext>
            </c:extLst>
          </c:dPt>
          <c:dPt>
            <c:idx val="5"/>
            <c:bubble3D val="0"/>
            <c:spPr>
              <a:solidFill>
                <a:srgbClr val="00605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367-4681-A238-112A2FA34781}"/>
              </c:ext>
            </c:extLst>
          </c:dPt>
          <c:dLbls>
            <c:dLbl>
              <c:idx val="2"/>
              <c:layout>
                <c:manualLayout>
                  <c:x val="-3.9704431850477291E-2"/>
                  <c:y val="7.5799930455651846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367-4681-A238-112A2FA34781}"/>
                </c:ext>
              </c:extLst>
            </c:dLbl>
            <c:dLbl>
              <c:idx val="4"/>
              <c:layout>
                <c:manualLayout>
                  <c:x val="9.9058947973136247E-2"/>
                  <c:y val="-4.173634899964254E-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367-4681-A238-112A2FA3478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367-4681-A238-112A2FA347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'유입 종류'!$F$17:$F$22</c:f>
              <c:strCache>
                <c:ptCount val="6"/>
                <c:pt idx="0">
                  <c:v>검색</c:v>
                </c:pt>
                <c:pt idx="1">
                  <c:v>직접유입</c:v>
                </c:pt>
                <c:pt idx="2">
                  <c:v>타사이트</c:v>
                </c:pt>
                <c:pt idx="3">
                  <c:v>SNS 오가닉</c:v>
                </c:pt>
                <c:pt idx="4">
                  <c:v>영상매체</c:v>
                </c:pt>
                <c:pt idx="5">
                  <c:v>유료검색</c:v>
                </c:pt>
              </c:strCache>
            </c:strRef>
          </c:cat>
          <c:val>
            <c:numRef>
              <c:f>'유입 종류'!$G$17:$G$22</c:f>
              <c:numCache>
                <c:formatCode>0.0%</c:formatCode>
                <c:ptCount val="6"/>
                <c:pt idx="0">
                  <c:v>0.79928254185172531</c:v>
                </c:pt>
                <c:pt idx="1">
                  <c:v>9.5387769046805598E-2</c:v>
                </c:pt>
                <c:pt idx="2">
                  <c:v>3.4267167748548003E-2</c:v>
                </c:pt>
                <c:pt idx="3">
                  <c:v>5.8968226853433552E-2</c:v>
                </c:pt>
                <c:pt idx="4">
                  <c:v>5.1247010591048861E-4</c:v>
                </c:pt>
                <c:pt idx="5">
                  <c:v>1.3665869490946361E-4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367-4681-A238-112A2FA34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수신확인율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1259393586224704E-2"/>
                  <c:y val="-6.7763200770777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6F4-4B44-8F9C-CAF405891ECC}"/>
                </c:ext>
              </c:extLst>
            </c:dLbl>
            <c:dLbl>
              <c:idx val="1"/>
              <c:layout>
                <c:manualLayout>
                  <c:x val="-3.9074241982780873E-2"/>
                  <c:y val="-7.74436580237460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6F4-4B44-8F9C-CAF405891ECC}"/>
                </c:ext>
              </c:extLst>
            </c:dLbl>
            <c:dLbl>
              <c:idx val="2"/>
              <c:layout>
                <c:manualLayout>
                  <c:x val="-3.9074241982780908E-2"/>
                  <c:y val="-7.2603429397261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6F4-4B44-8F9C-CAF405891ECC}"/>
                </c:ext>
              </c:extLst>
            </c:dLbl>
            <c:dLbl>
              <c:idx val="3"/>
              <c:layout>
                <c:manualLayout>
                  <c:x val="-5.0796514577615172E-2"/>
                  <c:y val="-7.74436580237460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6F4-4B44-8F9C-CAF405891ECC}"/>
                </c:ext>
              </c:extLst>
            </c:dLbl>
            <c:dLbl>
              <c:idx val="4"/>
              <c:layout>
                <c:manualLayout>
                  <c:x val="-3.1259393586224697E-2"/>
                  <c:y val="-8.22838866502302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6F4-4B44-8F9C-CAF405891ECC}"/>
                </c:ext>
              </c:extLst>
            </c:dLbl>
            <c:dLbl>
              <c:idx val="5"/>
              <c:layout>
                <c:manualLayout>
                  <c:x val="-3.5166817784502785E-2"/>
                  <c:y val="-7.2603429397261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6F4-4B44-8F9C-CAF405891ECC}"/>
                </c:ext>
              </c:extLst>
            </c:dLbl>
            <c:dLbl>
              <c:idx val="6"/>
              <c:layout>
                <c:manualLayout>
                  <c:x val="-4.6889090379337195E-2"/>
                  <c:y val="-7.2603429397261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6F4-4B44-8F9C-CAF405891ECC}"/>
                </c:ext>
              </c:extLst>
            </c:dLbl>
            <c:dLbl>
              <c:idx val="7"/>
              <c:layout>
                <c:manualLayout>
                  <c:x val="-3.1259393586224697E-2"/>
                  <c:y val="-7.2603429397261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6F4-4B44-8F9C-CAF405891ECC}"/>
                </c:ext>
              </c:extLst>
            </c:dLbl>
            <c:dLbl>
              <c:idx val="8"/>
              <c:layout>
                <c:manualLayout>
                  <c:x val="-1.5629696793112349E-2"/>
                  <c:y val="-8.22838866502302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52F-46B8-B73D-656E86577564}"/>
                </c:ext>
              </c:extLst>
            </c:dLbl>
            <c:dLbl>
              <c:idx val="9"/>
              <c:layout>
                <c:manualLayout>
                  <c:x val="-1.5629696793112494E-2"/>
                  <c:y val="-6.7763200770777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2F-46B8-B73D-656E86577564}"/>
                </c:ext>
              </c:extLst>
            </c:dLbl>
            <c:dLbl>
              <c:idx val="10"/>
              <c:layout>
                <c:manualLayout>
                  <c:x val="-2.7351969387946613E-2"/>
                  <c:y val="-6.53430864575357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5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906824854786881E-2"/>
                      <c:h val="5.036276941874950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852F-46B8-B73D-656E86577564}"/>
                </c:ext>
              </c:extLst>
            </c:dLbl>
            <c:dLbl>
              <c:idx val="11"/>
              <c:layout>
                <c:manualLayout>
                  <c:x val="-4.6889090379337049E-2"/>
                  <c:y val="-6.2923291024985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5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0727383936425284E-2"/>
                      <c:h val="6.488345529820191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52F-46B8-B73D-656E86577564}"/>
                </c:ext>
              </c:extLst>
            </c:dLbl>
            <c:dLbl>
              <c:idx val="12"/>
              <c:layout>
                <c:manualLayout>
                  <c:x val="-2.7351969387946613E-2"/>
                  <c:y val="-6.2922972144293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52F-46B8-B73D-656E86577564}"/>
                </c:ext>
              </c:extLst>
            </c:dLbl>
            <c:dLbl>
              <c:idx val="13"/>
              <c:layout>
                <c:manualLayout>
                  <c:x val="-2.3444545189668525E-2"/>
                  <c:y val="-5.32425148913254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878-4C7C-AA95-09C4B654E386}"/>
                </c:ext>
              </c:extLst>
            </c:dLbl>
            <c:dLbl>
              <c:idx val="14"/>
              <c:layout>
                <c:manualLayout>
                  <c:x val="-3.5166817784502785E-2"/>
                  <c:y val="-5.32425148913254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78-4C7C-AA95-09C4B654E386}"/>
                </c:ext>
              </c:extLst>
            </c:dLbl>
            <c:dLbl>
              <c:idx val="15"/>
              <c:layout>
                <c:manualLayout>
                  <c:x val="-4.6889090379337049E-2"/>
                  <c:y val="-5.80827435178095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78-4C7C-AA95-09C4B654E386}"/>
                </c:ext>
              </c:extLst>
            </c:dLbl>
            <c:dLbl>
              <c:idx val="16"/>
              <c:layout>
                <c:manualLayout>
                  <c:x val="-1.9537120991390579E-2"/>
                  <c:y val="-5.80827435178095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878-4C7C-AA95-09C4B654E3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m"/"d;@</c:formatCode>
                <c:ptCount val="13"/>
                <c:pt idx="0">
                  <c:v>45478</c:v>
                </c:pt>
                <c:pt idx="1">
                  <c:v>45485</c:v>
                </c:pt>
                <c:pt idx="2">
                  <c:v>45492</c:v>
                </c:pt>
                <c:pt idx="3">
                  <c:v>45499</c:v>
                </c:pt>
                <c:pt idx="4">
                  <c:v>45506</c:v>
                </c:pt>
                <c:pt idx="5">
                  <c:v>45513</c:v>
                </c:pt>
                <c:pt idx="6">
                  <c:v>45520</c:v>
                </c:pt>
                <c:pt idx="7">
                  <c:v>45527</c:v>
                </c:pt>
                <c:pt idx="8">
                  <c:v>45534</c:v>
                </c:pt>
                <c:pt idx="9">
                  <c:v>45541</c:v>
                </c:pt>
                <c:pt idx="10">
                  <c:v>45548</c:v>
                </c:pt>
                <c:pt idx="11">
                  <c:v>45555</c:v>
                </c:pt>
                <c:pt idx="12">
                  <c:v>45562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34.200000000000003</c:v>
                </c:pt>
                <c:pt idx="1">
                  <c:v>24.5</c:v>
                </c:pt>
                <c:pt idx="2">
                  <c:v>25.7</c:v>
                </c:pt>
                <c:pt idx="3">
                  <c:v>24.1</c:v>
                </c:pt>
                <c:pt idx="4">
                  <c:v>27.8</c:v>
                </c:pt>
                <c:pt idx="5">
                  <c:v>31.6</c:v>
                </c:pt>
                <c:pt idx="6">
                  <c:v>30.2</c:v>
                </c:pt>
                <c:pt idx="7">
                  <c:v>28</c:v>
                </c:pt>
                <c:pt idx="8">
                  <c:v>30.6</c:v>
                </c:pt>
                <c:pt idx="9">
                  <c:v>28.7</c:v>
                </c:pt>
                <c:pt idx="10">
                  <c:v>26.5</c:v>
                </c:pt>
                <c:pt idx="11">
                  <c:v>28.8</c:v>
                </c:pt>
                <c:pt idx="12">
                  <c:v>26.3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6F4-4B44-8F9C-CAF405891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3952784"/>
        <c:axId val="383948976"/>
      </c:lineChart>
      <c:dateAx>
        <c:axId val="383952784"/>
        <c:scaling>
          <c:orientation val="minMax"/>
        </c:scaling>
        <c:delete val="0"/>
        <c:axPos val="b"/>
        <c:numFmt formatCode="m&quot;/&quot;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383948976"/>
        <c:crosses val="autoZero"/>
        <c:auto val="1"/>
        <c:lblOffset val="100"/>
        <c:baseTimeUnit val="days"/>
        <c:majorUnit val="7"/>
        <c:majorTimeUnit val="days"/>
      </c:dateAx>
      <c:valAx>
        <c:axId val="3839489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8395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구독자 수</c:v>
                </c:pt>
              </c:strCache>
            </c:strRef>
          </c:tx>
          <c:spPr>
            <a:ln w="28575" cap="rnd">
              <a:solidFill>
                <a:srgbClr val="009A9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8611362974171313E-2"/>
                  <c:y val="-9.65175233239298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6F4-4B44-8F9C-CAF405891ECC}"/>
                </c:ext>
              </c:extLst>
            </c:dLbl>
            <c:dLbl>
              <c:idx val="1"/>
              <c:layout>
                <c:manualLayout>
                  <c:x val="-3.9074241982780873E-2"/>
                  <c:y val="-7.74436580237460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6F4-4B44-8F9C-CAF405891ECC}"/>
                </c:ext>
              </c:extLst>
            </c:dLbl>
            <c:dLbl>
              <c:idx val="2"/>
              <c:layout>
                <c:manualLayout>
                  <c:x val="-3.9074241982780908E-2"/>
                  <c:y val="-7.2603429397261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6F4-4B44-8F9C-CAF405891ECC}"/>
                </c:ext>
              </c:extLst>
            </c:dLbl>
            <c:dLbl>
              <c:idx val="3"/>
              <c:layout>
                <c:manualLayout>
                  <c:x val="-5.0796514577615172E-2"/>
                  <c:y val="-7.74436580237460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6F4-4B44-8F9C-CAF405891ECC}"/>
                </c:ext>
              </c:extLst>
            </c:dLbl>
            <c:dLbl>
              <c:idx val="4"/>
              <c:layout>
                <c:manualLayout>
                  <c:x val="-3.1259393586224697E-2"/>
                  <c:y val="-8.22838866502302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6F4-4B44-8F9C-CAF405891ECC}"/>
                </c:ext>
              </c:extLst>
            </c:dLbl>
            <c:dLbl>
              <c:idx val="5"/>
              <c:layout>
                <c:manualLayout>
                  <c:x val="-3.5166817784502785E-2"/>
                  <c:y val="-7.2603429397261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6F4-4B44-8F9C-CAF405891ECC}"/>
                </c:ext>
              </c:extLst>
            </c:dLbl>
            <c:dLbl>
              <c:idx val="6"/>
              <c:layout>
                <c:manualLayout>
                  <c:x val="-4.6889090379337195E-2"/>
                  <c:y val="-7.2603429397261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6F4-4B44-8F9C-CAF405891ECC}"/>
                </c:ext>
              </c:extLst>
            </c:dLbl>
            <c:dLbl>
              <c:idx val="7"/>
              <c:layout>
                <c:manualLayout>
                  <c:x val="-3.1259393586224697E-2"/>
                  <c:y val="-7.2603429397261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6F4-4B44-8F9C-CAF405891ECC}"/>
                </c:ext>
              </c:extLst>
            </c:dLbl>
            <c:dLbl>
              <c:idx val="8"/>
              <c:layout>
                <c:manualLayout>
                  <c:x val="-1.5629696793112349E-2"/>
                  <c:y val="-8.22838866502302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52F-46B8-B73D-656E86577564}"/>
                </c:ext>
              </c:extLst>
            </c:dLbl>
            <c:dLbl>
              <c:idx val="9"/>
              <c:layout>
                <c:manualLayout>
                  <c:x val="-1.5629696793112494E-2"/>
                  <c:y val="-6.7763200770777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2F-46B8-B73D-656E86577564}"/>
                </c:ext>
              </c:extLst>
            </c:dLbl>
            <c:dLbl>
              <c:idx val="10"/>
              <c:layout>
                <c:manualLayout>
                  <c:x val="-2.7351969387946613E-2"/>
                  <c:y val="-6.53430864575357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5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906824854786881E-2"/>
                      <c:h val="5.036276941874950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852F-46B8-B73D-656E86577564}"/>
                </c:ext>
              </c:extLst>
            </c:dLbl>
            <c:dLbl>
              <c:idx val="11"/>
              <c:layout>
                <c:manualLayout>
                  <c:x val="-3.9074241982780873E-2"/>
                  <c:y val="-6.29229721442937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5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0727383936425284E-2"/>
                      <c:h val="6.488345529820191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52F-46B8-B73D-656E86577564}"/>
                </c:ext>
              </c:extLst>
            </c:dLbl>
            <c:dLbl>
              <c:idx val="12"/>
              <c:layout>
                <c:manualLayout>
                  <c:x val="-2.7351969387946613E-2"/>
                  <c:y val="-6.2922972144293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52F-46B8-B73D-656E86577564}"/>
                </c:ext>
              </c:extLst>
            </c:dLbl>
            <c:dLbl>
              <c:idx val="13"/>
              <c:layout>
                <c:manualLayout>
                  <c:x val="-2.3444545189668525E-2"/>
                  <c:y val="-5.32425148913254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878-4C7C-AA95-09C4B654E386}"/>
                </c:ext>
              </c:extLst>
            </c:dLbl>
            <c:dLbl>
              <c:idx val="14"/>
              <c:layout>
                <c:manualLayout>
                  <c:x val="-3.5166817784502785E-2"/>
                  <c:y val="-5.32425148913254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78-4C7C-AA95-09C4B654E386}"/>
                </c:ext>
              </c:extLst>
            </c:dLbl>
            <c:dLbl>
              <c:idx val="15"/>
              <c:layout>
                <c:manualLayout>
                  <c:x val="-4.6889090379337049E-2"/>
                  <c:y val="-5.80827435178095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78-4C7C-AA95-09C4B654E386}"/>
                </c:ext>
              </c:extLst>
            </c:dLbl>
            <c:dLbl>
              <c:idx val="16"/>
              <c:layout>
                <c:manualLayout>
                  <c:x val="-1.9537120991390579E-2"/>
                  <c:y val="-5.80827435178095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878-4C7C-AA95-09C4B654E3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m"/"d;@</c:formatCode>
                <c:ptCount val="13"/>
                <c:pt idx="0">
                  <c:v>45478</c:v>
                </c:pt>
                <c:pt idx="1">
                  <c:v>45485</c:v>
                </c:pt>
                <c:pt idx="2">
                  <c:v>45492</c:v>
                </c:pt>
                <c:pt idx="3">
                  <c:v>45499</c:v>
                </c:pt>
                <c:pt idx="4">
                  <c:v>45506</c:v>
                </c:pt>
                <c:pt idx="5">
                  <c:v>45513</c:v>
                </c:pt>
                <c:pt idx="6">
                  <c:v>45520</c:v>
                </c:pt>
                <c:pt idx="7">
                  <c:v>45527</c:v>
                </c:pt>
                <c:pt idx="8">
                  <c:v>45534</c:v>
                </c:pt>
                <c:pt idx="9">
                  <c:v>45541</c:v>
                </c:pt>
                <c:pt idx="10">
                  <c:v>45548</c:v>
                </c:pt>
                <c:pt idx="11">
                  <c:v>45555</c:v>
                </c:pt>
                <c:pt idx="12">
                  <c:v>45562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389</c:v>
                </c:pt>
                <c:pt idx="1">
                  <c:v>394</c:v>
                </c:pt>
                <c:pt idx="2">
                  <c:v>394</c:v>
                </c:pt>
                <c:pt idx="3">
                  <c:v>395</c:v>
                </c:pt>
                <c:pt idx="4">
                  <c:v>395</c:v>
                </c:pt>
                <c:pt idx="5">
                  <c:v>394</c:v>
                </c:pt>
                <c:pt idx="6">
                  <c:v>402</c:v>
                </c:pt>
                <c:pt idx="7">
                  <c:v>406</c:v>
                </c:pt>
                <c:pt idx="8">
                  <c:v>409</c:v>
                </c:pt>
                <c:pt idx="9">
                  <c:v>408</c:v>
                </c:pt>
                <c:pt idx="10">
                  <c:v>408</c:v>
                </c:pt>
                <c:pt idx="11">
                  <c:v>406</c:v>
                </c:pt>
                <c:pt idx="12">
                  <c:v>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6F4-4B44-8F9C-CAF405891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3952784"/>
        <c:axId val="383948976"/>
      </c:lineChart>
      <c:dateAx>
        <c:axId val="383952784"/>
        <c:scaling>
          <c:orientation val="minMax"/>
        </c:scaling>
        <c:delete val="0"/>
        <c:axPos val="b"/>
        <c:numFmt formatCode="m&quot;/&quot;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383948976"/>
        <c:crosses val="autoZero"/>
        <c:auto val="1"/>
        <c:lblOffset val="100"/>
        <c:baseTimeUnit val="days"/>
        <c:majorUnit val="7"/>
        <c:majorTimeUnit val="days"/>
      </c:dateAx>
      <c:valAx>
        <c:axId val="3839489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8395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524" y="0"/>
            <a:ext cx="2948310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>
              <a:defRPr sz="1200"/>
            </a:lvl1pPr>
          </a:lstStyle>
          <a:p>
            <a:pPr>
              <a:defRPr/>
            </a:pPr>
            <a:fld id="{AF0701BB-02FB-428F-B1B3-075AA612CCA4}" type="datetimeFigureOut">
              <a:rPr lang="ko-KR" altLang="en-US"/>
              <a:pPr>
                <a:defRPr/>
              </a:pPr>
              <a:t>2024-11-05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5848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524" y="9435848"/>
            <a:ext cx="2948310" cy="498727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784A2F-4992-4D13-A1D6-0B22397198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4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524" y="0"/>
            <a:ext cx="2948310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B70171-9A7E-49B6-BE25-DC2DFE9F78A0}" type="datetimeFigureOut">
              <a:rPr lang="ko-KR" altLang="en-US"/>
              <a:pPr>
                <a:defRPr/>
              </a:pPr>
              <a:t>2024-11-05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146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81" tIns="46090" rIns="92181" bIns="4609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4" y="4718723"/>
            <a:ext cx="5442912" cy="4470959"/>
          </a:xfrm>
          <a:prstGeom prst="rect">
            <a:avLst/>
          </a:prstGeom>
        </p:spPr>
        <p:txBody>
          <a:bodyPr vert="horz" lIns="92181" tIns="46090" rIns="92181" bIns="46090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5848"/>
            <a:ext cx="2948311" cy="497128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524" y="9435848"/>
            <a:ext cx="2948310" cy="497128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ea typeface="맑은 고딕" pitchFamily="50" charset="-127"/>
              </a:defRPr>
            </a:lvl1pPr>
          </a:lstStyle>
          <a:p>
            <a:fld id="{ED95E81B-EB2E-44F5-BE4C-D2B76D2DA6F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88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B18BDF-318F-4145-92FD-0C09D69D5B7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806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42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9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23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701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1807" eaLnBrk="1" fontAlgn="ctr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pc="-15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21807">
              <a:defRPr/>
            </a:pPr>
            <a:fld id="{ED95E81B-EB2E-44F5-BE4C-D2B76D2DA6FF}" type="slidenum">
              <a:rPr lang="ko-KR" altLang="en-US">
                <a:solidFill>
                  <a:prstClr val="black"/>
                </a:solidFill>
              </a:rPr>
              <a:pPr defTabSz="921807">
                <a:defRPr/>
              </a:pPr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01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512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247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92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9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0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13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29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0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798817" y="2098310"/>
            <a:ext cx="4580548" cy="15549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SK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이노베이션</a:t>
            </a:r>
            <a:endParaRPr lang="en-US" altLang="ko-KR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3000"/>
              </a:lnSpc>
              <a:defRPr/>
            </a:pPr>
            <a:r>
              <a:rPr lang="en-US" altLang="ko-KR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Monthly Report</a:t>
            </a:r>
            <a:endParaRPr lang="ko-KR" altLang="en-US" sz="4401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51463" y="3895706"/>
            <a:ext cx="2258952" cy="4708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 2023.6.1 ~ 6.30</a:t>
            </a:r>
            <a:r>
              <a:rPr lang="en-US" altLang="ko-KR" sz="2000" b="1" spc="-15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-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787C66-0C7A-EEC8-0C5F-CBCB500FDD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5364" y="5796359"/>
            <a:ext cx="2271152" cy="613217"/>
          </a:xfrm>
          <a:prstGeom prst="rect">
            <a:avLst/>
          </a:prstGeom>
          <a:effectLst/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5FED-B787-44A4-A884-636AD2F6A265}" type="datetimeFigureOut">
              <a:rPr lang="ko-KR" altLang="en-US"/>
              <a:pPr>
                <a:defRPr/>
              </a:pPr>
              <a:t>2024-11-05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10A01-654E-4E6D-A481-62FEF2E5DCB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E5B1-C903-40B1-BED1-AF1500561042}" type="datetimeFigureOut">
              <a:rPr lang="ko-KR" altLang="en-US"/>
              <a:pPr>
                <a:defRPr/>
              </a:pPr>
              <a:t>2024-11-05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E7048-03B1-4586-893B-90428AFCD10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31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817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228601" y="152400"/>
            <a:ext cx="1173480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947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8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1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94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6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69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61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35FCC-F160-49C8-8309-776CC3A539BA}" type="datetimeFigureOut">
              <a:rPr lang="ko-KR" altLang="en-US"/>
              <a:pPr>
                <a:defRPr/>
              </a:pPr>
              <a:t>2024-11-05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E54CA-E543-4FD5-9C60-E5E5FE21BE4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87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23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23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11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317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0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58512-ACE3-4654-99FA-299AB78FFA0A}" type="datetimeFigureOut">
              <a:rPr lang="ko-KR" altLang="en-US"/>
              <a:pPr>
                <a:defRPr/>
              </a:pPr>
              <a:t>2024-11-05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6CD2C-F76D-42E8-BA6F-BFE835F5B52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78731-5B72-4369-ABDA-D5E56E6EF6FC}" type="datetimeFigureOut">
              <a:rPr lang="ko-KR" altLang="en-US"/>
              <a:pPr>
                <a:defRPr/>
              </a:pPr>
              <a:t>2024-11-05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595CF-55A1-4A35-9E84-A288ACCF91C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CCD-4A45-4372-BF08-46AD64F3F75B}" type="datetimeFigureOut">
              <a:rPr lang="ko-KR" altLang="en-US"/>
              <a:pPr>
                <a:defRPr/>
              </a:pPr>
              <a:t>2024-11-05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E2ECE-281A-4228-8AAF-E886B42C4EE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4BE92-3F75-427B-8611-12F6D2C9D679}" type="datetimeFigureOut">
              <a:rPr lang="ko-KR" altLang="en-US"/>
              <a:pPr>
                <a:defRPr/>
              </a:pPr>
              <a:t>2024-11-05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CA2D7-9056-4962-9109-A962B1ABA57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EC1F3-C0F2-4A20-9338-151D9B8D530F}" type="datetimeFigureOut">
              <a:rPr lang="ko-KR" altLang="en-US"/>
              <a:pPr>
                <a:defRPr/>
              </a:pPr>
              <a:t>2024-11-05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6278-362A-4395-8E51-4712286066E1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31189F-F51E-EDCF-E388-B4B25DDDB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08" y="300609"/>
            <a:ext cx="813135" cy="126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BF67-F7AB-42CA-B529-F7B854FB88DF}" type="datetimeFigureOut">
              <a:rPr lang="ko-KR" altLang="en-US"/>
              <a:pPr>
                <a:defRPr/>
              </a:pPr>
              <a:t>2024-11-05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0170A-B854-402A-BCFB-48E2D6A4B5F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4C43-3D8D-4D16-B4C6-58C9AF0EE845}" type="datetimeFigureOut">
              <a:rPr lang="ko-KR" altLang="en-US"/>
              <a:pPr>
                <a:defRPr/>
              </a:pPr>
              <a:t>2024-11-05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A8716-0438-4B2D-AC1D-A1944E550FA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A51029-6CF4-4BC8-825F-430AA7B612B2}" type="datetimeFigureOut">
              <a:rPr lang="ko-KR" altLang="en-US"/>
              <a:pPr>
                <a:defRPr/>
              </a:pPr>
              <a:t>2024-11-05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9C018330-747B-480D-A7C8-6980CCB39DD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5" r:id="rId13"/>
    <p:sldLayoutId id="2147483676" r:id="rId1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7E583-DA27-4D51-9418-69C92F14ACBD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3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6844" TargetMode="External"/><Relationship Id="rId3" Type="http://schemas.openxmlformats.org/officeDocument/2006/relationships/hyperlink" Target="https://skinnonews.com/archives/117002" TargetMode="External"/><Relationship Id="rId7" Type="http://schemas.openxmlformats.org/officeDocument/2006/relationships/hyperlink" Target="https://skinnonews.com/archives/11692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7027" TargetMode="External"/><Relationship Id="rId5" Type="http://schemas.openxmlformats.org/officeDocument/2006/relationships/hyperlink" Target="https://skinnonews.com/archives/116690" TargetMode="External"/><Relationship Id="rId4" Type="http://schemas.openxmlformats.org/officeDocument/2006/relationships/hyperlink" Target="https://skinnonews.com/archives/116954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6954" TargetMode="External"/><Relationship Id="rId3" Type="http://schemas.openxmlformats.org/officeDocument/2006/relationships/hyperlink" Target="https://skinnonews.com/archives/32828" TargetMode="External"/><Relationship Id="rId7" Type="http://schemas.openxmlformats.org/officeDocument/2006/relationships/hyperlink" Target="https://skinnonews.com/archives/8458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7002" TargetMode="External"/><Relationship Id="rId5" Type="http://schemas.openxmlformats.org/officeDocument/2006/relationships/hyperlink" Target="https://skinnonews.com/archives/115057" TargetMode="External"/><Relationship Id="rId4" Type="http://schemas.openxmlformats.org/officeDocument/2006/relationships/hyperlink" Target="https://skinnonews.com/archives/11567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archives/116437" TargetMode="External"/><Relationship Id="rId7" Type="http://schemas.openxmlformats.org/officeDocument/2006/relationships/hyperlink" Target="https://skinnonews.com/archives/8458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96864" TargetMode="External"/><Relationship Id="rId5" Type="http://schemas.openxmlformats.org/officeDocument/2006/relationships/hyperlink" Target="https://skinnonews.com/archives/115674" TargetMode="External"/><Relationship Id="rId4" Type="http://schemas.openxmlformats.org/officeDocument/2006/relationships/hyperlink" Target="https://skinnonews.com/archives/113797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archives/11688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7204" TargetMode="External"/><Relationship Id="rId5" Type="http://schemas.openxmlformats.org/officeDocument/2006/relationships/hyperlink" Target="https://skinnonews.com/archives/117202" TargetMode="External"/><Relationship Id="rId4" Type="http://schemas.openxmlformats.org/officeDocument/2006/relationships/hyperlink" Target="https://skinnonews.com/archives/116883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global/archives/19078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skinnonews.com/archives/11648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innonews.com/archives/116437" TargetMode="External"/><Relationship Id="rId5" Type="http://schemas.openxmlformats.org/officeDocument/2006/relationships/hyperlink" Target="https://skinnonews.com/archives/116664" TargetMode="External"/><Relationship Id="rId10" Type="http://schemas.openxmlformats.org/officeDocument/2006/relationships/chart" Target="../charts/chart7.xml"/><Relationship Id="rId4" Type="http://schemas.openxmlformats.org/officeDocument/2006/relationships/hyperlink" Target="https://skinnonews.com/archives/116635" TargetMode="External"/><Relationship Id="rId9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6515" TargetMode="External"/><Relationship Id="rId13" Type="http://schemas.openxmlformats.org/officeDocument/2006/relationships/hyperlink" Target="https://skinnonews.com/global/archives/19108" TargetMode="External"/><Relationship Id="rId18" Type="http://schemas.openxmlformats.org/officeDocument/2006/relationships/image" Target="../media/image18.jpeg"/><Relationship Id="rId3" Type="http://schemas.openxmlformats.org/officeDocument/2006/relationships/hyperlink" Target="https://skinnonews.com/archives/116437" TargetMode="External"/><Relationship Id="rId7" Type="http://schemas.openxmlformats.org/officeDocument/2006/relationships/hyperlink" Target="https://skinnonews.com/global/archives/19078" TargetMode="External"/><Relationship Id="rId12" Type="http://schemas.openxmlformats.org/officeDocument/2006/relationships/hyperlink" Target="https://www.youtube.com/watch?v=B3Gr835hPHs" TargetMode="External"/><Relationship Id="rId17" Type="http://schemas.openxmlformats.org/officeDocument/2006/relationships/image" Target="../media/image17.jpe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innonews.com/archives/116635" TargetMode="External"/><Relationship Id="rId11" Type="http://schemas.openxmlformats.org/officeDocument/2006/relationships/hyperlink" Target="https://skinnonews.com/global/archives/19095" TargetMode="External"/><Relationship Id="rId5" Type="http://schemas.openxmlformats.org/officeDocument/2006/relationships/hyperlink" Target="https://skinnonews.com/global/archives/18989" TargetMode="External"/><Relationship Id="rId15" Type="http://schemas.openxmlformats.org/officeDocument/2006/relationships/image" Target="../media/image15.jpeg"/><Relationship Id="rId10" Type="http://schemas.openxmlformats.org/officeDocument/2006/relationships/hyperlink" Target="https://www.facebook.com/official.skinnovation/posts/pfbid029DUV9FAT2fvLcHeA97kmDjNYvvoJAQ2nCw79AxPzWiqoCKw19cuEAa5k9kN9EeUXl" TargetMode="External"/><Relationship Id="rId4" Type="http://schemas.openxmlformats.org/officeDocument/2006/relationships/hyperlink" Target="https://skinnonews.com/archives/116483" TargetMode="External"/><Relationship Id="rId9" Type="http://schemas.openxmlformats.org/officeDocument/2006/relationships/hyperlink" Target="https://skinnonews.com/archives/116664" TargetMode="External"/><Relationship Id="rId14" Type="http://schemas.openxmlformats.org/officeDocument/2006/relationships/hyperlink" Target="https://skinnonews.com/archives/116777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aily.co.kr/news/read?newsId=01305446639021760&amp;mediaCodeNo=258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www.newsis.com/view/NISX20240919_000289088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na.co.kr/view/AKR20240919056100030?input=1195m" TargetMode="External"/><Relationship Id="rId11" Type="http://schemas.openxmlformats.org/officeDocument/2006/relationships/image" Target="../media/image10.jpeg"/><Relationship Id="rId5" Type="http://schemas.openxmlformats.org/officeDocument/2006/relationships/image" Target="../media/image8.jpe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PYzGXMzFKgo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netflix.com/kr/title/8172836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shorts/nLjIMGLxw2Q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7027" TargetMode="External"/><Relationship Id="rId3" Type="http://schemas.openxmlformats.org/officeDocument/2006/relationships/hyperlink" Target="https://skinnonews.com/archives/116822" TargetMode="External"/><Relationship Id="rId7" Type="http://schemas.openxmlformats.org/officeDocument/2006/relationships/hyperlink" Target="https://skinnonews.com/archives/11694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6885" TargetMode="External"/><Relationship Id="rId11" Type="http://schemas.openxmlformats.org/officeDocument/2006/relationships/hyperlink" Target="https://skinnonews.com/archives/117093" TargetMode="External"/><Relationship Id="rId5" Type="http://schemas.openxmlformats.org/officeDocument/2006/relationships/hyperlink" Target="https://skinnonews.com/archives/116861" TargetMode="External"/><Relationship Id="rId10" Type="http://schemas.openxmlformats.org/officeDocument/2006/relationships/hyperlink" Target="https://skinnonews.com/archives/117105" TargetMode="External"/><Relationship Id="rId4" Type="http://schemas.openxmlformats.org/officeDocument/2006/relationships/hyperlink" Target="https://skinnonews.com/archives/116844" TargetMode="External"/><Relationship Id="rId9" Type="http://schemas.openxmlformats.org/officeDocument/2006/relationships/hyperlink" Target="https://skinnonews.com/archives/117041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7053" TargetMode="External"/><Relationship Id="rId3" Type="http://schemas.openxmlformats.org/officeDocument/2006/relationships/hyperlink" Target="https://skinnonews.com/archives/116690" TargetMode="External"/><Relationship Id="rId7" Type="http://schemas.openxmlformats.org/officeDocument/2006/relationships/hyperlink" Target="https://skinnonews.com/archives/11700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6921" TargetMode="External"/><Relationship Id="rId5" Type="http://schemas.openxmlformats.org/officeDocument/2006/relationships/hyperlink" Target="https://skinnonews.com/archives/116954" TargetMode="External"/><Relationship Id="rId4" Type="http://schemas.openxmlformats.org/officeDocument/2006/relationships/hyperlink" Target="https://skinnonews.com/archives/11689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4156075" y="3525679"/>
            <a:ext cx="3879850" cy="294084"/>
          </a:xfrm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975" b="1" dirty="0" err="1">
                <a:ln w="222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Pretendard" panose="02000503000000020004" pitchFamily="2" charset="-127"/>
              </a:rPr>
              <a:t>SKinno</a:t>
            </a:r>
            <a:r>
              <a:rPr lang="en-US" altLang="ko-KR" sz="975" b="1" dirty="0">
                <a:ln w="222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Pretendard" panose="02000503000000020004" pitchFamily="2" charset="-127"/>
              </a:rPr>
              <a:t> News </a:t>
            </a:r>
            <a:r>
              <a:rPr lang="ko-KR" altLang="en-US" sz="975" b="1" dirty="0">
                <a:ln w="222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Pretendard" panose="02000503000000020004" pitchFamily="2" charset="-127"/>
              </a:rPr>
              <a:t>및 </a:t>
            </a:r>
            <a:r>
              <a:rPr lang="en-US" altLang="ko-KR" sz="975" b="1" dirty="0">
                <a:ln w="222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Pretendard" panose="02000503000000020004" pitchFamily="2" charset="-127"/>
              </a:rPr>
              <a:t>SNS</a:t>
            </a:r>
            <a:r>
              <a:rPr lang="ko-KR" altLang="en-US" sz="975" b="1" dirty="0">
                <a:ln w="222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Pretendard" panose="02000503000000020004" pitchFamily="2" charset="-127"/>
              </a:rPr>
              <a:t> 채널 운영 월간 리포트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4938790" y="3252491"/>
            <a:ext cx="2265969" cy="328910"/>
          </a:xfrm>
          <a:noFill/>
          <a:ln>
            <a:noFill/>
          </a:ln>
        </p:spPr>
        <p:txBody>
          <a:bodyPr vert="horz" wrap="square" lIns="0" tIns="37148" rIns="0" bIns="37148" numCol="1" rtlCol="0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altLang="ko-KR" sz="1138" b="1" spc="488" dirty="0">
                <a:ln w="222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Pretendard" panose="02000503000000020004" pitchFamily="2" charset="-127"/>
              </a:rPr>
              <a:t>SEPTEMBER 2024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email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8044" y="5685860"/>
            <a:ext cx="427462" cy="24635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9D10C57-599F-431A-AF70-3DCA22DD92C2}"/>
              </a:ext>
            </a:extLst>
          </p:cNvPr>
          <p:cNvSpPr/>
          <p:nvPr/>
        </p:nvSpPr>
        <p:spPr>
          <a:xfrm>
            <a:off x="4844697" y="5976008"/>
            <a:ext cx="2502608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5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Ⓒ ALL RIGHT RESERVED BY </a:t>
            </a:r>
            <a:r>
              <a:rPr lang="en-US" altLang="ko-KR" sz="650" b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</a:t>
            </a:r>
            <a:r>
              <a:rPr lang="en-US" altLang="ko-KR" sz="65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Global, Inc.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50" y="2594868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2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788310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신규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381097" y="1728162"/>
            <a:ext cx="2013728" cy="215444"/>
            <a:chOff x="10078871" y="2079332"/>
            <a:chExt cx="1555845" cy="215444"/>
          </a:xfrm>
        </p:grpSpPr>
        <p:sp>
          <p:nvSpPr>
            <p:cNvPr id="16" name="직사각형 15"/>
            <p:cNvSpPr/>
            <p:nvPr/>
          </p:nvSpPr>
          <p:spPr>
            <a:xfrm>
              <a:off x="10078871" y="2135875"/>
              <a:ext cx="457200" cy="102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36071" y="2079332"/>
              <a:ext cx="10986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SNS </a:t>
              </a:r>
              <a:r>
                <a:rPr lang="ko-KR" altLang="en-US" sz="8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미러링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및 광고집행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64799"/>
              </p:ext>
            </p:extLst>
          </p:nvPr>
        </p:nvGraphicFramePr>
        <p:xfrm>
          <a:off x="1021081" y="1959432"/>
          <a:ext cx="10149839" cy="4578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43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유입 경로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24/10/24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[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에너지食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]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술통에서 원유의 글로벌 표준 단위로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! ‘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배럴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(Barrel)’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의 놀라운 변신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701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803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Facebook (91%)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Google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24/10/21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[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기고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]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전기차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,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북미대륙의 가성비 높은 선택이 되다 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–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캐나다 ‘비전 모빌리티’ 수석 컨설턴트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,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제임스 카터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(James Carter)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586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680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Facebook (86%)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Google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24/10/10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[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전지적 배터리 시점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] ③ “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네가 왜 여기서 나와♪♬” 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2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차전지의 용도와 형태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…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그 무한한 확장가능성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512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630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Facebook (30%)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Google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93926"/>
                  </a:ext>
                </a:extLst>
              </a:tr>
              <a:tr h="7004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24/10/24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SK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이노베이션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,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기술∙현장 중심 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2025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년 사장 인사 단행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474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597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Google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(69%)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(17%)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24/10/22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독감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,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물렀거라 백신 접종의 계절 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–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석유화학제품이 당신의 건강을 지킨다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?!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230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Facebook (70%)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Google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(11%)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9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24/10/3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SK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엔무브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, ‘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차세대 차량용 냉매 핵심 원료’ 아이오딘 안정적 공급망 확보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Google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(34%)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45621" y="864947"/>
            <a:ext cx="1148334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 포스트 중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개의 포스트가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연계발행 혹은 광고 집행한 포스트로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페이스북이 주요 유입 경로로 작용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특히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플라스틱 변색 원인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포스트와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&lt;9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CSR –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위시 메이커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포스트는 각각 약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85%,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약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82%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의 높은 페이스북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유입률을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보이며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SNS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연계 발행이 효과적임을 확인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지속가능항공유 전용 생산라인 갖춰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불타지 않는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ESS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개발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등 기술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산업 관련 콘텐츠는 구글 검색을 통해 높은 유입을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보였으며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계열의 사업을 설명하는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정보성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콘텐츠에 대한 대중의 주목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다양한 주제의 콘텐츠 노출 및 확산을 유도해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이노베이션의 기술력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강조뿐만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아니라 사회적 참여 소개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70DF4-33B8-C734-3522-4E062911850A}"/>
              </a:ext>
            </a:extLst>
          </p:cNvPr>
          <p:cNvSpPr/>
          <p:nvPr/>
        </p:nvSpPr>
        <p:spPr>
          <a:xfrm>
            <a:off x="239006" y="557150"/>
            <a:ext cx="11605261" cy="1329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82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788310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381097" y="1728162"/>
            <a:ext cx="2013728" cy="215444"/>
            <a:chOff x="10078871" y="2079332"/>
            <a:chExt cx="1555845" cy="215444"/>
          </a:xfrm>
        </p:grpSpPr>
        <p:sp>
          <p:nvSpPr>
            <p:cNvPr id="20" name="직사각형 19"/>
            <p:cNvSpPr/>
            <p:nvPr/>
          </p:nvSpPr>
          <p:spPr>
            <a:xfrm>
              <a:off x="10078871" y="2135875"/>
              <a:ext cx="457200" cy="102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536071" y="2079332"/>
              <a:ext cx="10986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SNS </a:t>
              </a:r>
              <a:r>
                <a:rPr lang="ko-KR" altLang="en-US" sz="8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미러링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및 광고집행</a:t>
              </a:r>
            </a:p>
          </p:txBody>
        </p:sp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985371"/>
              </p:ext>
            </p:extLst>
          </p:nvPr>
        </p:nvGraphicFramePr>
        <p:xfrm>
          <a:off x="1021081" y="1959432"/>
          <a:ext cx="10149839" cy="4578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43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유입 경로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18/5/16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패션의 완성은 운동화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!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운동화 끈 예쁘게 묶는 법 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TOP 5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2,084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2,296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Naver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(40%)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Google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(37%)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24/7/9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[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전지적 배터리 시점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] ② 2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차전지 성능을 좌우하는 ‘네 가지 속사정’ 파헤치기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867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1,158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Google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(86%)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24/5/10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[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팩트체크해油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]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석유 고갈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… 50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년 전에도 앞으로 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50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년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,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지금도 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50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년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?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683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815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Google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(87%)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93926"/>
                  </a:ext>
                </a:extLst>
              </a:tr>
              <a:tr h="7004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24/10/24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[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에너지食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]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술통에서 원유의 글로벌 표준 단위로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! ‘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배럴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(Barrel)’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의 놀라운 변신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701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803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Facebook (91%)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Google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21/6/17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각형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,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원통형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,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파우치형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…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형태에 따른 전기차 배터리 특성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743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Google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(89%)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9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24/10/21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[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기고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]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전기차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,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북미대륙의 가성비 높은 선택이 되다 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–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캐나다 ‘비전 모빌리티’ 수석 컨설턴트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, </a:t>
                      </a:r>
                      <a:r>
                        <a:rPr lang="ko-KR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제임스 카터</a:t>
                      </a: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(James Carter)</a:t>
                      </a:r>
                      <a:endParaRPr lang="ko-KR" altLang="en-US" sz="10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586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680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Facebook (86%)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Google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42900" y="860318"/>
            <a:ext cx="1148334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플라스틱 변색 원인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포스트는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연계를 통해 전체 트래픽의 약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85%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유입되며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강력한 트래픽 유입 효과 증명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대중적인 공감대 형성이 가능했던 포스트로 추정</a:t>
            </a:r>
            <a:endParaRPr lang="en-US" altLang="ko-KR" sz="1000" dirty="0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sym typeface="Wingdings" panose="05000000000000000000" pitchFamily="2" charset="2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액침냉각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&gt;, 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전지적 배터리 시점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편과 같은 전문 기술을 쉽게 풀어 쓴 포스트가 구글 검색에서 높은 유입율을 보이며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안정적인 트래픽 확보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일반 휘발유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고급 휘발유 차이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형태에 따른 전기차 배터리 특성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등 자동차와 관련된 콘텐츠가 높은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기록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105F01-C970-60C2-7EB5-E9792889416C}"/>
              </a:ext>
            </a:extLst>
          </p:cNvPr>
          <p:cNvSpPr/>
          <p:nvPr/>
        </p:nvSpPr>
        <p:spPr>
          <a:xfrm>
            <a:off x="239006" y="557149"/>
            <a:ext cx="11605261" cy="1211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87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C9E8D92-3D85-A9E4-236B-F8764FD4A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09418"/>
              </p:ext>
            </p:extLst>
          </p:nvPr>
        </p:nvGraphicFramePr>
        <p:xfrm>
          <a:off x="1410220" y="1187522"/>
          <a:ext cx="9371561" cy="5047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8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6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13987">
                  <a:extLst>
                    <a:ext uri="{9D8B030D-6E8A-4147-A177-3AD203B41FA5}">
                      <a16:colId xmlns:a16="http://schemas.microsoft.com/office/drawing/2014/main" val="1729894100"/>
                    </a:ext>
                  </a:extLst>
                </a:gridCol>
                <a:gridCol w="813987">
                  <a:extLst>
                    <a:ext uri="{9D8B030D-6E8A-4147-A177-3AD203B41FA5}">
                      <a16:colId xmlns:a16="http://schemas.microsoft.com/office/drawing/2014/main" val="654279769"/>
                    </a:ext>
                  </a:extLst>
                </a:gridCol>
                <a:gridCol w="8139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9236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날짜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인기 </a:t>
                      </a:r>
                      <a:r>
                        <a:rPr lang="ko-KR" altLang="en-US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337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24/9/3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손때 묻어 누렇게 변한 케이스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? 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누군가 밟아서 하얗게 변한 의자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? </a:t>
                      </a:r>
                    </a:p>
                    <a:p>
                      <a:pPr algn="l" rtl="0" fontAlgn="ctr"/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정말 우리가 잘못 관리한 걸까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?</a:t>
                      </a:r>
                      <a:endParaRPr lang="ko-KR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의자 변색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944537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흰색 케이스 변색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플라스틱 케이스 변색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33.3%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손때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23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플라스틱 변색 이유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24/1/24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[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카드뉴스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] "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액체에 전자기기를 담근다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?” </a:t>
                      </a:r>
                    </a:p>
                    <a:p>
                      <a:pPr algn="l" rtl="0" fontAlgn="ctr"/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- AI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시대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, 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꼭 필요한 차세대 열관리 기술 ‘</a:t>
                      </a:r>
                      <a:r>
                        <a:rPr lang="ko-KR" alt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액침냉각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’</a:t>
                      </a:r>
                      <a:endParaRPr lang="ko-KR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290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1,290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22.5%</a:t>
                      </a:r>
                      <a:endParaRPr lang="en-US" altLang="x-non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24224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냉각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22.1%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플루이드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냉각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24.4%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원리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23.2%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데이터센터 </a:t>
                      </a:r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337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24/7/9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[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전지적 배터리 시점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] ② 2</a:t>
                      </a:r>
                      <a:r>
                        <a:rPr lang="ko-KR" alt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차전지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 성능을 좌우하는 ‘네 가지 속사정’ 파헤치기</a:t>
                      </a:r>
                      <a:endParaRPr lang="ko-KR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차전지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12,927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전지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49,895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 전지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928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이차전지 구성요소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18.5%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차전지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구성요소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8337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22/12/10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“일반 휘발유와 고급 휘발유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, 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어떤 차이가 있을까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?”</a:t>
                      </a:r>
                      <a:endParaRPr lang="ko-KR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 차이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32.6%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옥탄가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29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939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3.1%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29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567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5.1%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 휘발유 차이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86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31.4%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89958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휘발유 고급 휘발유 차이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86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30.2%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435237"/>
                  </a:ext>
                </a:extLst>
              </a:tr>
              <a:tr h="188337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21/6/17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각형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, 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원통형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, 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파우치형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… </a:t>
                      </a:r>
                      <a:r>
                        <a:rPr lang="ko-KR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형태에 따른 전기차 배터리 특성</a:t>
                      </a:r>
                      <a:endParaRPr lang="ko-KR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각형 배터리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40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372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10.8%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파우치형 배터리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208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9.6%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배터리 각형 파우치형 원통형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60%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999726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파우치형 각형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60%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574788"/>
                  </a:ext>
                </a:extLst>
              </a:tr>
              <a:tr h="188337">
                <a:tc vMerge="1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sng" strike="noStrike" kern="1200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각형배터리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70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7.1%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85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434321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전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체 기간 주목 받은 포스트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유입 </a:t>
            </a:r>
            <a:r>
              <a:rPr lang="ko-KR" altLang="en-US" sz="1300" b="1" spc="-15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endParaRPr lang="ko-KR" altLang="en-US" sz="1300" b="1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10220" y="6242950"/>
            <a:ext cx="9484636" cy="45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500"/>
              </a:lnSpc>
            </a:pP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기간 주목 받는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중 현재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스키노뉴스룸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기조와 맞지 않는 과거 연성 콘텐츠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머플러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운동화 끈 등의 주제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위 리스트에서 제외</a:t>
            </a:r>
            <a:endParaRPr kumimoji="0"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>
              <a:lnSpc>
                <a:spcPts val="1500"/>
              </a:lnSpc>
            </a:pP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**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구글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서치콘솔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내 웹 페이지 검색 결과 기준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검색기준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2024.9.1-2024.9.30)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3A4DB1-EBB8-7896-137A-7FF15635D4CE}"/>
              </a:ext>
            </a:extLst>
          </p:cNvPr>
          <p:cNvSpPr/>
          <p:nvPr/>
        </p:nvSpPr>
        <p:spPr>
          <a:xfrm>
            <a:off x="239006" y="557150"/>
            <a:ext cx="11605261" cy="6162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95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3619499" cy="317395"/>
          </a:xfrm>
          <a:prstGeom prst="rect">
            <a:avLst/>
          </a:prstGeom>
          <a:noFill/>
          <a:ln>
            <a:noFill/>
          </a:ln>
        </p:spPr>
        <p:txBody>
          <a:bodyPr wrap="squar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연성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60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C98F7A8-4183-BEEE-5164-852826AA2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39006"/>
              </p:ext>
            </p:extLst>
          </p:nvPr>
        </p:nvGraphicFramePr>
        <p:xfrm>
          <a:off x="1506000" y="1954076"/>
          <a:ext cx="9180000" cy="4374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189801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6423829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04833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58087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916872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1711310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79675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720103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19748879"/>
                    </a:ext>
                  </a:extLst>
                </a:gridCol>
              </a:tblGrid>
              <a:tr h="364574">
                <a:tc rowSpan="2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1000" b="1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순위</a:t>
                      </a:r>
                      <a:endParaRPr kumimoji="1" lang="en-US" altLang="ko-KR" sz="10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  <a:r>
                        <a:rPr lang="ko-KR" altLang="en-US" sz="10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(24. 08. 01~ 08. 31)</a:t>
                      </a:r>
                      <a:endParaRPr lang="ko-KR" altLang="en-US" sz="10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  <a:r>
                        <a:rPr lang="ko-KR" altLang="en-US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(24. 09. 01~ 09. 30)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77784"/>
                  </a:ext>
                </a:extLst>
              </a:tr>
              <a:tr h="364574">
                <a:tc vMerge="1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10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60614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endParaRPr lang="en-US" altLang="ko-KR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1,701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19.5%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endParaRPr lang="en-US" altLang="ko-KR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299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1,291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23.2%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8149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 차이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 차이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316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32.6%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19825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 합병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5,486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맹그로브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6,886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95019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전기차 미래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184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34.2%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 합병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476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14.3%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9278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sko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1,532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항공유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727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7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8,839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0.7%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석유 고갈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30%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9730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석유 고갈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29.8%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4,708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69251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항공유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695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earthon</a:t>
                      </a:r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malaysia</a:t>
                      </a:r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83702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boiling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50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1,584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3%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r>
                        <a:rPr lang="ko-KR" altLang="en-US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차전지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55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12,927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0.4%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1371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</a:t>
                      </a:r>
                      <a:endParaRPr lang="ko-KR" altLang="en-US" sz="10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각형 배터리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48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361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11.6%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Global boiling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54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408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13.2%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2701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6A2615-C5C6-3367-7CB5-1AFD45A9023C}"/>
              </a:ext>
            </a:extLst>
          </p:cNvPr>
          <p:cNvSpPr txBox="1"/>
          <p:nvPr/>
        </p:nvSpPr>
        <p:spPr>
          <a:xfrm>
            <a:off x="6871062" y="1656812"/>
            <a:ext cx="3894291" cy="255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구글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서치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콘솔 내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 결과에서의 실적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중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웹 페이지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데이터를 기반으로 분석</a:t>
            </a:r>
            <a:endParaRPr kumimoji="0"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3533" y="877817"/>
            <a:ext cx="1165098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t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연성 검색어를 제외한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월간 방문 유입 검색어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CTR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살펴보면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고급휘발유 차이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‘(32.6%)&gt; ’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석유 고갈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’(30%)&gt; ’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액침냉각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’(23.2%)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순으로 높은 클릭율을 기록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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고급휘발유 차이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’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나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석유 고갈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‘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등의 키워드는 일상생활과 관련된 주제이면서도 기술적 설명이 필요한 분야이기에 높은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CTR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을 기록하고 있는 것으로 추정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SK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어스온의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말레이시아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케타푸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광구 운영권 확보 보도자료 게재로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‘</a:t>
            </a:r>
            <a:r>
              <a:rPr lang="en-US" altLang="ko-KR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sk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earthon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malaysia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’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검색어가 새롭게 등장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 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이노베이션의 글로벌 자원 개발 활동이 중요 이슈로 부각되고 있음을 시사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BA8C3-CBE4-3A4C-7106-7AE5AD33070B}"/>
              </a:ext>
            </a:extLst>
          </p:cNvPr>
          <p:cNvSpPr txBox="1"/>
          <p:nvPr/>
        </p:nvSpPr>
        <p:spPr>
          <a:xfrm>
            <a:off x="1427622" y="6370517"/>
            <a:ext cx="6117770" cy="255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8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# </a:t>
            </a:r>
            <a:r>
              <a:rPr lang="ko-KR" altLang="en-US" sz="8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 연성 콘텐츠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신발끈 예쁘게 </a:t>
            </a:r>
            <a:r>
              <a:rPr kumimoji="1" lang="ko-KR" altLang="en-US" sz="800" b="0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묶는법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’,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운동화 끈 예쁘게 </a:t>
            </a:r>
            <a:r>
              <a:rPr kumimoji="1" lang="ko-KR" altLang="en-US" sz="800" b="0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묶는법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sz="8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각각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검색어 순위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순위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3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순위에 </a:t>
            </a:r>
            <a:r>
              <a:rPr lang="ko-KR" altLang="en-US" sz="8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올랐으나</a:t>
            </a:r>
            <a:r>
              <a:rPr lang="en-US" altLang="ko-KR" sz="8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8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본 표에서는 제외함</a:t>
            </a:r>
            <a:endParaRPr kumimoji="1" lang="en-US" altLang="ko-KR" sz="800" b="0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BCD89-9E7D-37A9-4EA9-7D9650E12B24}"/>
              </a:ext>
            </a:extLst>
          </p:cNvPr>
          <p:cNvSpPr/>
          <p:nvPr/>
        </p:nvSpPr>
        <p:spPr>
          <a:xfrm>
            <a:off x="239006" y="557150"/>
            <a:ext cx="11605261" cy="6162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16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607171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경로 분석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38802"/>
              </p:ext>
            </p:extLst>
          </p:nvPr>
        </p:nvGraphicFramePr>
        <p:xfrm>
          <a:off x="5929711" y="2492040"/>
          <a:ext cx="5081189" cy="254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126">
                  <a:extLst>
                    <a:ext uri="{9D8B030D-6E8A-4147-A177-3AD203B41FA5}">
                      <a16:colId xmlns:a16="http://schemas.microsoft.com/office/drawing/2014/main" val="1692092780"/>
                    </a:ext>
                  </a:extLst>
                </a:gridCol>
                <a:gridCol w="1406103">
                  <a:extLst>
                    <a:ext uri="{9D8B030D-6E8A-4147-A177-3AD203B41FA5}">
                      <a16:colId xmlns:a16="http://schemas.microsoft.com/office/drawing/2014/main" val="698746338"/>
                    </a:ext>
                  </a:extLst>
                </a:gridCol>
                <a:gridCol w="1477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전달대비변화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20,312(76.42%)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23,395(79.93%)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▲3,083 (▲3.51%p)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직접유입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3,462(13.03%)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2,792(9.54%)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▼670 (▼3.49%p)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타사이트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1,062(4.00%)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1,003(3.43%)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▼59 (▼0.57%p)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SNS 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오가닉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1,708(6.43%)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1,726(5.90%)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▲18 </a:t>
                      </a:r>
                      <a:r>
                        <a:rPr lang="en-US" sz="1000" b="0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(▼0.53%p)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영상매체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20(0.08%)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15(0.05%)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▼5 (▼0.03%p)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82135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유료검색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9(0.03%)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4(0.01%)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▼5 (▼0.02%p)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17052"/>
                  </a:ext>
                </a:extLst>
              </a:tr>
            </a:tbl>
          </a:graphicData>
        </a:graphic>
      </p:graphicFrame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0104794"/>
              </p:ext>
            </p:extLst>
          </p:nvPr>
        </p:nvGraphicFramePr>
        <p:xfrm>
          <a:off x="876571" y="1507943"/>
          <a:ext cx="3887017" cy="4300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차트 1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061856"/>
              </p:ext>
            </p:extLst>
          </p:nvPr>
        </p:nvGraphicFramePr>
        <p:xfrm>
          <a:off x="1448579" y="1874139"/>
          <a:ext cx="3289935" cy="4106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7750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09749" y="5889542"/>
            <a:ext cx="31021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월말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익월 초 게재하여 별도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미포함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수치 미미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2901" y="557974"/>
            <a:ext cx="1424429" cy="31733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업로드 자료실 콘텐츠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0"/>
              </p:ext>
            </p:extLst>
          </p:nvPr>
        </p:nvGraphicFramePr>
        <p:xfrm>
          <a:off x="1558925" y="1411575"/>
          <a:ext cx="9074150" cy="2193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0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88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7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24/10/03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[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사진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] SK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인천석유화학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지역 사회적 안전망 구축 위한 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1%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행복나눔’ 지속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271959"/>
                  </a:ext>
                </a:extLst>
              </a:tr>
              <a:tr h="4677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24/10/03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[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사진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] SK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엔무브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, 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차세대 차량용 냉매 핵심 원료’ 아이오딘 안정적 공급망 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979225"/>
                  </a:ext>
                </a:extLst>
              </a:tr>
              <a:tr h="4677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24/10/25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[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사진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]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국내 최대 발달장애인 음악축제 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GMF’, 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희망’ 연주하며 성황리 개최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302816"/>
                  </a:ext>
                </a:extLst>
              </a:tr>
              <a:tr h="4677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24/10/25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[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사진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] ‘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음악’이라는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 날개를 달고 꿈을 향해 날아오르다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! –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8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회 전국 발달장애인 음악축제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GMF(Great Music Festival)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개최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33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74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42901" y="1579209"/>
            <a:ext cx="3695700" cy="3917415"/>
          </a:xfrm>
          <a:prstGeom prst="roundRect">
            <a:avLst>
              <a:gd name="adj" fmla="val 44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1767472" cy="461665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695370" y="1334492"/>
          <a:ext cx="6996154" cy="93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2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3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185">
                <a:tc gridSpan="2"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kern="1200" spc="-5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전달 대비 일반 구독자 증감 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7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8/30(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9/27(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1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409</a:t>
                      </a:r>
                      <a:endParaRPr lang="ko-KR" alt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411</a:t>
                      </a:r>
                      <a:r>
                        <a:rPr lang="en-US" altLang="ko-KR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▲</a:t>
                      </a:r>
                      <a:r>
                        <a:rPr lang="en-US" altLang="ko-KR" sz="1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2)</a:t>
                      </a:r>
                      <a:endParaRPr lang="ko-KR" altLang="en-US" sz="1000" b="1" i="0" u="none" strike="noStrike" kern="1200" dirty="0">
                        <a:solidFill>
                          <a:srgbClr val="C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4D2A83-ABEE-4652-A25E-491F4D06222B}"/>
              </a:ext>
            </a:extLst>
          </p:cNvPr>
          <p:cNvSpPr/>
          <p:nvPr/>
        </p:nvSpPr>
        <p:spPr>
          <a:xfrm>
            <a:off x="4603985" y="960212"/>
            <a:ext cx="1650003" cy="3384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defTabSz="742950" eaLnBrk="1" fontAlgn="auto" latinLnBrk="1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b="1" spc="-122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■ 뉴스레터 </a:t>
            </a:r>
            <a:r>
              <a:rPr kumimoji="0" lang="ko-KR" altLang="en-US" sz="1300" b="1" spc="-122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인게이지먼트</a:t>
            </a:r>
            <a:endParaRPr kumimoji="0" lang="ko-KR" altLang="en-US" sz="1300" spc="-122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00605B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706256" y="2528888"/>
          <a:ext cx="3460282" cy="72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153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kern="1200" spc="-5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월간 평균 </a:t>
                      </a:r>
                      <a:r>
                        <a:rPr lang="ko-KR" altLang="en-US" sz="1000" b="1" kern="1200" spc="-5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수신확인율</a:t>
                      </a:r>
                      <a:endParaRPr lang="ko-KR" altLang="en-US" sz="1000" b="1" kern="1200" spc="-5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3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27.57% 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1F497D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1F497D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▼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1F497D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2.06%p)</a:t>
                      </a:r>
                      <a:endParaRPr kumimoji="1" lang="ko-KR" altLang="en-US" sz="10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1F497D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8240110" y="2528888"/>
          <a:ext cx="3415861" cy="72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153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kern="1200" spc="-5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월간 평균 </a:t>
                      </a:r>
                      <a:r>
                        <a:rPr lang="en-US" altLang="ko-KR" sz="1000" b="1" kern="1200" spc="-5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URL </a:t>
                      </a:r>
                      <a:r>
                        <a:rPr lang="ko-KR" altLang="en-US" sz="1000" b="1" kern="1200" spc="-5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클릭수</a:t>
                      </a:r>
                      <a:endParaRPr lang="ko-KR" altLang="en-US" sz="1000" b="1" kern="1200" spc="-5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3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30.75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건 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1F497D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1F497D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▼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1F497D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4.65)</a:t>
                      </a:r>
                      <a:endParaRPr kumimoji="1" lang="ko-KR" altLang="en-US" sz="10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1F497D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4D2A83-ABEE-4652-A25E-491F4D06222B}"/>
              </a:ext>
            </a:extLst>
          </p:cNvPr>
          <p:cNvSpPr/>
          <p:nvPr/>
        </p:nvSpPr>
        <p:spPr>
          <a:xfrm>
            <a:off x="4603985" y="3397959"/>
            <a:ext cx="1309782" cy="3384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defTabSz="742950" eaLnBrk="1" fontAlgn="auto" latinLnBrk="1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b="1" spc="-122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■ 월간 인기 </a:t>
            </a:r>
            <a:r>
              <a:rPr kumimoji="0" lang="ko-KR" altLang="en-US" sz="1300" b="1" spc="-122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endParaRPr kumimoji="0" lang="ko-KR" altLang="en-US" sz="1300" spc="-122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00605B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689709" y="3765652"/>
          <a:ext cx="6924223" cy="2478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6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43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클릭수</a:t>
                      </a:r>
                      <a:endParaRPr lang="ko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콘텐츠</a:t>
                      </a:r>
                      <a:endParaRPr lang="ko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1</a:t>
                      </a:r>
                      <a:endParaRPr lang="ko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7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4"/>
                        </a:rPr>
                        <a:t>SK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4"/>
                        </a:rPr>
                        <a:t>에너지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4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4"/>
                        </a:rPr>
                        <a:t>국내 최초 지속가능항공유 전용 생산라인 갖췄다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2</a:t>
                      </a:r>
                      <a:endParaRPr lang="ko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7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5"/>
                        </a:rPr>
                        <a:t>최태원式 사회문제 해결 플랫폼 ‘울산포럼’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5"/>
                        </a:rPr>
                        <a:t>25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5"/>
                        </a:rPr>
                        <a:t>일 열린다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3</a:t>
                      </a:r>
                      <a:endParaRPr lang="ko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6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6"/>
                        </a:rPr>
                        <a:t>손때 묻어 누렇게 변한 케이스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6"/>
                        </a:rPr>
                        <a:t>?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6"/>
                        </a:rPr>
                        <a:t>누군가 밟아서 하얗게 변한 의자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6"/>
                        </a:rPr>
                        <a:t>?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6"/>
                        </a:rPr>
                        <a:t>정말 우리가 잘못 관리한 걸까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6"/>
                        </a:rPr>
                        <a:t>?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4</a:t>
                      </a:r>
                      <a:endParaRPr lang="ko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6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7"/>
                        </a:rPr>
                        <a:t>SK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7"/>
                        </a:rPr>
                        <a:t>이노베이션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7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7"/>
                        </a:rPr>
                        <a:t>발달장애 아동들과 ‘행복 여정’ 나서</a:t>
                      </a:r>
                      <a:endParaRPr lang="ko-KR" altLang="en-US" sz="10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5</a:t>
                      </a:r>
                      <a:endParaRPr lang="ko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5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latinLnBrk="1" hangingPunct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8"/>
                        </a:rPr>
                        <a:t>SK Energy to start sustainable aviation fuel (SAF) commercial production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04046" y="5515363"/>
            <a:ext cx="15007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ctr" latinLnBrk="1" hangingPunct="1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▲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2024.07.05.~2024.09.27.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2900" y="798956"/>
            <a:ext cx="41675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ctr" latinLnBrk="1" hangingPunct="1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- 9/6(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금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), 9/13(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금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), 9/20(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금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), 9/27(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금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00332" y="2225616"/>
            <a:ext cx="17363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 </a:t>
            </a:r>
            <a:r>
              <a:rPr lang="ko-KR" altLang="en-US" sz="7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전월 마지막 주 및 당월 마지막 주 수치 기준</a:t>
            </a:r>
            <a:endParaRPr lang="ko-KR" altLang="en-US" sz="7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B773CDB-ABA6-5558-784D-5631592765C1}"/>
              </a:ext>
            </a:extLst>
          </p:cNvPr>
          <p:cNvSpPr/>
          <p:nvPr/>
        </p:nvSpPr>
        <p:spPr>
          <a:xfrm>
            <a:off x="556840" y="3875995"/>
            <a:ext cx="3250223" cy="1297305"/>
          </a:xfrm>
          <a:prstGeom prst="roundRect">
            <a:avLst>
              <a:gd name="adj" fmla="val 9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83381" y="944563"/>
            <a:ext cx="184731" cy="403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 eaLnBrk="1" fontAlgn="auto" latinLnBrk="1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pc="-122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00605B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47738" y="1876559"/>
            <a:ext cx="2285649" cy="339447"/>
          </a:xfrm>
          <a:prstGeom prst="roundRect">
            <a:avLst>
              <a:gd name="adj" fmla="val 50000"/>
            </a:avLst>
          </a:prstGeom>
          <a:solidFill>
            <a:srgbClr val="009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latinLnBrk="1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spc="-122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뉴스레터 </a:t>
            </a:r>
            <a:r>
              <a:rPr kumimoji="0" lang="ko-KR" altLang="en-US" sz="1600" b="1" spc="-122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인게이지먼트</a:t>
            </a:r>
            <a:endParaRPr kumimoji="0" lang="ko-KR" altLang="en-US" sz="1600" b="1" spc="-122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2901" y="557974"/>
            <a:ext cx="1299395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뉴스레터 발송 결과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F56C5BC8-A97D-0E0F-E287-9D2CBA3A1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875876"/>
              </p:ext>
            </p:extLst>
          </p:nvPr>
        </p:nvGraphicFramePr>
        <p:xfrm>
          <a:off x="556840" y="3858935"/>
          <a:ext cx="3250223" cy="1325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50EC819-20D0-DB6D-389D-763F73D5B7E9}"/>
              </a:ext>
            </a:extLst>
          </p:cNvPr>
          <p:cNvSpPr/>
          <p:nvPr/>
        </p:nvSpPr>
        <p:spPr>
          <a:xfrm>
            <a:off x="556840" y="2446253"/>
            <a:ext cx="3250223" cy="1297305"/>
          </a:xfrm>
          <a:prstGeom prst="roundRect">
            <a:avLst>
              <a:gd name="adj" fmla="val 9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2878482061"/>
              </p:ext>
            </p:extLst>
          </p:nvPr>
        </p:nvGraphicFramePr>
        <p:xfrm>
          <a:off x="529517" y="2439080"/>
          <a:ext cx="3250223" cy="1325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3CDD83-87A2-25BE-1333-C6BE00984200}"/>
              </a:ext>
            </a:extLst>
          </p:cNvPr>
          <p:cNvSpPr txBox="1"/>
          <p:nvPr/>
        </p:nvSpPr>
        <p:spPr>
          <a:xfrm>
            <a:off x="3233387" y="3964361"/>
            <a:ext cx="621344" cy="194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5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(% </a:t>
            </a:r>
            <a:r>
              <a:rPr lang="ko-KR" altLang="en-US" sz="5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표기 생략</a:t>
            </a:r>
            <a:r>
              <a:rPr lang="en-US" altLang="ko-KR" sz="5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kumimoji="1" lang="en-US" altLang="ko-KR" sz="500" b="0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412B1-2D96-E4E2-6713-B6955689A344}"/>
              </a:ext>
            </a:extLst>
          </p:cNvPr>
          <p:cNvSpPr/>
          <p:nvPr/>
        </p:nvSpPr>
        <p:spPr>
          <a:xfrm>
            <a:off x="239006" y="557150"/>
            <a:ext cx="11605261" cy="6162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111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6419850" y="894067"/>
            <a:ext cx="5369242" cy="26320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0" lang="ko-KR" altLang="en-US" sz="11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19850" y="3992483"/>
            <a:ext cx="5369242" cy="256225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9879" y="3992483"/>
            <a:ext cx="5369242" cy="256225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0039" y="894067"/>
            <a:ext cx="5369242" cy="26320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1767472" cy="461665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00038" y="894068"/>
            <a:ext cx="5369242" cy="176833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9/6(</a:t>
            </a:r>
            <a:r>
              <a:rPr kumimoji="0" lang="ko-KR" altLang="en-US" sz="11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금</a:t>
            </a:r>
            <a:r>
              <a:rPr kumimoji="0" lang="en-US" altLang="ko-KR" sz="11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kumimoji="0" lang="ko-KR" altLang="en-US" sz="11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19850" y="894067"/>
            <a:ext cx="5369242" cy="176833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9/13(</a:t>
            </a:r>
            <a:r>
              <a:rPr kumimoji="0"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금</a:t>
            </a:r>
            <a:r>
              <a:rPr kumimoji="0"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kumimoji="0" lang="ko-KR" altLang="en-US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1151" y="1071328"/>
            <a:ext cx="3095610" cy="549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수신확인율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28.7% / 113</a:t>
            </a: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구독자수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 408 </a:t>
            </a:r>
            <a:r>
              <a:rPr lang="en-US" altLang="ko-KR" sz="1050" dirty="0">
                <a:solidFill>
                  <a:srgbClr val="17375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50" dirty="0">
                <a:solidFill>
                  <a:srgbClr val="17375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▼</a:t>
            </a:r>
            <a:r>
              <a:rPr lang="en-US" altLang="ko-KR" sz="1050" dirty="0">
                <a:solidFill>
                  <a:srgbClr val="17375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1)</a:t>
            </a:r>
            <a:endParaRPr lang="ko-KR" altLang="en-US" sz="1050" dirty="0">
              <a:solidFill>
                <a:srgbClr val="17375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6695" y="4118897"/>
            <a:ext cx="3095610" cy="549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수신확인율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28.8% / 113</a:t>
            </a: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endParaRPr lang="en-US" altLang="ko-KR" sz="105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구독자수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406</a:t>
            </a:r>
            <a:r>
              <a:rPr lang="en-US" altLang="ko-KR" sz="105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50" dirty="0">
                <a:solidFill>
                  <a:srgbClr val="17375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50" dirty="0">
                <a:solidFill>
                  <a:srgbClr val="17375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▼</a:t>
            </a:r>
            <a:r>
              <a:rPr lang="en-US" altLang="ko-KR" sz="1050" dirty="0">
                <a:solidFill>
                  <a:srgbClr val="17375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2)</a:t>
            </a:r>
            <a:endParaRPr lang="ko-KR" altLang="en-US" sz="1050" dirty="0">
              <a:solidFill>
                <a:srgbClr val="17375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6666" y="4118897"/>
            <a:ext cx="3095610" cy="549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수신확인율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26.3% / 104</a:t>
            </a: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endParaRPr lang="en-US" altLang="ko-KR" sz="105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구독자수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411</a:t>
            </a: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r>
              <a:rPr lang="en-US" altLang="ko-KR" sz="105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5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▲</a:t>
            </a:r>
            <a:r>
              <a:rPr lang="en-US" altLang="ko-KR" sz="105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5)</a:t>
            </a:r>
            <a:endParaRPr lang="ko-KR" altLang="en-US" sz="1050" dirty="0">
              <a:solidFill>
                <a:srgbClr val="C0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6666" y="1071328"/>
            <a:ext cx="3095610" cy="549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수신확인율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26.5% /</a:t>
            </a: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194</a:t>
            </a: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구독자수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408 </a:t>
            </a: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en-US" altLang="ko-KR" sz="1050" dirty="0">
                <a:solidFill>
                  <a:srgbClr val="17375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-)</a:t>
            </a:r>
            <a:endParaRPr lang="ko-KR" altLang="en-US" sz="1050" dirty="0">
              <a:solidFill>
                <a:srgbClr val="17375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401151" y="1831029"/>
          <a:ext cx="3974794" cy="1137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9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콘텐츠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클릭수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1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손때 묻어 누렇게 변한 케이스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?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누군가 밟아서 하얗게 변한 의자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?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정말 우리가 잘못 관리한 걸까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3"/>
                        </a:rPr>
                        <a:t>?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C0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rgbClr val="C0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2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4"/>
                        </a:rPr>
                        <a:t>SK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4"/>
                        </a:rPr>
                        <a:t>이노베이션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4"/>
                        </a:rPr>
                        <a:t>발달장애 아동들과 ‘행복 여정’ 나서</a:t>
                      </a:r>
                      <a:endParaRPr lang="ko-KR" altLang="en-US" sz="7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C0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rgbClr val="C0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3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5"/>
                        </a:rPr>
                        <a:t>Yellowed phone cases and faded chairs, are they really on us?</a:t>
                      </a:r>
                      <a:endParaRPr lang="ko-KR" altLang="en-US" sz="7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29137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556666" y="1831029"/>
          <a:ext cx="3974794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5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76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콘텐츠</a:t>
                      </a:r>
                      <a:endParaRPr lang="ko-KR" altLang="en-US" sz="7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클릭수</a:t>
                      </a:r>
                      <a:endParaRPr lang="ko-KR" altLang="en-US" sz="7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1</a:t>
                      </a:r>
                      <a:endParaRPr lang="ko-KR" altLang="en-US" sz="7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6"/>
                        </a:rPr>
                        <a:t>SK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6"/>
                        </a:rPr>
                        <a:t>에너지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6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6"/>
                        </a:rPr>
                        <a:t>국내 최초 지속가능항공유 전용 생산라인 갖췄다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2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  <a:endParaRPr lang="ko-KR" altLang="en-US" sz="800" b="1" kern="1200" dirty="0">
                        <a:solidFill>
                          <a:srgbClr val="C0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2</a:t>
                      </a:r>
                      <a:endParaRPr lang="ko-KR" altLang="en-US" sz="7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23" rtl="0" eaLnBrk="1" latinLnBrk="1" hangingPunct="1"/>
                      <a:r>
                        <a:rPr lang="en-US" altLang="ko-KR" sz="7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7"/>
                        </a:rPr>
                        <a:t>SK Energy to start sustainable aviation fuel (SAF) commercial production</a:t>
                      </a:r>
                      <a:endParaRPr lang="ko-KR" altLang="en-US" sz="700" b="0" kern="1200" dirty="0"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3</a:t>
                      </a:r>
                      <a:endParaRPr lang="ko-KR" altLang="en-US" sz="7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23" rtl="0" eaLnBrk="1" latinLnBrk="1" hangingPunct="1"/>
                      <a:r>
                        <a:rPr lang="ko-KR" altLang="en-US" sz="7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8"/>
                        </a:rPr>
                        <a:t>배터리 소재 전문가이자 </a:t>
                      </a:r>
                      <a:r>
                        <a:rPr lang="ko-KR" altLang="en-US" sz="700" b="0" kern="1200" dirty="0" err="1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8"/>
                        </a:rPr>
                        <a:t>반려견</a:t>
                      </a:r>
                      <a:r>
                        <a:rPr lang="ko-KR" altLang="en-US" sz="7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8"/>
                        </a:rPr>
                        <a:t> 사진작가</a:t>
                      </a:r>
                      <a:r>
                        <a:rPr lang="en-US" altLang="ko-KR" sz="7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8"/>
                        </a:rPr>
                        <a:t>? SK</a:t>
                      </a:r>
                      <a:r>
                        <a:rPr lang="ko-KR" altLang="en-US" sz="700" b="0" kern="1200" dirty="0" err="1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8"/>
                        </a:rPr>
                        <a:t>아이이테크놀로지</a:t>
                      </a:r>
                      <a:r>
                        <a:rPr lang="ko-KR" altLang="en-US" sz="7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8"/>
                        </a:rPr>
                        <a:t> 폴란드 법인 구성원</a:t>
                      </a:r>
                      <a:r>
                        <a:rPr lang="en-US" altLang="ko-KR" sz="7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8"/>
                        </a:rPr>
                        <a:t>, ‘</a:t>
                      </a:r>
                      <a:r>
                        <a:rPr lang="ko-KR" altLang="en-US" sz="700" b="0" kern="1200" dirty="0" err="1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8"/>
                        </a:rPr>
                        <a:t>우카시</a:t>
                      </a:r>
                      <a:r>
                        <a:rPr lang="ko-KR" altLang="en-US" sz="7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8"/>
                        </a:rPr>
                        <a:t> </a:t>
                      </a:r>
                      <a:r>
                        <a:rPr lang="ko-KR" altLang="en-US" sz="700" b="0" kern="1200" dirty="0" err="1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8"/>
                        </a:rPr>
                        <a:t>그루젠</a:t>
                      </a:r>
                      <a:r>
                        <a:rPr lang="en-US" altLang="ko-KR" sz="7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8"/>
                        </a:rPr>
                        <a:t>(</a:t>
                      </a:r>
                      <a:r>
                        <a:rPr lang="en-US" altLang="ko-KR" sz="700" b="0" kern="1200" dirty="0" err="1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8"/>
                        </a:rPr>
                        <a:t>Łukasz</a:t>
                      </a:r>
                      <a:r>
                        <a:rPr lang="en-US" altLang="ko-KR" sz="7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8"/>
                        </a:rPr>
                        <a:t> </a:t>
                      </a:r>
                      <a:r>
                        <a:rPr lang="en-US" altLang="ko-KR" sz="700" b="0" kern="1200" dirty="0" err="1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8"/>
                        </a:rPr>
                        <a:t>Grudzień</a:t>
                      </a:r>
                      <a:r>
                        <a:rPr lang="en-US" altLang="ko-KR" sz="7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8"/>
                        </a:rPr>
                        <a:t>)’</a:t>
                      </a:r>
                      <a:r>
                        <a:rPr lang="ko-KR" altLang="en-US" sz="7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8"/>
                        </a:rPr>
                        <a:t>의 행복한 이중생활</a:t>
                      </a:r>
                      <a:r>
                        <a:rPr lang="en-US" altLang="ko-KR" sz="7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8"/>
                        </a:rPr>
                        <a:t>!</a:t>
                      </a:r>
                      <a:endParaRPr lang="ko-KR" altLang="en-US" sz="700" b="0" kern="1200" dirty="0"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75574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426695" y="4808169"/>
          <a:ext cx="4007461" cy="108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6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83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콘텐츠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클릭수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5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9"/>
                        </a:rPr>
                        <a:t>최태원式 사회문제 해결 플랫폼 ‘울산포럼’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9"/>
                        </a:rPr>
                        <a:t>25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9"/>
                        </a:rPr>
                        <a:t>일 열린다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latinLnBrk="1" hangingPunct="1"/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  <a:endParaRPr lang="ko-KR" altLang="en-US" sz="800" b="1" kern="1200" dirty="0">
                        <a:solidFill>
                          <a:srgbClr val="C0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5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0"/>
                        </a:rPr>
                        <a:t>[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0"/>
                        </a:rPr>
                        <a:t>이노백과사전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0"/>
                        </a:rPr>
                        <a:t>] CCUS :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0"/>
                        </a:rPr>
                        <a:t> 탄소 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0"/>
                        </a:rPr>
                        <a:t>포집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0"/>
                        </a:rPr>
                        <a:t>·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0"/>
                        </a:rPr>
                        <a:t>활용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0"/>
                        </a:rPr>
                        <a:t>·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0"/>
                        </a:rPr>
                        <a:t>저장 기술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latinLnBrk="1" hangingPunct="1"/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51636"/>
                  </a:ext>
                </a:extLst>
              </a:tr>
              <a:tr h="26675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1"/>
                        </a:rPr>
                        <a:t>SK </a:t>
                      </a:r>
                      <a:r>
                        <a:rPr lang="en-US" altLang="ko-KR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1"/>
                        </a:rPr>
                        <a:t>Enmove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1"/>
                        </a:rPr>
                        <a:t> earns Gold rating in prestigious </a:t>
                      </a:r>
                      <a:r>
                        <a:rPr lang="en-US" altLang="ko-KR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1"/>
                        </a:rPr>
                        <a:t>EcoVadis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1"/>
                        </a:rPr>
                        <a:t> ESG assessment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latinLnBrk="1" hangingPunct="1"/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626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02218"/>
              </p:ext>
            </p:extLst>
          </p:nvPr>
        </p:nvGraphicFramePr>
        <p:xfrm>
          <a:off x="7556666" y="4852749"/>
          <a:ext cx="3703515" cy="893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콘텐츠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클릭수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A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1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2"/>
                        </a:rPr>
                        <a:t>[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2"/>
                        </a:rPr>
                        <a:t>에너지食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2"/>
                        </a:rPr>
                        <a:t>] Ep.3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2"/>
                        </a:rPr>
                        <a:t>어둠을 밝히던 등유가 거대한 비행기를 띄운다고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2"/>
                        </a:rPr>
                        <a:t>?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23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2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3"/>
                        </a:rPr>
                        <a:t>[</a:t>
                      </a:r>
                      <a:r>
                        <a:rPr lang="en-US" altLang="ko-KR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3"/>
                        </a:rPr>
                        <a:t>SKinno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3"/>
                        </a:rPr>
                        <a:t> Tech] Asphalt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latinLnBrk="1" hangingPunct="1"/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56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3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4"/>
                        </a:rPr>
                        <a:t>최태원 회장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4"/>
                        </a:rPr>
                        <a:t>, “AI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  <a:hlinkClick r:id="rId14"/>
                        </a:rPr>
                        <a:t>는 개별 기업 아닌 산업 인프라로 구축해야 효율적“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latinLnBrk="1" hangingPunct="1"/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4999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300038" y="3928591"/>
            <a:ext cx="5369242" cy="176833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9/20(</a:t>
            </a:r>
            <a:r>
              <a:rPr kumimoji="0" lang="ko-KR" altLang="en-US" sz="11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금</a:t>
            </a:r>
            <a:r>
              <a:rPr kumimoji="0" lang="en-US" altLang="ko-KR" sz="11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kumimoji="0" lang="ko-KR" altLang="en-US" sz="11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419850" y="3928590"/>
            <a:ext cx="5369242" cy="176833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9/27(</a:t>
            </a:r>
            <a:r>
              <a:rPr kumimoji="0"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금</a:t>
            </a:r>
            <a:r>
              <a:rPr kumimoji="0"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kumimoji="0" lang="ko-KR" altLang="en-US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045417" y="699320"/>
            <a:ext cx="181331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 </a:t>
            </a:r>
            <a:r>
              <a:rPr lang="ko-KR" altLang="en-US" sz="7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괄호 속 숫자는 전 주 대비 구독자수 변화 추이</a:t>
            </a:r>
            <a:endParaRPr lang="ko-KR" altLang="en-US" sz="700" dirty="0"/>
          </a:p>
        </p:txBody>
      </p:sp>
      <p:sp>
        <p:nvSpPr>
          <p:cNvPr id="25" name="직사각형 24"/>
          <p:cNvSpPr/>
          <p:nvPr/>
        </p:nvSpPr>
        <p:spPr>
          <a:xfrm>
            <a:off x="342901" y="557974"/>
            <a:ext cx="1299395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뉴스레터 발송 결과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214F36-CC6C-93BB-84F1-87BE73022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06" y="1169756"/>
            <a:ext cx="625476" cy="225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B87D6E-9F9C-A045-BB20-0D310D07B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8" y="4298791"/>
            <a:ext cx="810685" cy="200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2386271-CC2D-7FD3-5DB3-2D05C49B5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06" y="4231666"/>
            <a:ext cx="833423" cy="21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F616C81-EF80-8265-74E3-2CAA61C2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95" y="1236321"/>
            <a:ext cx="870093" cy="194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0C76FF-149F-821D-F9CB-B2BDF633CF74}"/>
              </a:ext>
            </a:extLst>
          </p:cNvPr>
          <p:cNvSpPr/>
          <p:nvPr/>
        </p:nvSpPr>
        <p:spPr>
          <a:xfrm>
            <a:off x="239006" y="557150"/>
            <a:ext cx="11605261" cy="6162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9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18DAB0D-743B-1E62-F970-5B69D96F5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869" y="2923119"/>
            <a:ext cx="2866291" cy="1557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3070F3-B588-E2DC-65A1-CD789ACB0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869" y="4736597"/>
            <a:ext cx="2866291" cy="1571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122" name="Picture 2" descr=" LG전자가 지난 6일 서울 성동구 성수동에 홈 라이프스타일 커뮤니티 '라이프집(Lifezip)'의 첫 팝업스토어 '라이프집 집들이'를 오픈했다고 7일 밝혔다. 사진은 '라이프집 집들이' 팝업스토어 전경./LG전자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17" b="5948"/>
          <a:stretch/>
        </p:blipFill>
        <p:spPr bwMode="auto">
          <a:xfrm>
            <a:off x="1966870" y="1123704"/>
            <a:ext cx="2867988" cy="1567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2D0251-626D-4A15-BD4D-C51912D6653E}"/>
              </a:ext>
            </a:extLst>
          </p:cNvPr>
          <p:cNvSpPr/>
          <p:nvPr/>
        </p:nvSpPr>
        <p:spPr>
          <a:xfrm>
            <a:off x="5205370" y="1369924"/>
            <a:ext cx="4953698" cy="132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현대백화점이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일부터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30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일까지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킨텍스점에서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디즈니 팝업 매장을 운영했다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지난해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월트디즈니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컴퍼니 코리아와 디즈니 스토어 운영권 계약을 체결한 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점포에서 디즈니 스토어를 운영해 온 현대백화점은 팝업 매장을 활용해 더 다양한 점포로 </a:t>
            </a:r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고객 접점을 늘려가겠다는 계획으로 다양한 지점에서 팝업 스토어를 운영 중이다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이번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킨텍스점에서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열린 디즈니 스토어 팝업은 가족단위 고객을 비롯해 전 연령대의 고객이 디즈니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픽사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마블 스타워즈 등 </a:t>
            </a:r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디즈니 제품 및 브랜드를 직접 경험할 수 있는 콘텐츠로 구성됐다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팝업스토어에서는 제품 판매 뿐만 아니라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AR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미러를 통해 디즈니 공주 코스튬을 입은 모습을 볼 수 있는 디즈니 프린세스 증강현실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피팅룸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캐릭터 도안에 색칠을 해볼 수 있는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컬러링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이벤트를 진행하며 방문객들에게 다양한 체험의 기회를 제공했다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8D2CE8-5FE0-46F1-8796-595238FA4434}"/>
              </a:ext>
            </a:extLst>
          </p:cNvPr>
          <p:cNvSpPr/>
          <p:nvPr/>
        </p:nvSpPr>
        <p:spPr>
          <a:xfrm>
            <a:off x="5205370" y="1123707"/>
            <a:ext cx="49536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6"/>
              </a:rPr>
              <a:t>현대백화점</a:t>
            </a:r>
            <a:r>
              <a:rPr lang="en-US" altLang="ko-KR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6"/>
              </a:rPr>
              <a:t>, </a:t>
            </a:r>
            <a:r>
              <a:rPr lang="ko-KR" altLang="en-US" sz="1000" b="1" dirty="0" err="1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6"/>
              </a:rPr>
              <a:t>킨텍스점에</a:t>
            </a:r>
            <a:r>
              <a:rPr lang="ko-KR" altLang="en-US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6"/>
              </a:rPr>
              <a:t> </a:t>
            </a:r>
            <a:r>
              <a:rPr lang="en-US" altLang="ko-KR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6"/>
              </a:rPr>
              <a:t>‘</a:t>
            </a:r>
            <a:r>
              <a:rPr lang="ko-KR" altLang="en-US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6"/>
              </a:rPr>
              <a:t>디즈니 스토어</a:t>
            </a:r>
            <a:r>
              <a:rPr lang="en-US" altLang="ko-KR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6"/>
              </a:rPr>
              <a:t>‘ </a:t>
            </a:r>
            <a:r>
              <a:rPr lang="ko-KR" altLang="en-US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6"/>
              </a:rPr>
              <a:t>첫 팝업 운영</a:t>
            </a:r>
            <a:endParaRPr lang="ko-KR" altLang="en-US" sz="1000" b="1" dirty="0">
              <a:solidFill>
                <a:srgbClr val="231F2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F27629-4DD6-5964-6FB1-2A35531E9A61}"/>
              </a:ext>
            </a:extLst>
          </p:cNvPr>
          <p:cNvSpPr/>
          <p:nvPr/>
        </p:nvSpPr>
        <p:spPr>
          <a:xfrm>
            <a:off x="5205370" y="3159234"/>
            <a:ext cx="4953698" cy="132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스타벅스 코리아에서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19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일부터 동물보호단체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동물과 함께 행복한 세상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 유기 동물 입양 캠페인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놀다가시개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진행한다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놀다가시개는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스타벅스 코리아가 지난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2022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년부터 진행 중인 유기 동물 </a:t>
            </a:r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입양 활성화 및 인식 개선을 위해 전개하는 사회공헌 캠페인이다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올해 상반기 열린 행사에선 </a:t>
            </a:r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800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명이 넘는 고객이 참여해 아홉 마리의 유기견이 새 가족을 찾았다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이번 캠페인은 스타벅스 코리아의 반려동물 친화 매장인 경기도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더북한강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점과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구리갈매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DT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점에서 열렸다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더북한강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점에서는 유기견의 사회성을 길러주는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산책 봉사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매장을 방문한 고객들이 반려동물과 </a:t>
            </a:r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즐거운 추억을 간직할 수 있는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견생네컷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사진 부스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찍다가시개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운영한다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2AA46B-437F-6AE2-73F8-647D221A4799}"/>
              </a:ext>
            </a:extLst>
          </p:cNvPr>
          <p:cNvSpPr/>
          <p:nvPr/>
        </p:nvSpPr>
        <p:spPr>
          <a:xfrm>
            <a:off x="5205370" y="2923122"/>
            <a:ext cx="49536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7"/>
              </a:rPr>
              <a:t>스타벅스</a:t>
            </a:r>
            <a:r>
              <a:rPr lang="en-US" altLang="ko-KR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7"/>
              </a:rPr>
              <a:t>, </a:t>
            </a:r>
            <a:r>
              <a:rPr lang="ko-KR" altLang="en-US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7"/>
              </a:rPr>
              <a:t>유기 동물 입양 캠페인 </a:t>
            </a:r>
            <a:r>
              <a:rPr lang="en-US" altLang="ko-KR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7"/>
              </a:rPr>
              <a:t>‘</a:t>
            </a:r>
            <a:r>
              <a:rPr lang="ko-KR" altLang="en-US" sz="1000" b="1" dirty="0" err="1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7"/>
              </a:rPr>
              <a:t>놀다가시개</a:t>
            </a:r>
            <a:r>
              <a:rPr lang="en-US" altLang="ko-KR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7"/>
              </a:rPr>
              <a:t>‘ </a:t>
            </a:r>
            <a:r>
              <a:rPr lang="ko-KR" altLang="en-US" sz="1000" b="1" dirty="0">
                <a:solidFill>
                  <a:srgbClr val="231F2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7"/>
              </a:rPr>
              <a:t>진행</a:t>
            </a:r>
            <a:endParaRPr lang="ko-KR" altLang="en-US" sz="1000" b="1" dirty="0">
              <a:solidFill>
                <a:srgbClr val="231F2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9FC28D-02CC-063A-FA91-06488037E81D}"/>
              </a:ext>
            </a:extLst>
          </p:cNvPr>
          <p:cNvSpPr/>
          <p:nvPr/>
        </p:nvSpPr>
        <p:spPr>
          <a:xfrm>
            <a:off x="5205370" y="4982816"/>
            <a:ext cx="4953698" cy="132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SBS 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골 때리는 그녀들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캐주얼 브랜드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폴햄과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함께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더현대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서울에서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18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일부터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29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일까지 </a:t>
            </a:r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첫 팝업스토어를 열었다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이번 팝업 스토어는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골때녀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경기장 콘셉트로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방문객들이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구단별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콘셉트가 담긴 다양한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체험존을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경험할 수 있게끔 꾸며졌다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방문객들에게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굿즈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외에도 커스텀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굿즈존을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통해 소비자가 직접 원하는 </a:t>
            </a:r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그래픽을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커스텀하여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나만의 티셔츠를 제작할 수 있는 기회도 제공됐다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또한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‘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골때녀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선수들은 팝업스토어 운영 기간동안 랜덤으로 깜짝 방문하여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팬들과의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만남을 예고했기 때문에</a:t>
            </a:r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많은 사람들의 방문 욕구를 자극했다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 결과 팝업스토어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오픈 첫 날에는 약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1,500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명이 넘는 팬들이 몰려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골때녀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높은 인기를 실감케 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589D5B-4B2F-9BCD-E1D1-93017147C896}"/>
              </a:ext>
            </a:extLst>
          </p:cNvPr>
          <p:cNvSpPr/>
          <p:nvPr/>
        </p:nvSpPr>
        <p:spPr>
          <a:xfrm>
            <a:off x="5205370" y="4736598"/>
            <a:ext cx="49536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8"/>
              </a:rPr>
              <a:t>방송 이어 팝업도 흥행</a:t>
            </a:r>
            <a:r>
              <a:rPr lang="en-US" altLang="ko-KR" sz="1000" b="1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8"/>
              </a:rPr>
              <a:t>…‘</a:t>
            </a:r>
            <a:r>
              <a:rPr lang="ko-KR" altLang="en-US" sz="1000" b="1" dirty="0" err="1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8"/>
              </a:rPr>
              <a:t>골때녀</a:t>
            </a:r>
            <a:r>
              <a:rPr lang="en-US" altLang="ko-KR" sz="1000" b="1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8"/>
              </a:rPr>
              <a:t>‘ </a:t>
            </a:r>
            <a:r>
              <a:rPr lang="ko-KR" altLang="en-US" sz="1000" b="1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8"/>
              </a:rPr>
              <a:t>팝업스토어</a:t>
            </a:r>
            <a:r>
              <a:rPr lang="en-US" altLang="ko-KR" sz="1000" b="1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8"/>
              </a:rPr>
              <a:t>, </a:t>
            </a:r>
            <a:r>
              <a:rPr lang="ko-KR" altLang="en-US" sz="1000" b="1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8"/>
              </a:rPr>
              <a:t>첫날 </a:t>
            </a:r>
            <a:r>
              <a:rPr lang="en-US" altLang="ko-KR" sz="1000" b="1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8"/>
              </a:rPr>
              <a:t>1,500</a:t>
            </a:r>
            <a:r>
              <a:rPr lang="ko-KR" altLang="en-US" sz="1000" b="1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8"/>
              </a:rPr>
              <a:t>여명 몰리며 성황리에 종료</a:t>
            </a:r>
            <a:endParaRPr lang="en-US" altLang="ko-KR" sz="1000" b="1" dirty="0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1738617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01 | Trend Report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099B08-E707-4956-A82B-44DEDDAA3C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6869" y="1123703"/>
            <a:ext cx="2866291" cy="1567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098" name="Picture 2" descr="현대백화점이 디즈니 스토어 첫 팝업 매장을 선보인다.&amp;#40;현대백화점 제공&amp;#41;">
            <a:extLst>
              <a:ext uri="{FF2B5EF4-FFF2-40B4-BE49-F238E27FC236}">
                <a16:creationId xmlns:a16="http://schemas.microsoft.com/office/drawing/2014/main" id="{47C0BC6C-1B0C-60E3-93E3-ADA8424B2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69" y="1123702"/>
            <a:ext cx="2866291" cy="15672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8115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50E5F48-ACB4-F8C6-8519-C6828AC4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368" y="1107753"/>
            <a:ext cx="2813381" cy="1579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AEF534-001E-D4F1-655A-6243FF9DEC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218" r="31377"/>
          <a:stretch/>
        </p:blipFill>
        <p:spPr>
          <a:xfrm>
            <a:off x="1962297" y="4786037"/>
            <a:ext cx="2810452" cy="1636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" name="Picture 2" descr="계급장 떼고 붙은 요리 경쟁… 흥행질주 '흑백요리사'의 킥은?">
            <a:extLst>
              <a:ext uri="{FF2B5EF4-FFF2-40B4-BE49-F238E27FC236}">
                <a16:creationId xmlns:a16="http://schemas.microsoft.com/office/drawing/2014/main" id="{F1772639-1846-2603-308A-BC953A65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297" y="2930051"/>
            <a:ext cx="2813381" cy="1614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2D0251-626D-4A15-BD4D-C51912D6653E}"/>
              </a:ext>
            </a:extLst>
          </p:cNvPr>
          <p:cNvSpPr/>
          <p:nvPr/>
        </p:nvSpPr>
        <p:spPr>
          <a:xfrm>
            <a:off x="5205370" y="1369928"/>
            <a:ext cx="4953698" cy="131725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ko-KR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나야</a:t>
            </a:r>
            <a:r>
              <a:rPr lang="en-US" altLang="ko-KR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lang="ko-KR" altLang="en-US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들기름</a:t>
            </a:r>
            <a:r>
              <a:rPr lang="en-US" altLang="ko-KR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”, “</a:t>
            </a:r>
            <a:r>
              <a:rPr lang="ko-KR" altLang="en-US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나야</a:t>
            </a:r>
            <a:r>
              <a:rPr lang="en-US" altLang="ko-KR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b="1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카리나</a:t>
            </a:r>
            <a:r>
              <a:rPr lang="en-US" altLang="ko-KR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”. </a:t>
            </a:r>
            <a:r>
              <a:rPr lang="ko-KR" altLang="en-US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올 가을을 강타한 슈퍼 </a:t>
            </a:r>
            <a:r>
              <a:rPr lang="ko-KR" altLang="en-US" sz="900" b="1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밈이</a:t>
            </a:r>
            <a:r>
              <a:rPr lang="ko-KR" altLang="en-US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탄생했다</a:t>
            </a:r>
            <a:r>
              <a:rPr lang="en-US" altLang="ko-KR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l"/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l"/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이는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넷플릭스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흑백요리사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요리 계급 전쟁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출연자이자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마스터셰프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코리아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2‘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우승자 최강록의 인터뷰에서 비롯된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밈이다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흑백요리사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최강록은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들기름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주제로 요리 대결을 펼쳤는데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이때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들기름을 군데군데 막 사용을 하되 드시는 내내 약간 그 나야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들기름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”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이라며 무조림을 준비하는 과정에서 이러한 어록을 남겼다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그의 독특한 말투가 유튜브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쇼츠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 영상으로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차 가공되며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SNS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유저들에게 큰 화제가 되었다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</a:p>
          <a:p>
            <a:pPr algn="l"/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밈은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다양한 뉴스 기사의 헤드라인은 물론 각종 기업 채널의 콘텐츠로 활용되는 등 큰 유행이 되었다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흑백요리사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탄생한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밈은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이뿐만이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아니다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심사위원 안성재의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익힘을 굉장히 중요시 여기거든요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”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 콘텐츠가 큰 인기를 끌며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현재까지도 다양한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밈이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온라인상에서 활용되고 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8D2CE8-5FE0-46F1-8796-595238FA4434}"/>
              </a:ext>
            </a:extLst>
          </p:cNvPr>
          <p:cNvSpPr/>
          <p:nvPr/>
        </p:nvSpPr>
        <p:spPr>
          <a:xfrm>
            <a:off x="5205370" y="1123707"/>
            <a:ext cx="4953698" cy="246221"/>
          </a:xfrm>
          <a:prstGeom prst="rect">
            <a:avLst/>
          </a:prstGeom>
          <a:solidFill>
            <a:srgbClr val="47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이달의 밈</a:t>
            </a:r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 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6"/>
              </a:rPr>
              <a:t>나야</a:t>
            </a:r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6"/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6"/>
              </a:rPr>
              <a:t>들기름</a:t>
            </a:r>
            <a:endParaRPr lang="en-US" altLang="ko-KR" sz="1000" b="1" dirty="0">
              <a:solidFill>
                <a:srgbClr val="11111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F27629-4DD6-5964-6FB1-2A35531E9A61}"/>
              </a:ext>
            </a:extLst>
          </p:cNvPr>
          <p:cNvSpPr/>
          <p:nvPr/>
        </p:nvSpPr>
        <p:spPr>
          <a:xfrm>
            <a:off x="5205370" y="3179615"/>
            <a:ext cx="4953698" cy="13652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지금 우리나라는 </a:t>
            </a:r>
            <a:r>
              <a:rPr lang="en-US" altLang="ko-KR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흑백요리사</a:t>
            </a:r>
            <a:r>
              <a:rPr lang="en-US" altLang="ko-KR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</a:t>
            </a:r>
            <a:r>
              <a:rPr lang="ko-KR" altLang="en-US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푹 빠졌다 해도 과언이 아니다</a:t>
            </a:r>
            <a:r>
              <a:rPr lang="en-US" altLang="ko-KR" sz="900" b="1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17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첫 방영을 시작한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넷플릭스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오리지널 예능 프로그램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흑백요리사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요리 계급 전쟁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최근 온라인을 뜨겁게 달구고 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흑백요리사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제목에서 알 수 있듯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무명의 요리사나 현직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셰프가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아닌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흑수저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요리사와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각 분야의 유명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셰프들로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구성된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백수저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요리사 총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100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명이 펼치는 요리 서바이벌이다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</a:p>
          <a:p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각기 다른 배경을 가진 요리사들의 이야기와 그들이 선보이는 다양한 요리들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그리고 심사위원들이 </a:t>
            </a:r>
            <a:endParaRPr lang="en-US" altLang="ko-KR" sz="9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블라인드 테스트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통해 오직 맛으로만 요리를 평가하는 신선한 방식으로 인해 큰 사랑을 받았다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SNS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에서는 두 심사위원의 심사평을 패러디한 </a:t>
            </a:r>
            <a:r>
              <a:rPr lang="ko-KR" altLang="en-US" sz="900" dirty="0" err="1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밈과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영상이 유행하고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출연 요리사의 식당 리스트가 </a:t>
            </a:r>
            <a:b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공유되는 등 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</a:t>
            </a:r>
            <a:r>
              <a:rPr lang="ko-KR" altLang="en-US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초 종영 후에도 해당 프로그램의 인기는 식지 않고 있다</a:t>
            </a:r>
            <a:r>
              <a:rPr lang="en-US" altLang="ko-KR" sz="900" dirty="0">
                <a:solidFill>
                  <a:srgbClr val="22222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2AA46B-437F-6AE2-73F8-647D221A4799}"/>
              </a:ext>
            </a:extLst>
          </p:cNvPr>
          <p:cNvSpPr/>
          <p:nvPr/>
        </p:nvSpPr>
        <p:spPr>
          <a:xfrm>
            <a:off x="5205370" y="2933397"/>
            <a:ext cx="4953698" cy="246221"/>
          </a:xfrm>
          <a:prstGeom prst="rect">
            <a:avLst/>
          </a:prstGeom>
          <a:solidFill>
            <a:srgbClr val="47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이달의 콘텐츠</a:t>
            </a:r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 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7"/>
              </a:rPr>
              <a:t>흑백요리사</a:t>
            </a:r>
            <a:endParaRPr lang="ko-KR" altLang="en-US" sz="1000" b="1" dirty="0">
              <a:solidFill>
                <a:srgbClr val="231F2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9FC28D-02CC-063A-FA91-06488037E81D}"/>
              </a:ext>
            </a:extLst>
          </p:cNvPr>
          <p:cNvSpPr/>
          <p:nvPr/>
        </p:nvSpPr>
        <p:spPr>
          <a:xfrm>
            <a:off x="5205370" y="5037336"/>
            <a:ext cx="4953698" cy="13849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b="1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배우 한가인이 </a:t>
            </a:r>
            <a:r>
              <a:rPr lang="ko-KR" altLang="en-US" sz="900" b="1" dirty="0" err="1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유튜버로</a:t>
            </a:r>
            <a:r>
              <a:rPr lang="ko-KR" altLang="en-US" sz="900" b="1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깜짝 변신했다</a:t>
            </a:r>
            <a:r>
              <a:rPr lang="en-US" altLang="ko-KR" sz="900" b="1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endParaRPr lang="en-US" altLang="ko-KR" sz="900" dirty="0">
              <a:solidFill>
                <a:srgbClr val="3C3E4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26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배우 한가인이 약 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 뜸했던 자신의 소식을 유튜브 채널을 통해 공개했다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</a:p>
          <a:p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첫 영상은 업로드와 동시에 무려 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200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만 조회수를 돌파했고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개설 직후 단숨에 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만 구독자를 확보하며</a:t>
            </a:r>
            <a:endParaRPr lang="en-US" altLang="ko-KR" sz="900" dirty="0">
              <a:solidFill>
                <a:srgbClr val="3C3E4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실버 버튼의 주인공이 되기도 했다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영상을 통해 그동안 밝히지 못했던 남편 연정훈과의 루머부터 </a:t>
            </a:r>
            <a:endParaRPr lang="en-US" altLang="ko-KR" sz="900" dirty="0">
              <a:solidFill>
                <a:srgbClr val="3C3E4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자녀들과 함께하는 일상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그리고 </a:t>
            </a:r>
            <a:r>
              <a:rPr lang="ko-KR" altLang="en-US" sz="900" dirty="0" err="1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민낯으로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자연스러운 일상을 보여준 것이 인기의 요인이 되었다는 분석이다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</a:p>
          <a:p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영상을 접한 많은 유저들은 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내가 지금 보는 게 한가인이 맞냐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“, “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살다 살다 내가 유튜브에서 한가인의 </a:t>
            </a:r>
            <a:endParaRPr lang="en-US" altLang="ko-KR" sz="900" dirty="0">
              <a:solidFill>
                <a:srgbClr val="3C3E4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일상을 보게 될 줄 몰랐다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”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라며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큰 관심을 끌게 됐다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배우 한가인은 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그동안 육아에 지쳐 활동이 뜸했는데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앞으로 다양한 일상 속 한가인의 모습을 보여주겠다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”</a:t>
            </a:r>
            <a:r>
              <a:rPr lang="ko-KR" altLang="en-US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며 강한 의지를 드러냈다</a:t>
            </a:r>
            <a:r>
              <a:rPr lang="en-US" altLang="ko-KR" sz="900" dirty="0">
                <a:solidFill>
                  <a:srgbClr val="3C3E4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589D5B-4B2F-9BCD-E1D1-93017147C896}"/>
              </a:ext>
            </a:extLst>
          </p:cNvPr>
          <p:cNvSpPr/>
          <p:nvPr/>
        </p:nvSpPr>
        <p:spPr>
          <a:xfrm>
            <a:off x="5205370" y="4791116"/>
            <a:ext cx="4953698" cy="246221"/>
          </a:xfrm>
          <a:prstGeom prst="rect">
            <a:avLst/>
          </a:prstGeom>
          <a:solidFill>
            <a:srgbClr val="47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이달의 채널</a:t>
            </a:r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  </a:t>
            </a:r>
            <a:r>
              <a:rPr lang="ko-KR" altLang="en-US" sz="1000" b="1" dirty="0">
                <a:solidFill>
                  <a:srgbClr val="11111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8"/>
              </a:rPr>
              <a:t>자유부인 한가인</a:t>
            </a:r>
            <a:endParaRPr lang="ko-KR" altLang="en-US" sz="1000" b="1" dirty="0">
              <a:solidFill>
                <a:srgbClr val="11111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2189061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01 | SNS Trend Report</a:t>
            </a:r>
          </a:p>
        </p:txBody>
      </p:sp>
    </p:spTree>
    <p:extLst>
      <p:ext uri="{BB962C8B-B14F-4D97-AF65-F5344CB8AC3E}">
        <p14:creationId xmlns:p14="http://schemas.microsoft.com/office/powerpoint/2010/main" val="224817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60" y="3010805"/>
            <a:ext cx="1198680" cy="18590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79348" y="3333386"/>
            <a:ext cx="2233304" cy="292388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3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SKinno</a:t>
            </a: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News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252245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363515" cy="31733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총 트래픽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25C9D9-FE55-2053-2A76-A383D2314B77}"/>
              </a:ext>
            </a:extLst>
          </p:cNvPr>
          <p:cNvSpPr/>
          <p:nvPr/>
        </p:nvSpPr>
        <p:spPr>
          <a:xfrm>
            <a:off x="10554789" y="4720046"/>
            <a:ext cx="609599" cy="10537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2900" y="856626"/>
            <a:ext cx="11735889" cy="2084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t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콘텐츠 수는 총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15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건이며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제외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40,144 / PV 44,141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수치로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11.25%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5.49%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① 전월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(’24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대비 비교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8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콘텐츠 수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15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UV 37,599 / PV 44,279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비교했을 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건당 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2,506 / 9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2,577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이며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2,951 / 9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2,989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건당 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2.79%, 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1.25%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증가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.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    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추석 연휴로 인한 콘텐츠 발행과 소비의 제약이 있었음에도 불구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건당 평균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UV/PV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수치는 상승하며 안정적인 성과를 기록하며 트래픽 견인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② 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전년 동월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(’23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9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비교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: ’23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발행 콘텐츠 수는 총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41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건으로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게재 건수 차이는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27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 발생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. 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   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건당 평균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확인 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’23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9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콘텐츠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건당 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1,662 / 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2,328 &amp;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’24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9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콘텐츠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건당 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2,577 /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2,989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  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55%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증가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28%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증가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해 개별 콘텐츠의 퀄리티와 유입 경로 다각화가 트래픽 상승에 중요 역할을 했다는 점을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480A62-7497-72CA-7D75-04DB8CC73B11}"/>
              </a:ext>
            </a:extLst>
          </p:cNvPr>
          <p:cNvSpPr/>
          <p:nvPr/>
        </p:nvSpPr>
        <p:spPr>
          <a:xfrm>
            <a:off x="293369" y="1111553"/>
            <a:ext cx="11605261" cy="1799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차트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812598"/>
              </p:ext>
            </p:extLst>
          </p:nvPr>
        </p:nvGraphicFramePr>
        <p:xfrm>
          <a:off x="342899" y="2917671"/>
          <a:ext cx="11161060" cy="3947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924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894108" cy="31733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총 트래픽 분석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캘린더형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60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C297B-EB7B-AC59-0E1D-38494049C2C5}"/>
              </a:ext>
            </a:extLst>
          </p:cNvPr>
          <p:cNvSpPr txBox="1"/>
          <p:nvPr/>
        </p:nvSpPr>
        <p:spPr>
          <a:xfrm>
            <a:off x="7152434" y="1681006"/>
            <a:ext cx="440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날짜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괄호 속 수치는 일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PV)</a:t>
            </a:r>
          </a:p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초록색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파란색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기획자료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030A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보라색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집행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endParaRPr kumimoji="0"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88680"/>
              </p:ext>
            </p:extLst>
          </p:nvPr>
        </p:nvGraphicFramePr>
        <p:xfrm>
          <a:off x="585589" y="2036978"/>
          <a:ext cx="10972797" cy="4629285"/>
        </p:xfrm>
        <a:graphic>
          <a:graphicData uri="http://schemas.openxmlformats.org/drawingml/2006/table">
            <a:tbl>
              <a:tblPr/>
              <a:tblGrid>
                <a:gridCol w="657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3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73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</a:rPr>
                        <a:t>10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</a:rPr>
                        <a:t>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</a:rPr>
                        <a:t>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 (744/828)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 (1,299/1,362)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 (722/522)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 (1,143/783)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 (484/1,600)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이노베이션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·SK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아이이테크놀로지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싸고 효율 높인 차세대 탄소 포집 분리막 기술 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엔무브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차세대 차량용 냉매 핵심 원료’ 아이오딘 안정적 공급망 확보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783364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7030A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인천석유화학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지역 사회적 안전망 구축 위한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1%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행복나눔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’ 지속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064223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 (693/1,589)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 (1,393/898)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 (1,368/1,843)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 (806/1,562)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 (1,580/892)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 (1,390/911)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 (823/1,796)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[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전지적 배터리 시점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] ③ “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네가 왜 여기서 나와♪♬”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차전지의 용도와 형태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…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그 무한한 확장가능성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 (824/1,730)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 (1,562/1,927)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 (1,483/1,760)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 (1,622/1,514)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17 (1,534/737)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 (1,333/909)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 (665/1,944)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엔무브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도심 주행 최적의 엔진오일’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ZIC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새 글로벌 광고 공개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[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카드뉴스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] [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데일리 슼슼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]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그림을 닮은 계절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가을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–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명화 탄생의 숨은 주역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미술용품 속에 숨은 석유화학제품들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이노베이션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독자 개발 개인정보 관리 시스템으로 협력사와 상생 도모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 (783/1,994)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 (1,659/1,909)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22 (1,668/2,504)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23 (1,669/2,020)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 (2,166/985)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25 (1,737/1,153)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26 (878/2,223)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[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기고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]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전기차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북미대륙의 가성비 높은 선택이 되다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–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캐나다 ‘비전 모빌리티’ 수석 컨설턴트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제임스 카터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(James Carter)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독감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물렀거라 백신 접종의 계절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–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석유화학제품이 당신의 건강을 지킨다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?!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[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에너지食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]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술통에서 원유의 글로벌 표준 단위로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! 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배럴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(Barrel)’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의 놀라운 변신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국내 최대 발달장애인 음악축제 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GMF’, 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희망’ 연주하며 성황리 개최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이노베이션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기술∙현장 중심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2025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사장 인사 단행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국내 최대 발달장애인 음악축제 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GMF’, 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희망’ 연주하며 성황리 개최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24226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27 (990/2,162)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28 (1,905/2,042)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29 (1,834/2,042)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 (1,719/0)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31 (1,668/0)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6469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이노베이션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KCGS ESG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평가서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A+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등급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… 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연속 최고등급 유지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SKinno News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개인정보 처리방침 개정 내용 안내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43193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42900" y="754131"/>
            <a:ext cx="11176168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9/3(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&lt;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플라스틱 변색 원인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&gt;, &lt;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발달장애 아동들과 행복 여정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콘텐츠에 대한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집행 및 연계 발행으로 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9/4(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가장 높은 일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기록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9/14(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부터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9/18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까지의 추석 연휴 기간 동안 전반적인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수치가 감소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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추후 장기 연휴가 있을 시 안정적인 트래픽 유지를 위해 명절 관련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시즈널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콘텐츠 발행 및 과거 개제한 인기 콘텐츠의 추가 광고 집행을 통한 유입 확보 시도 제안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7B99DB-353B-DB6B-279D-DD12626FABFE}"/>
              </a:ext>
            </a:extLst>
          </p:cNvPr>
          <p:cNvSpPr/>
          <p:nvPr/>
        </p:nvSpPr>
        <p:spPr>
          <a:xfrm>
            <a:off x="243838" y="475828"/>
            <a:ext cx="11605261" cy="1147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90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126544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유형에 따른 월간 유입 분석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59823"/>
              </p:ext>
            </p:extLst>
          </p:nvPr>
        </p:nvGraphicFramePr>
        <p:xfrm>
          <a:off x="1279071" y="4643588"/>
          <a:ext cx="9633858" cy="1656434"/>
        </p:xfrm>
        <a:graphic>
          <a:graphicData uri="http://schemas.openxmlformats.org/drawingml/2006/table">
            <a:tbl>
              <a:tblPr>
                <a:solidFill>
                  <a:srgbClr val="FFFFCC"/>
                </a:solidFill>
              </a:tblPr>
              <a:tblGrid>
                <a:gridCol w="741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55176">
                <a:tc gridSpan="1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데이터 비교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7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전월 대비 증감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전월 대비 증감률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347"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347"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1,678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8,827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1,257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1,060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1,598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2,070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10.82%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29.5%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347"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10,673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1,580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1,412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1,175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1,816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1,210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2,444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2.98%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34.6%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 </a:t>
                      </a:r>
                      <a:r>
                        <a:rPr lang="ko-KR" altLang="en-US" sz="9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일평균</a:t>
                      </a:r>
                      <a:endParaRPr lang="ko-KR" alt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71.5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12.1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30.6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11.9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32.0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92.83%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 </a:t>
                      </a:r>
                      <a:r>
                        <a:rPr lang="ko-KR" altLang="en-US" sz="9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일평균</a:t>
                      </a:r>
                      <a:endParaRPr lang="ko-KR" alt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87.7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14.9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16.6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36.3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15.1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37.4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79.04%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347"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콘텐츠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업로드수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-10.00%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68630" y="6478217"/>
            <a:ext cx="440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(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현재월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총합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총합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)/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총합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(%)</a:t>
            </a:r>
          </a:p>
          <a:p>
            <a:pPr algn="r"/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(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현재월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총합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총합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)/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총합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(%)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7733" y="985548"/>
            <a:ext cx="11483343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’24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콘텐츠는 총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건으로 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 감소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(’24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보도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 콘텐츠는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15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 수는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건으로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 증가했으나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보도자료 전체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30.15%, PV 25.63%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F497D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8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당시 합병이라는 대형 이슈가 대내외 이해관계자의 관심을 받으며 높은 트래픽을 견인했으나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월에는 이와 같은 대형 이슈가 담긴 보도자료 콘텐츠의 부재로 전반적인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가 감소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한 것으로 해석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 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수는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건으로 감소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했으나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50.8%, 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28.6%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상승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&amp; UV / 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일평균 역시 각각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151%, 118.5%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상승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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전문성을 강조한 콘텐츠 및 대중이 관심있어 할만한 일상 밀접형 콘텐츠 발행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SNS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연계 개재 및 광고 집행 전략이 효과적으로 작용한 것으로 추정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5E17BB-0164-1D95-2C4B-36E1F8E50B1B}"/>
              </a:ext>
            </a:extLst>
          </p:cNvPr>
          <p:cNvSpPr/>
          <p:nvPr/>
        </p:nvSpPr>
        <p:spPr>
          <a:xfrm>
            <a:off x="239006" y="557150"/>
            <a:ext cx="11605261" cy="1687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00000000-0008-0000-06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786030"/>
              </p:ext>
            </p:extLst>
          </p:nvPr>
        </p:nvGraphicFramePr>
        <p:xfrm>
          <a:off x="1802130" y="2249869"/>
          <a:ext cx="4229100" cy="2373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4">
            <a:extLst>
              <a:ext uri="{FF2B5EF4-FFF2-40B4-BE49-F238E27FC236}">
                <a16:creationId xmlns:a16="http://schemas.microsoft.com/office/drawing/2014/main" id="{00000000-0008-0000-06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057035"/>
              </p:ext>
            </p:extLst>
          </p:nvPr>
        </p:nvGraphicFramePr>
        <p:xfrm>
          <a:off x="6216015" y="2338139"/>
          <a:ext cx="4173855" cy="2282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2859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3C5A4507-01EB-419C-5CDF-9B2E1383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47606"/>
              </p:ext>
            </p:extLst>
          </p:nvPr>
        </p:nvGraphicFramePr>
        <p:xfrm>
          <a:off x="775426" y="2249173"/>
          <a:ext cx="10149837" cy="315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701">
                  <a:extLst>
                    <a:ext uri="{9D8B030D-6E8A-4147-A177-3AD203B41FA5}">
                      <a16:colId xmlns:a16="http://schemas.microsoft.com/office/drawing/2014/main" val="177786481"/>
                    </a:ext>
                  </a:extLst>
                </a:gridCol>
                <a:gridCol w="49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701">
                  <a:extLst>
                    <a:ext uri="{9D8B030D-6E8A-4147-A177-3AD203B41FA5}">
                      <a16:colId xmlns:a16="http://schemas.microsoft.com/office/drawing/2014/main" val="2087328186"/>
                    </a:ext>
                  </a:extLst>
                </a:gridCol>
                <a:gridCol w="49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8701">
                  <a:extLst>
                    <a:ext uri="{9D8B030D-6E8A-4147-A177-3AD203B41FA5}">
                      <a16:colId xmlns:a16="http://schemas.microsoft.com/office/drawing/2014/main" val="2866874137"/>
                    </a:ext>
                  </a:extLst>
                </a:gridCol>
                <a:gridCol w="497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8701">
                  <a:extLst>
                    <a:ext uri="{9D8B030D-6E8A-4147-A177-3AD203B41FA5}">
                      <a16:colId xmlns:a16="http://schemas.microsoft.com/office/drawing/2014/main" val="2439576045"/>
                    </a:ext>
                  </a:extLst>
                </a:gridCol>
              </a:tblGrid>
              <a:tr h="35594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</a:t>
                      </a:r>
                      <a:r>
                        <a:rPr lang="en-US" altLang="ko-KR" sz="900" b="1" i="0" u="none" strike="noStrike" kern="1200" baseline="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U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24/10/01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SK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이노베이션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·SK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아이이테크놀로지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싸고 효율 높인 차세대 탄소 포집 분리막 기술 개발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100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126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3.2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4.1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24/10/03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SK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엔무브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, 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차세대 차량용 냉매 핵심 원료’ 아이오딘 안정적 공급망 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148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184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5.1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6.3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58526"/>
                  </a:ext>
                </a:extLst>
              </a:tr>
              <a:tr h="308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24/10/03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SK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인천석유화학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지역 사회적 안전망 구축 위한 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1%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행복나눔’ 지속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35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35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1.2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1.2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86263"/>
                  </a:ext>
                </a:extLst>
              </a:tr>
              <a:tr h="308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SK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엔무브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, 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도심 주행 최적의 엔진오일’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ZIC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새 글로벌 광고 공개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64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84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3.8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4.9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58504"/>
                  </a:ext>
                </a:extLst>
              </a:tr>
              <a:tr h="308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24/10/17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SK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이노베이션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독자 개발 개인정보 관리 시스템으로 협력사와 상생 도모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80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91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5.3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6.1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08586"/>
                  </a:ext>
                </a:extLst>
              </a:tr>
              <a:tr h="308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24/10/24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SK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이노베이션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기술∙현장 중심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2025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년 사장 인사 단행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474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597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59.3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74.6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512974"/>
                  </a:ext>
                </a:extLst>
              </a:tr>
              <a:tr h="308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24/10/25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9"/>
                        </a:rPr>
                        <a:t>국내 최대 발달장애인 음악축제 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9"/>
                        </a:rPr>
                        <a:t>GMF’, 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9"/>
                        </a:rPr>
                        <a:t>희망’ 연주하며 성황리 개최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25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3.6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613433"/>
                  </a:ext>
                </a:extLst>
              </a:tr>
              <a:tr h="308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24/10/29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SK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이노베이션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, KCGS ESG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평가서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A+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등급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… 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0"/>
                        </a:rPr>
                        <a:t>년 연속 최고등급 유지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37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49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12.3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16.3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018800"/>
                  </a:ext>
                </a:extLst>
              </a:tr>
              <a:tr h="308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24/10/31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1"/>
                        </a:rPr>
                        <a:t>SKinno News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11"/>
                        </a:rPr>
                        <a:t>개인정보 처리방침 개정 내용 안내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14.0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19.0 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9364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406795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보도자료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893770" y="4196585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10131124" y="5161305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70117" y="5154132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886086" y="2987441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68554" y="4834357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10131124" y="4854391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878402" y="2679727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31162" y="4196585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85485" y="4216173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15794" y="2679727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10131124" y="4216684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23478" y="2987441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096D65-F3E2-D466-8F83-0F2780A8606B}"/>
              </a:ext>
            </a:extLst>
          </p:cNvPr>
          <p:cNvGrpSpPr/>
          <p:nvPr/>
        </p:nvGrpSpPr>
        <p:grpSpPr>
          <a:xfrm>
            <a:off x="9208651" y="2007352"/>
            <a:ext cx="2013728" cy="215444"/>
            <a:chOff x="10078871" y="2079332"/>
            <a:chExt cx="1555845" cy="21544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BC374A5-4268-5810-6B56-A49BCFB6BC2B}"/>
                </a:ext>
              </a:extLst>
            </p:cNvPr>
            <p:cNvSpPr/>
            <p:nvPr/>
          </p:nvSpPr>
          <p:spPr>
            <a:xfrm>
              <a:off x="10078871" y="2135875"/>
              <a:ext cx="457200" cy="102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B0C069-AD49-F826-A72C-8EE9C1888132}"/>
                </a:ext>
              </a:extLst>
            </p:cNvPr>
            <p:cNvSpPr txBox="1"/>
            <p:nvPr/>
          </p:nvSpPr>
          <p:spPr>
            <a:xfrm>
              <a:off x="10536071" y="2079332"/>
              <a:ext cx="10986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SNS </a:t>
              </a:r>
              <a:r>
                <a:rPr lang="ko-KR" altLang="en-US" sz="8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미러링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및 광고집행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42900" y="756758"/>
            <a:ext cx="11073674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발달장애 아동들과 ‘행복 여정’ 나서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보도자료가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UV 242, PV 307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기록하며 가장 높은 관심을 끌어냈으며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 발행과 광고 집행이 트래픽을 견인한 것으로 추정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국내 최초 지속가능항공유 전용 생산라인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한화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-SK ‘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불타지 않는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ESS’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세계최초 개발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연계발행이나 광고 집행 없이도 월간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/ PV,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일간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모두 높은 수치를 기록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이노베이션에서 진행하는 주요 사업에 대한 대중의 자발적인 관심이 크다는 것을 확인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기업의 미래 성장 가능성에 대한 긍정적인 지표로 추정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A70DB9-A7DF-5581-91C0-B81D2A606A21}"/>
              </a:ext>
            </a:extLst>
          </p:cNvPr>
          <p:cNvSpPr/>
          <p:nvPr/>
        </p:nvSpPr>
        <p:spPr>
          <a:xfrm>
            <a:off x="239006" y="557150"/>
            <a:ext cx="11605261" cy="1034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29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E06E217D-E4B7-8E2B-A59C-477B3BA7E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163478"/>
              </p:ext>
            </p:extLst>
          </p:nvPr>
        </p:nvGraphicFramePr>
        <p:xfrm>
          <a:off x="775426" y="2559722"/>
          <a:ext cx="10149837" cy="3085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701">
                  <a:extLst>
                    <a:ext uri="{9D8B030D-6E8A-4147-A177-3AD203B41FA5}">
                      <a16:colId xmlns:a16="http://schemas.microsoft.com/office/drawing/2014/main" val="177786481"/>
                    </a:ext>
                  </a:extLst>
                </a:gridCol>
                <a:gridCol w="49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701">
                  <a:extLst>
                    <a:ext uri="{9D8B030D-6E8A-4147-A177-3AD203B41FA5}">
                      <a16:colId xmlns:a16="http://schemas.microsoft.com/office/drawing/2014/main" val="2087328186"/>
                    </a:ext>
                  </a:extLst>
                </a:gridCol>
                <a:gridCol w="49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8701">
                  <a:extLst>
                    <a:ext uri="{9D8B030D-6E8A-4147-A177-3AD203B41FA5}">
                      <a16:colId xmlns:a16="http://schemas.microsoft.com/office/drawing/2014/main" val="2866874137"/>
                    </a:ext>
                  </a:extLst>
                </a:gridCol>
                <a:gridCol w="497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8701">
                  <a:extLst>
                    <a:ext uri="{9D8B030D-6E8A-4147-A177-3AD203B41FA5}">
                      <a16:colId xmlns:a16="http://schemas.microsoft.com/office/drawing/2014/main" val="2439576045"/>
                    </a:ext>
                  </a:extLst>
                </a:gridCol>
              </a:tblGrid>
              <a:tr h="4844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</a:t>
                      </a:r>
                      <a:r>
                        <a:rPr lang="en-US" altLang="ko-KR" sz="900" b="1" i="0" u="none" strike="noStrike" kern="1200" baseline="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U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[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전지적 배터리 시점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] ③ 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네가 왜 여기서 나와♪♬”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차전지의 용도와 형태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…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그 무한한 확장가능성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512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630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23.3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28.6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[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카드뉴스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] [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데일리 슼슼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]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그림을 닮은 계절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가을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–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명화 탄생의 숨은 주역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미술용품 속에 숨은 석유화학제품들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37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46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2.3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2.9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35988"/>
                  </a:ext>
                </a:extLst>
              </a:tr>
              <a:tr h="4445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[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기고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]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전기차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북미대륙의 가성비 높은 선택이 되다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–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캐나다 ‘비전 모빌리티’ 수석 컨설턴트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제임스 카터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(James Carter)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586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680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53.3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61.8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759998"/>
                  </a:ext>
                </a:extLst>
              </a:tr>
              <a:tr h="4277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독감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물렀거라 백신 접종의 계절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–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석유화학제품이 당신의 건강을 지킨다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?!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190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230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19.0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23.0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58526"/>
                  </a:ext>
                </a:extLst>
              </a:tr>
              <a:tr h="4199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24/10/24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[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에너지食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]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술통에서 원유의 글로벌 표준 단위로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! 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배럴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(Barrel)’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의 놀라운 변신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701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803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87.6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100.4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86263"/>
                  </a:ext>
                </a:extLst>
              </a:tr>
              <a:tr h="4199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24/10/25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‘음악’이라는 날개를 달고 꿈을 향해 날아오르다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! –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회 전국 발달장애인 음악축제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GMF(Great Music Festival)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개최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44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55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6.3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7.9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5850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406795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기획자료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896153" y="4073529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64234" y="4070539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10108198" y="4070539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38866" y="4073529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10108729" y="3175418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881651" y="3175418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24364" y="3175418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64765" y="3175418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881651" y="493517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24364" y="493517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79605" y="4926035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10131253" y="4918351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9208651" y="2268612"/>
            <a:ext cx="2013728" cy="215444"/>
            <a:chOff x="10078871" y="2079332"/>
            <a:chExt cx="1555845" cy="215444"/>
          </a:xfrm>
        </p:grpSpPr>
        <p:sp>
          <p:nvSpPr>
            <p:cNvPr id="53" name="직사각형 52"/>
            <p:cNvSpPr/>
            <p:nvPr/>
          </p:nvSpPr>
          <p:spPr>
            <a:xfrm>
              <a:off x="10078871" y="2135875"/>
              <a:ext cx="457200" cy="102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536071" y="2079332"/>
              <a:ext cx="10986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SNS </a:t>
              </a:r>
              <a:r>
                <a:rPr lang="ko-KR" altLang="en-US" sz="8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미러링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및 광고집행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42893" y="856760"/>
            <a:ext cx="1181862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t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플라스틱 변색 원인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연계 발행을 통해 가장 높은 월간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/ PV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수치를 기록했으며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일상에서 쉽게 접할 수 있는 소재를 다뤄 독자들의 공감과 관심을 유도한 것이 유효했다고 추정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CSR-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위시 메이커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 가장 높은 일간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수치를 확보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특히 타 루트를 통한 유입자들의 평균 참여시간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(15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보다 직접 유입 독자의 참여시간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약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53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월등히 길어 깊은 관심과 몰입도를 확인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&lt;SK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아이이테크놀로지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폴란드 법인 구성원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우카시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그루젠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포스트의 경우 페이스북을 통해 주요 트래픽 유입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&lt;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스키노테크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아스팔트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콘텐츠는 기술 소개 콘텐츠이나 페이스북 포스트 내 단순 링크 삽입해 다소 저조한 유입을 보임 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08AD94-F144-A601-7E12-6DFF9C7BECE6}"/>
              </a:ext>
            </a:extLst>
          </p:cNvPr>
          <p:cNvSpPr/>
          <p:nvPr/>
        </p:nvSpPr>
        <p:spPr>
          <a:xfrm>
            <a:off x="239006" y="557150"/>
            <a:ext cx="11605261" cy="1327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작업 </a:t>
            </a:r>
            <a:r>
              <a:rPr kumimoji="0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5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just">
          <a:defRPr kumimoji="0" sz="1400" b="1" i="0" u="none" strike="noStrike" kern="1200" baseline="0" dirty="0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KDocLibContentType" ma:contentTypeID="0x010100F232DC283A0D4D749B6A46903F588C0D00445FEE30DA4E2546880ADB1DD186F02A" ma:contentTypeVersion="2" ma:contentTypeDescription="ECM 커스텀 문서라이브러리 컨텐츠 타입" ma:contentTypeScope="" ma:versionID="4c7fbd56150407f10a29a23626096e1d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118d686ef34531b9d4115aacee2e5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TemplateUrl" minOccurs="0"/>
                <xsd:element ref="ns1:xd_ProgID" minOccurs="0"/>
                <xsd:element ref="ns1:xd_Signature" minOccurs="0"/>
                <xsd:element ref="ns1:AuthorName" minOccurs="0"/>
                <xsd:element ref="ns1:AuthorDept" minOccurs="0"/>
                <xsd:element ref="ns1:EditorName" minOccurs="0"/>
                <xsd:element ref="ns1:EditorDept" minOccurs="0"/>
                <xsd:element ref="ns1:DocSecurityLevel" minOccurs="0"/>
                <xsd:element ref="ns1:DocShare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TemplateUrl" ma:index="1" nillable="true" ma:displayName="서식 파일 링크" ma:hidden="true" ma:internalName="TemplateUrl">
      <xsd:simpleType>
        <xsd:restriction base="dms:Text"/>
      </xsd:simpleType>
    </xsd:element>
    <xsd:element name="xd_ProgID" ma:index="2" nillable="true" ma:displayName="HTML 파일 링크" ma:hidden="true" ma:internalName="xd_ProgID">
      <xsd:simpleType>
        <xsd:restriction base="dms:Text"/>
      </xsd:simpleType>
    </xsd:element>
    <xsd:element name="xd_Signature" ma:index="3" nillable="true" ma:displayName="서명됨" ma:hidden="true" ma:internalName="xd_Signature" ma:readOnly="true">
      <xsd:simpleType>
        <xsd:restriction base="dms:Boolean"/>
      </xsd:simpleType>
    </xsd:element>
    <xsd:element name="AuthorName" ma:index="6" nillable="true" ma:displayName="작성자" ma:description="작성자 이름 필드" ma:internalName="AuthorName">
      <xsd:simpleType>
        <xsd:restriction base="dms:Text"/>
      </xsd:simpleType>
    </xsd:element>
    <xsd:element name="AuthorDept" ma:index="7" nillable="true" ma:displayName="작성자 부서" ma:description="작성자 부서 필드" ma:internalName="AuthorDept">
      <xsd:simpleType>
        <xsd:restriction base="dms:Text"/>
      </xsd:simpleType>
    </xsd:element>
    <xsd:element name="EditorName" ma:index="8" nillable="true" ma:displayName="수정자" ma:description="수정자 이름 필드" ma:hidden="true" ma:internalName="EditorName">
      <xsd:simpleType>
        <xsd:restriction base="dms:Text"/>
      </xsd:simpleType>
    </xsd:element>
    <xsd:element name="EditorDept" ma:index="9" nillable="true" ma:displayName="수정자 부서" ma:description="수정자 부서 필드" ma:internalName="EditorDept">
      <xsd:simpleType>
        <xsd:restriction base="dms:Text"/>
      </xsd:simpleType>
    </xsd:element>
    <xsd:element name="DocSecurityLevel" ma:index="15" nillable="true" ma:displayName="보안등급" ma:description="보안등급 필드(문서함)" ma:internalName="DocSecurityLevel">
      <xsd:simpleType>
        <xsd:restriction base="dms:Unknown"/>
      </xsd:simpleType>
    </xsd:element>
    <xsd:element name="DocSharedFile" ma:index="17" nillable="true" ma:displayName="공유" ma:description="파일 공유 여부 필드" ma:internalName="DocSharedFil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 ma:index="0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EditorName xmlns="http://schemas.microsoft.com/sharepoint/v3" xsi:nil="true"/>
    <DocSecurityLevel xmlns="http://schemas.microsoft.com/sharepoint/v3" xsi:nil="true"/>
    <AuthorName xmlns="http://schemas.microsoft.com/sharepoint/v3" xsi:nil="true"/>
    <DocSharedFile xmlns="http://schemas.microsoft.com/sharepoint/v3" xsi:nil="true"/>
    <AuthorDept xmlns="http://schemas.microsoft.com/sharepoint/v3" xsi:nil="true"/>
    <xd_ProgID xmlns="http://schemas.microsoft.com/sharepoint/v3" xsi:nil="true"/>
    <EditorDept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817D656-6FF6-4119-884E-737DE1676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38C6DF-90F7-44F9-8B04-8825B426A5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652C9F-6869-419A-8C8E-35595A2C8C67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156422</TotalTime>
  <Words>4505</Words>
  <Application>Microsoft Office PowerPoint</Application>
  <PresentationFormat>Widescreen</PresentationFormat>
  <Paragraphs>989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Pretendard</vt:lpstr>
      <vt:lpstr>Pretendard Medium</vt:lpstr>
      <vt:lpstr>Pretendard SemiBold</vt:lpstr>
      <vt:lpstr>나눔고딕</vt:lpstr>
      <vt:lpstr>맑은 고딕</vt:lpstr>
      <vt:lpstr>Arial</vt:lpstr>
      <vt:lpstr>Office 테마</vt:lpstr>
      <vt:lpstr>디자인 사용자 지정</vt:lpstr>
      <vt:lpstr>SKinno News 및 SNS 채널 운영 월간 리포트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Joon Young Lee</cp:lastModifiedBy>
  <cp:revision>11709</cp:revision>
  <cp:lastPrinted>2019-03-11T04:49:41Z</cp:lastPrinted>
  <dcterms:created xsi:type="dcterms:W3CDTF">2012-04-30T03:24:38Z</dcterms:created>
  <dcterms:modified xsi:type="dcterms:W3CDTF">2024-11-05T09:17:15Z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0x010100F232DC283A0D4D749B6A46903F588C0D00445FEE30DA4E2546880ADB1DD186F02A</vt:lpwstr>
  </property>
</Properties>
</file>