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6204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1&#51452;&#52264;\10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1&#51452;&#52264;\10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10&#50900;%201&#51452;&#52264;\10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C5-48BB-9372-11E8EE48CF22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C5-48BB-9372-11E8EE48CF22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C5-48BB-9372-11E8EE48CF22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C5-48BB-9372-11E8EE48CF22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C5-48BB-9372-11E8EE48C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2주
(8/5~8/11)</c:v>
                </c:pt>
                <c:pt idx="1">
                  <c:v>8월 3주
(8/12~8/18)</c:v>
                </c:pt>
                <c:pt idx="2">
                  <c:v>8월 4주
(8/19~8/25)</c:v>
                </c:pt>
                <c:pt idx="3">
                  <c:v>8월 5주
(8/26~9/1)</c:v>
                </c:pt>
                <c:pt idx="4">
                  <c:v>9월 1주
(9/2~9/8)</c:v>
                </c:pt>
                <c:pt idx="5">
                  <c:v>9월 2주
(9/9~9/15)</c:v>
                </c:pt>
                <c:pt idx="6">
                  <c:v>9월 3주
(9/16~9/22)</c:v>
                </c:pt>
                <c:pt idx="7">
                  <c:v>9월 4주
(9/23~9/29)</c:v>
                </c:pt>
                <c:pt idx="8">
                  <c:v>10월 1주
(9/30~10/6)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3340</c:v>
                </c:pt>
                <c:pt idx="1">
                  <c:v>3063</c:v>
                </c:pt>
                <c:pt idx="2">
                  <c:v>2195</c:v>
                </c:pt>
                <c:pt idx="3">
                  <c:v>2088</c:v>
                </c:pt>
                <c:pt idx="4">
                  <c:v>2195</c:v>
                </c:pt>
                <c:pt idx="5">
                  <c:v>10058</c:v>
                </c:pt>
                <c:pt idx="6">
                  <c:v>3201</c:v>
                </c:pt>
                <c:pt idx="7">
                  <c:v>2485</c:v>
                </c:pt>
                <c:pt idx="8">
                  <c:v>2480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C5-48BB-9372-11E8EE48C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C5-48BB-9372-11E8EE48CF22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C5-48BB-9372-11E8EE48CF22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C5-48BB-9372-11E8EE48CF22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C5-48BB-9372-11E8EE48CF22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5C5-48BB-9372-11E8EE48CF22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5C5-48BB-9372-11E8EE48CF22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5C5-48BB-9372-11E8EE48CF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8월 2주
(8/5~8/11)</c:v>
                </c:pt>
                <c:pt idx="1">
                  <c:v>8월 3주
(8/12~8/18)</c:v>
                </c:pt>
                <c:pt idx="2">
                  <c:v>8월 4주
(8/19~8/25)</c:v>
                </c:pt>
                <c:pt idx="3">
                  <c:v>8월 5주
(8/26~9/1)</c:v>
                </c:pt>
                <c:pt idx="4">
                  <c:v>9월 1주
(9/2~9/8)</c:v>
                </c:pt>
                <c:pt idx="5">
                  <c:v>9월 2주
(9/9~9/15)</c:v>
                </c:pt>
                <c:pt idx="6">
                  <c:v>9월 3주
(9/16~9/22)</c:v>
                </c:pt>
                <c:pt idx="7">
                  <c:v>9월 4주
(9/23~9/29)</c:v>
                </c:pt>
                <c:pt idx="8">
                  <c:v>10월 1주
(9/30~10/6)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4830</c:v>
                </c:pt>
                <c:pt idx="1">
                  <c:v>4164</c:v>
                </c:pt>
                <c:pt idx="2">
                  <c:v>3057</c:v>
                </c:pt>
                <c:pt idx="3">
                  <c:v>2930</c:v>
                </c:pt>
                <c:pt idx="4">
                  <c:v>3057</c:v>
                </c:pt>
                <c:pt idx="5">
                  <c:v>13806</c:v>
                </c:pt>
                <c:pt idx="6">
                  <c:v>4120</c:v>
                </c:pt>
                <c:pt idx="7">
                  <c:v>3400</c:v>
                </c:pt>
                <c:pt idx="8">
                  <c:v>3351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5C5-48BB-9372-11E8EE48C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67-4107-86E1-B76A4F8228D9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B67-4107-86E1-B76A4F8228D9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67-4107-86E1-B76A4F8228D9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67-4107-86E1-B76A4F8228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9/30(월)</c:v>
                </c:pt>
                <c:pt idx="1">
                  <c:v>10/1(화)</c:v>
                </c:pt>
                <c:pt idx="2">
                  <c:v>10/2(수)</c:v>
                </c:pt>
                <c:pt idx="3">
                  <c:v>10/3(목)</c:v>
                </c:pt>
                <c:pt idx="4">
                  <c:v>10/4(금)</c:v>
                </c:pt>
                <c:pt idx="5">
                  <c:v>10/5(토)</c:v>
                </c:pt>
                <c:pt idx="6">
                  <c:v>10/6(일)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314</c:v>
                </c:pt>
                <c:pt idx="1">
                  <c:v>358</c:v>
                </c:pt>
                <c:pt idx="2">
                  <c:v>434</c:v>
                </c:pt>
                <c:pt idx="3">
                  <c:v>335</c:v>
                </c:pt>
                <c:pt idx="4">
                  <c:v>543</c:v>
                </c:pt>
                <c:pt idx="5">
                  <c:v>280</c:v>
                </c:pt>
                <c:pt idx="6">
                  <c:v>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67-4107-86E1-B76A4F82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9/30(월)</c:v>
                </c:pt>
                <c:pt idx="1">
                  <c:v>10/1(화)</c:v>
                </c:pt>
                <c:pt idx="2">
                  <c:v>10/2(수)</c:v>
                </c:pt>
                <c:pt idx="3">
                  <c:v>10/3(목)</c:v>
                </c:pt>
                <c:pt idx="4">
                  <c:v>10/4(금)</c:v>
                </c:pt>
                <c:pt idx="5">
                  <c:v>10/5(토)</c:v>
                </c:pt>
                <c:pt idx="6">
                  <c:v>10/6(일)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437</c:v>
                </c:pt>
                <c:pt idx="1">
                  <c:v>447</c:v>
                </c:pt>
                <c:pt idx="2">
                  <c:v>659</c:v>
                </c:pt>
                <c:pt idx="3">
                  <c:v>450</c:v>
                </c:pt>
                <c:pt idx="4">
                  <c:v>751</c:v>
                </c:pt>
                <c:pt idx="5">
                  <c:v>347</c:v>
                </c:pt>
                <c:pt idx="6">
                  <c:v>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67-4107-86E1-B76A4F82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346-4B19-B523-E6F97E4074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2주</c:v>
                </c:pt>
                <c:pt idx="1">
                  <c:v>8월 3주</c:v>
                </c:pt>
                <c:pt idx="2">
                  <c:v>8월 4주</c:v>
                </c:pt>
                <c:pt idx="3">
                  <c:v>8월 5주</c:v>
                </c:pt>
                <c:pt idx="4">
                  <c:v>9월 1주</c:v>
                </c:pt>
                <c:pt idx="5">
                  <c:v>9월 2주</c:v>
                </c:pt>
                <c:pt idx="6">
                  <c:v>9월 3주</c:v>
                </c:pt>
                <c:pt idx="7">
                  <c:v>9월 4주</c:v>
                </c:pt>
                <c:pt idx="8">
                  <c:v>10월 1주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730</c:v>
                </c:pt>
                <c:pt idx="1">
                  <c:v>519</c:v>
                </c:pt>
                <c:pt idx="2">
                  <c:v>773</c:v>
                </c:pt>
                <c:pt idx="3">
                  <c:v>629</c:v>
                </c:pt>
                <c:pt idx="4">
                  <c:v>675</c:v>
                </c:pt>
                <c:pt idx="5">
                  <c:v>566</c:v>
                </c:pt>
                <c:pt idx="6">
                  <c:v>314</c:v>
                </c:pt>
                <c:pt idx="7">
                  <c:v>569</c:v>
                </c:pt>
                <c:pt idx="8">
                  <c:v>457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46-4B19-B523-E6F97E407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8월 2주</c:v>
                </c:pt>
                <c:pt idx="1">
                  <c:v>8월 3주</c:v>
                </c:pt>
                <c:pt idx="2">
                  <c:v>8월 4주</c:v>
                </c:pt>
                <c:pt idx="3">
                  <c:v>8월 5주</c:v>
                </c:pt>
                <c:pt idx="4">
                  <c:v>9월 1주</c:v>
                </c:pt>
                <c:pt idx="5">
                  <c:v>9월 2주</c:v>
                </c:pt>
                <c:pt idx="6">
                  <c:v>9월 3주</c:v>
                </c:pt>
                <c:pt idx="7">
                  <c:v>9월 4주</c:v>
                </c:pt>
                <c:pt idx="8">
                  <c:v>10월 1주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2610</c:v>
                </c:pt>
                <c:pt idx="1">
                  <c:v>2544</c:v>
                </c:pt>
                <c:pt idx="2">
                  <c:v>1422</c:v>
                </c:pt>
                <c:pt idx="3">
                  <c:v>1459</c:v>
                </c:pt>
                <c:pt idx="4">
                  <c:v>1520</c:v>
                </c:pt>
                <c:pt idx="5">
                  <c:v>9492</c:v>
                </c:pt>
                <c:pt idx="6">
                  <c:v>2887</c:v>
                </c:pt>
                <c:pt idx="7">
                  <c:v>1916</c:v>
                </c:pt>
                <c:pt idx="8">
                  <c:v>2023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6-4B19-B523-E6F97E407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2024-10-07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9078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9179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078" TargetMode="External"/><Relationship Id="rId7" Type="http://schemas.openxmlformats.org/officeDocument/2006/relationships/hyperlink" Target="http://skinnonews.com/global/archives/18546" TargetMode="External"/><Relationship Id="rId2" Type="http://schemas.openxmlformats.org/officeDocument/2006/relationships/hyperlink" Target="http://skinnonews.com/global/archives/1917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9154" TargetMode="External"/><Relationship Id="rId5" Type="http://schemas.openxmlformats.org/officeDocument/2006/relationships/hyperlink" Target="http://skinnonews.com/global/archives/19149" TargetMode="External"/><Relationship Id="rId4" Type="http://schemas.openxmlformats.org/officeDocument/2006/relationships/hyperlink" Target="http://skinnonews.com/global/archives/1904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kinnonews.com/global/archives/17426" TargetMode="External"/><Relationship Id="rId3" Type="http://schemas.openxmlformats.org/officeDocument/2006/relationships/hyperlink" Target="http://skinnonews.com/global/archives/19179" TargetMode="External"/><Relationship Id="rId7" Type="http://schemas.openxmlformats.org/officeDocument/2006/relationships/hyperlink" Target="http://skinnonews.com/global/archives/190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569" TargetMode="External"/><Relationship Id="rId5" Type="http://schemas.openxmlformats.org/officeDocument/2006/relationships/hyperlink" Target="http://skinnonews.com/global/archives/19154" TargetMode="External"/><Relationship Id="rId4" Type="http://schemas.openxmlformats.org/officeDocument/2006/relationships/hyperlink" Target="http://skinnonews.com/global/archives/191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2024.09.30 ~ 2024.10.06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3862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756502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95960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3,400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3,351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▼49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2024.09.30 ~ 2024.10.06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88716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2024.08.05 ~ 2024.10.06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7167398" y="1935149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84461" y="2812211"/>
            <a:ext cx="478847" cy="867900"/>
          </a:xfrm>
          <a:prstGeom prst="wedgeRoundRectCallout">
            <a:avLst>
              <a:gd name="adj1" fmla="val -494869"/>
              <a:gd name="adj2" fmla="val -9985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2719549" y="3269411"/>
            <a:ext cx="0" cy="4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2429534" y="3590617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SKIET 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탄소포집분리막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기술 개발</a:t>
            </a:r>
          </a:p>
        </p:txBody>
      </p:sp>
      <p:cxnSp>
        <p:nvCxnSpPr>
          <p:cNvPr id="6" name="직선 화살표 연결선 6">
            <a:extLst>
              <a:ext uri="{FF2B5EF4-FFF2-40B4-BE49-F238E27FC236}">
                <a16:creationId xmlns:a16="http://schemas.microsoft.com/office/drawing/2014/main" id="{EB8D953B-5D9F-211B-397E-BFFF9B66E1FA}"/>
              </a:ext>
            </a:extLst>
          </p:cNvPr>
          <p:cNvCxnSpPr>
            <a:cxnSpLocks/>
          </p:cNvCxnSpPr>
          <p:nvPr/>
        </p:nvCxnSpPr>
        <p:spPr>
          <a:xfrm>
            <a:off x="3452868" y="1776115"/>
            <a:ext cx="0" cy="56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6">
            <a:extLst>
              <a:ext uri="{FF2B5EF4-FFF2-40B4-BE49-F238E27FC236}">
                <a16:creationId xmlns:a16="http://schemas.microsoft.com/office/drawing/2014/main" id="{4F1E92D5-3C5F-90E3-45E0-1D24FF946889}"/>
              </a:ext>
            </a:extLst>
          </p:cNvPr>
          <p:cNvCxnSpPr>
            <a:cxnSpLocks/>
          </p:cNvCxnSpPr>
          <p:nvPr/>
        </p:nvCxnSpPr>
        <p:spPr>
          <a:xfrm flipV="1">
            <a:off x="1410960" y="3269411"/>
            <a:ext cx="0" cy="4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7">
            <a:extLst>
              <a:ext uri="{FF2B5EF4-FFF2-40B4-BE49-F238E27FC236}">
                <a16:creationId xmlns:a16="http://schemas.microsoft.com/office/drawing/2014/main" id="{5998D3CA-3DCD-ED96-933B-137C0F4B0C1C}"/>
              </a:ext>
            </a:extLst>
          </p:cNvPr>
          <p:cNvSpPr/>
          <p:nvPr/>
        </p:nvSpPr>
        <p:spPr>
          <a:xfrm>
            <a:off x="588390" y="3570340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엔무브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아이오딘 공급망 확보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117941"/>
              </p:ext>
            </p:extLst>
          </p:nvPr>
        </p:nvGraphicFramePr>
        <p:xfrm>
          <a:off x="1177502" y="2387120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2024.08.05 ~ 2024.10.06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12000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2024.10.06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2,023 (</a:t>
            </a:r>
            <a:r>
              <a:rPr lang="en-US" altLang="ko-KR" sz="1000" dirty="0">
                <a:solidFill>
                  <a:srgbClr val="FF0000"/>
                </a:solidFill>
              </a:rPr>
              <a:t>▲107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</a:t>
            </a:r>
            <a:r>
              <a:rPr lang="ko-KR" altLang="en-US" sz="1000" dirty="0">
                <a:solidFill>
                  <a:srgbClr val="FF0000"/>
                </a:solidFill>
              </a:rPr>
              <a:t>약 </a:t>
            </a:r>
            <a:r>
              <a:rPr lang="en-US" altLang="ko-KR" sz="1000" dirty="0">
                <a:solidFill>
                  <a:srgbClr val="FF0000"/>
                </a:solidFill>
              </a:rPr>
              <a:t>6%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457 (</a:t>
            </a:r>
            <a:r>
              <a:rPr lang="en-US" altLang="ko-KR" sz="1000" dirty="0">
                <a:solidFill>
                  <a:srgbClr val="0070C0"/>
                </a:solidFill>
              </a:rPr>
              <a:t>▼112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20%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3443486" y="2814738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증가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감소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419350"/>
              <a:gd name="adj2" fmla="val -14018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A2AF79B-ED2D-D5EA-C64A-50E7A3DC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3" t="1899" r="-1"/>
          <a:stretch/>
        </p:blipFill>
        <p:spPr>
          <a:xfrm>
            <a:off x="9003064" y="4087581"/>
            <a:ext cx="1556542" cy="1514256"/>
          </a:xfrm>
          <a:prstGeom prst="rect">
            <a:avLst/>
          </a:prstGeom>
        </p:spPr>
      </p:pic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1DA87AD9-DE61-8250-3474-9D0E7EC4A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553" y="2382190"/>
            <a:ext cx="1565054" cy="15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2024.09.30 ~ 2024.10.06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46911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24/10/3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partners with Chile's SQM to secure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(85%)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Energy to start sustainable aviation fuel (SAF) commercial production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(79%)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24/9/8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Earthon secures operatorship of Ketapu Cluster off the coast of Sarawak, Malaysia, expanding operations in Southeast Asia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(52%)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24/10/1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SK Innovation – SK IE Technology develop next-generation low-cost, high-performance membranes for carbon capture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(37%)
- Google.com (25%)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24/9/27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SK Ulsan Complex, home to Korea’s largest refinery and chemical plants, transforms with AI and digital transformation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(52%)
- Google.com (29%)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(67%)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14345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435 (34.27%)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499 (29.07%)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74 (14.83%)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to secure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Chile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358 (28.20%)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460 (26.80%)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452 (98.26%)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partners with Chile's SQM to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secure iodine supply for next-generation automotive refrigerants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288 (22.69%)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457 (26.62%)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 (5.47%)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Innovation – SK IE Technology develop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next-generation low-cost, high-performance membranes for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carbon capture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197 (15.52%)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321 (18.70%)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 (3.43%)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Ulsan Complex, home to Korea’s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largest refinery and chemical plants, transforms with AI and digital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transformation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124 (9.77%)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125 (7.28%)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(2.40%)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Enmove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 collaborates with </a:t>
                      </a:r>
                      <a:r>
                        <a:rPr lang="en-US" altLang="ko-KR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Iceotope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 and SK Telecom to accelerate its foray into the data center liquid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6"/>
                        </a:rPr>
                        <a:t>cooling market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138 (10.87%)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209 (12.18%)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 (7.66%)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 secures operatorship of </a:t>
                      </a:r>
                      <a:r>
                        <a:rPr lang="en-US" altLang="ko-KR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Ketapu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 Cluster off the coast of Sarawak, Malaysia, expanding operations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7"/>
                        </a:rPr>
                        <a:t>in Southeast 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93 (7.33%)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110 (6.41%)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 (6.36%)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8"/>
                        </a:rPr>
                        <a:t>[SK Innovation’s 2023 Financial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8"/>
                        </a:rPr>
                        <a:t>Results] Recording sales of KRW 77.29 trillion and operating profit of KRW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8"/>
                        </a:rPr>
                        <a:t>1.9 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2024.09.30 ~ 2024.10.06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50507</TotalTime>
  <Words>781</Words>
  <Application>Microsoft Office PowerPoint</Application>
  <PresentationFormat>Widescreen</PresentationFormat>
  <Paragraphs>207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3145</cp:revision>
  <cp:lastPrinted>2021-02-04T04:29:19Z</cp:lastPrinted>
  <dcterms:created xsi:type="dcterms:W3CDTF">2021-01-26T06:49:29Z</dcterms:created>
  <dcterms:modified xsi:type="dcterms:W3CDTF">2024-10-07T05:10:23Z</dcterms:modified>
</cp:coreProperties>
</file>