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5" r:id="rId2"/>
    <p:sldId id="299" r:id="rId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23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4B183"/>
    <a:srgbClr val="243B66"/>
    <a:srgbClr val="FFCCCC"/>
    <a:srgbClr val="FFFF89"/>
    <a:srgbClr val="002060"/>
    <a:srgbClr val="203864"/>
    <a:srgbClr val="ACC8B5"/>
    <a:srgbClr val="BDD7E3"/>
    <a:srgbClr val="28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62721" autoAdjust="0"/>
  </p:normalViewPr>
  <p:slideViewPr>
    <p:cSldViewPr snapToGrid="0">
      <p:cViewPr varScale="1">
        <p:scale>
          <a:sx n="110" d="100"/>
          <a:sy n="110" d="100"/>
        </p:scale>
        <p:origin x="840" y="108"/>
      </p:cViewPr>
      <p:guideLst>
        <p:guide orient="horz" pos="3113"/>
        <p:guide pos="3840"/>
        <p:guide orient="horz" pos="2523"/>
        <p:guide orient="horz" pos="3657"/>
        <p:guide orient="horz" pos="3997"/>
        <p:guide orient="horz" pos="77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FE7262F-705E-47E1-ACD4-D982BC9329A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735CD4E-B08F-47D6-A53E-AFFFF6B77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1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21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D4E-B08F-47D6-A53E-AFFFF6B770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8733" y="6492875"/>
            <a:ext cx="2743200" cy="365125"/>
          </a:xfrm>
        </p:spPr>
        <p:txBody>
          <a:bodyPr/>
          <a:lstStyle>
            <a:lvl1pPr>
              <a:defRPr sz="8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D1C71809-1707-4407-B64B-BC341B554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[R] 13">
            <a:extLst>
              <a:ext uri="{FF2B5EF4-FFF2-40B4-BE49-F238E27FC236}">
                <a16:creationId xmlns:a16="http://schemas.microsoft.com/office/drawing/2014/main" id="{4B607C59-7C9B-15FC-4612-A7763EA418CC}"/>
              </a:ext>
            </a:extLst>
          </p:cNvPr>
          <p:cNvCxnSpPr>
            <a:cxnSpLocks/>
          </p:cNvCxnSpPr>
          <p:nvPr userDrawn="1"/>
        </p:nvCxnSpPr>
        <p:spPr>
          <a:xfrm>
            <a:off x="511206" y="446917"/>
            <a:ext cx="1116958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483953" y="214205"/>
            <a:ext cx="1620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Linked-In Monthly Report 2024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0933451" y="244685"/>
            <a:ext cx="824265" cy="276999"/>
            <a:chOff x="385347" y="365544"/>
            <a:chExt cx="855568" cy="2875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84F44-CAA7-4DCE-CC3D-EC50E31BA3F7}"/>
                </a:ext>
              </a:extLst>
            </p:cNvPr>
            <p:cNvSpPr txBox="1"/>
            <p:nvPr/>
          </p:nvSpPr>
          <p:spPr>
            <a:xfrm>
              <a:off x="385347" y="365544"/>
              <a:ext cx="855568" cy="287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Linked In</a:t>
              </a:r>
            </a:p>
          </p:txBody>
        </p:sp>
        <p:pic>
          <p:nvPicPr>
            <p:cNvPr id="11" name="Picture 2" descr="링크드 인 로고 | 무료 아이콘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8" y="414797"/>
              <a:ext cx="172366" cy="172367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57028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1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5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8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1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5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A2FF-6C1B-4C9E-81C4-B06395BBA6B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컨텐츠 </a:t>
            </a:r>
            <a:r>
              <a:rPr lang="ko-KR" altLang="en-US" sz="10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현황 보고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·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분석</a:t>
            </a:r>
            <a:endParaRPr lang="en-US" altLang="ko-KR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7332955" y="6089076"/>
            <a:ext cx="4184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Engagement: </a:t>
            </a:r>
            <a:r>
              <a:rPr lang="en-US" altLang="ko-KR" sz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Click+Like+Comments+Share</a:t>
            </a:r>
            <a:endParaRPr lang="en-US" altLang="ko-KR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 algn="r">
              <a:spcBef>
                <a:spcPct val="0"/>
              </a:spcBef>
            </a:pP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E/R: (Engagement/Impression)* 100</a:t>
            </a:r>
          </a:p>
          <a:p>
            <a:pPr marL="171450" indent="-171450" algn="r">
              <a:spcBef>
                <a:spcPct val="0"/>
              </a:spcBef>
            </a:pP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E/R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:(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조회수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*0.6+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클릭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*1.4+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공유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+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좋아요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+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댓글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)/Impression</a:t>
            </a:r>
            <a:endParaRPr lang="en-US" altLang="ko-KR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7602" y="2355574"/>
            <a:ext cx="11103860" cy="4204252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1DA379-B7DA-4829-C81A-D2051AC6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70506"/>
              </p:ext>
            </p:extLst>
          </p:nvPr>
        </p:nvGraphicFramePr>
        <p:xfrm>
          <a:off x="948749" y="2506751"/>
          <a:ext cx="10618032" cy="3319788"/>
        </p:xfrm>
        <a:graphic>
          <a:graphicData uri="http://schemas.openxmlformats.org/drawingml/2006/table">
            <a:tbl>
              <a:tblPr/>
              <a:tblGrid>
                <a:gridCol w="19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8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1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4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497">
                  <a:extLst>
                    <a:ext uri="{9D8B030D-6E8A-4147-A177-3AD203B41FA5}">
                      <a16:colId xmlns:a16="http://schemas.microsoft.com/office/drawing/2014/main" val="2546697404"/>
                    </a:ext>
                  </a:extLst>
                </a:gridCol>
                <a:gridCol w="7164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220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76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#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Date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Category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Clicks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 (%)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Like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Comments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(Total)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Share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(Total)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Views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Engagements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Engagement Rate (%)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인터뷰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 bioscience DNA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People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4,035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5.15%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1,543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1,292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32.02%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Anatomy of a Syringe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3,227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639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19.80%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205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(877)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(11)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(15)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850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26.34%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51148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멀티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Welcome KLOCKE GRUPPE and IDT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Biologika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to SKBS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11,710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2,854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24.37%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3,024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25.82%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99147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Harmful but Preventable - HFMD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2,982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19.68%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125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(687)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(9)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(16)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716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24.01%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584212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Flu Vaccination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2,867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458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15.97%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67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(268)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(6)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530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18.49%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82147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멀티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 bioscience at Gyeongbuk Bio Expo 2024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2,549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14.40%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428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16.79%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791559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Chuseok: Korean Thanksgiving Day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Seasonal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3,629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86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(816)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(13)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(7)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6.56%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469631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Safety ceremony for our Songdo Global R&amp;PD Center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3,035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4.58%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56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(158)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(4)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6.52%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World Gynecologic Oncology Day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Seasonal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2,726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2.79%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69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(384)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(7)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5.50%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Myth vs Truth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2,217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1.71%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(50)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(0)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(4)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3.61%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9/3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Poll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Covid 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5,107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2.10%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2.45%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2">
            <a:extLst>
              <a:ext uri="{FF2B5EF4-FFF2-40B4-BE49-F238E27FC236}">
                <a16:creationId xmlns:a16="http://schemas.microsoft.com/office/drawing/2014/main" id="{198B7987-666A-ECA0-3D2F-2560AA66870C}"/>
              </a:ext>
            </a:extLst>
          </p:cNvPr>
          <p:cNvSpPr txBox="1"/>
          <p:nvPr/>
        </p:nvSpPr>
        <p:spPr>
          <a:xfrm>
            <a:off x="6887817" y="6495462"/>
            <a:ext cx="467896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Engagements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공식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조회수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*0.6+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*1.4+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공유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장표에선 반올림 하였음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슬라이드 번호 개체 틀 11">
            <a:extLst>
              <a:ext uri="{FF2B5EF4-FFF2-40B4-BE49-F238E27FC236}">
                <a16:creationId xmlns:a16="http://schemas.microsoft.com/office/drawing/2014/main" id="{A7BB51E2-33C9-FEF6-722A-A01B7B7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1</a:t>
            </a:fld>
            <a:endParaRPr lang="ko-KR" altLang="en-US" sz="7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854C57-F3CC-533C-096F-84DBD168578A}"/>
              </a:ext>
            </a:extLst>
          </p:cNvPr>
          <p:cNvSpPr/>
          <p:nvPr/>
        </p:nvSpPr>
        <p:spPr>
          <a:xfrm>
            <a:off x="11391900" y="0"/>
            <a:ext cx="800100" cy="757447"/>
          </a:xfrm>
          <a:prstGeom prst="rect">
            <a:avLst/>
          </a:prstGeom>
          <a:solidFill>
            <a:srgbClr val="FFFF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BAB3B-C259-F6AF-63DB-9A985E3A2905}"/>
              </a:ext>
            </a:extLst>
          </p:cNvPr>
          <p:cNvSpPr/>
          <p:nvPr/>
        </p:nvSpPr>
        <p:spPr>
          <a:xfrm>
            <a:off x="524681" y="1155440"/>
            <a:ext cx="11121421" cy="1088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작업 </a:t>
            </a:r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48DD3BCB-0A93-711B-6F63-5453CA2DFEA0}"/>
              </a:ext>
            </a:extLst>
          </p:cNvPr>
          <p:cNvSpPr/>
          <p:nvPr/>
        </p:nvSpPr>
        <p:spPr>
          <a:xfrm>
            <a:off x="576935" y="1232128"/>
            <a:ext cx="11096906" cy="1078757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평균값 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584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E/R 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23% 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클릭 평균값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576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E/R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22%)</a:t>
            </a:r>
            <a:endParaRPr lang="ko-KR" altLang="en-US" sz="1100" dirty="0">
              <a:ln>
                <a:solidFill>
                  <a:schemeClr val="bg1">
                    <a:alpha val="1000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멀티 이미지 컨텐츠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지표에서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추후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비슷한 컨텐츠 업로드 시 참고 필요</a:t>
            </a:r>
            <a:b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시리즈 컨텐츠들 대부분 지표 역시 준수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지속적인 릴리즈 시도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71463" indent="-271463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컨텐츠 전체 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좋아요 평균 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156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높은 수치 기록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광고 수치 포함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70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8, 9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광고 캠페인 분석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65C62-6E05-DDC1-BE0B-3425FA00F81B}"/>
              </a:ext>
            </a:extLst>
          </p:cNvPr>
          <p:cNvSpPr/>
          <p:nvPr/>
        </p:nvSpPr>
        <p:spPr>
          <a:xfrm>
            <a:off x="556615" y="1098444"/>
            <a:ext cx="11096906" cy="530723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8, 9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광고로 </a:t>
            </a:r>
            <a:r>
              <a:rPr lang="ko-KR" altLang="en-US" sz="11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2,763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유입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 </a:t>
            </a:r>
            <a:r>
              <a:rPr lang="ko-KR" altLang="en-US" sz="11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당 평균 비용은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$4.29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기록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8, 9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평균 </a:t>
            </a:r>
            <a:r>
              <a:rPr lang="ko-KR" altLang="en-US" sz="11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클릭률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2.40%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로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클릭당 평균 비용은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$0.10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로 집계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3728766-D416-49B2-E0BD-596280EB4D67}"/>
              </a:ext>
            </a:extLst>
          </p:cNvPr>
          <p:cNvGraphicFramePr>
            <a:graphicFrameLocks noGrp="1"/>
          </p:cNvGraphicFramePr>
          <p:nvPr/>
        </p:nvGraphicFramePr>
        <p:xfrm>
          <a:off x="476333" y="1691283"/>
          <a:ext cx="11306366" cy="2497207"/>
        </p:xfrm>
        <a:graphic>
          <a:graphicData uri="http://schemas.openxmlformats.org/drawingml/2006/table">
            <a:tbl>
              <a:tblPr/>
              <a:tblGrid>
                <a:gridCol w="27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4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8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8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8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8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8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8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8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3842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포맷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컨텐츠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비용 </a:t>
                      </a:r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원</a:t>
                      </a:r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Impressions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Clicks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CPM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Average</a:t>
                      </a:r>
                      <a:r>
                        <a:rPr lang="en-US" altLang="ko-KR" sz="10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CPC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CPF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시작일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종료일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journey of vaccine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$174.83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$34.99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$21.85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COVID-19 Resurgence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$404.95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11,453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$35.36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$50.62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Myth vs Truth(Rejected)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$31.08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14,434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$2.15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$1.35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30868"/>
                  </a:ext>
                </a:extLst>
              </a:tr>
              <a:tr h="195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Safety ceremony for our Songdo Global R&amp;PD Center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$1,541.36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200,732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1,898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$7.68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$19.27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52113"/>
                  </a:ext>
                </a:extLst>
              </a:tr>
              <a:tr h="195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Chuseok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$174.98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3,364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$52.02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$29.16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$174.98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04322"/>
                  </a:ext>
                </a:extLst>
              </a:tr>
              <a:tr h="195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Chuseok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$1,609.44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667,733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8,716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$2.41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$2.58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03594"/>
                  </a:ext>
                </a:extLst>
              </a:tr>
              <a:tr h="199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World Gynecologic Oncology Day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$692.54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46,787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2,084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$14.80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$2.57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84811"/>
                  </a:ext>
                </a:extLst>
              </a:tr>
              <a:tr h="199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Harmful but Preventable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$629.49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414,732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23,615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$1.52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$1.37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85259"/>
                  </a:ext>
                </a:extLst>
              </a:tr>
              <a:tr h="199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Anatomy of a Syringe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$734.81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393,084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33,950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$1.87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$1.39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 Vaccination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$389.28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25,091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2,513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$15.51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$3.16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966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$6,382.76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1,782,406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74,008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$168.31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$0.09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$3.01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393B89-A958-D4BE-D79E-CC31E45F1BD3}"/>
              </a:ext>
            </a:extLst>
          </p:cNvPr>
          <p:cNvSpPr txBox="1"/>
          <p:nvPr/>
        </p:nvSpPr>
        <p:spPr>
          <a:xfrm>
            <a:off x="8679821" y="4337603"/>
            <a:ext cx="3405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이탈자 미반영으로 앞장의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CPF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다소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상이할 수 있음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FE6AE-E7D7-BDB0-351E-44FD6047A114}"/>
              </a:ext>
            </a:extLst>
          </p:cNvPr>
          <p:cNvSpPr txBox="1"/>
          <p:nvPr/>
        </p:nvSpPr>
        <p:spPr>
          <a:xfrm>
            <a:off x="8653428" y="1523031"/>
            <a:ext cx="3405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위 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클릭률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팔로워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수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클릭당 비용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팔로워당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비용은 최근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달 데이터의 평균임</a:t>
            </a:r>
          </a:p>
        </p:txBody>
      </p:sp>
      <p:sp>
        <p:nvSpPr>
          <p:cNvPr id="2" name="슬라이드 번호 개체 틀 11">
            <a:extLst>
              <a:ext uri="{FF2B5EF4-FFF2-40B4-BE49-F238E27FC236}">
                <a16:creationId xmlns:a16="http://schemas.microsoft.com/office/drawing/2014/main" id="{F2FE4A26-8865-10B2-1D13-11C65D81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2</a:t>
            </a:fld>
            <a:endParaRPr lang="ko-KR" altLang="en-US" sz="700" dirty="0"/>
          </a:p>
        </p:txBody>
      </p:sp>
      <p:graphicFrame>
        <p:nvGraphicFramePr>
          <p:cNvPr id="3" name="표 11">
            <a:extLst>
              <a:ext uri="{FF2B5EF4-FFF2-40B4-BE49-F238E27FC236}">
                <a16:creationId xmlns:a16="http://schemas.microsoft.com/office/drawing/2014/main" id="{61B31050-EBA8-61E6-A21B-1E1B45F7C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49358"/>
              </p:ext>
            </p:extLst>
          </p:nvPr>
        </p:nvGraphicFramePr>
        <p:xfrm>
          <a:off x="345700" y="4682016"/>
          <a:ext cx="11448328" cy="1957782"/>
        </p:xfrm>
        <a:graphic>
          <a:graphicData uri="http://schemas.openxmlformats.org/drawingml/2006/table">
            <a:tbl>
              <a:tblPr/>
              <a:tblGrid>
                <a:gridCol w="280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35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포맷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컨텐츠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비용 </a:t>
                      </a:r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</a:t>
                      </a:r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Impressions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Clicks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CPM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Average</a:t>
                      </a:r>
                      <a:r>
                        <a:rPr lang="en-US" altLang="ko-KR" sz="10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CPC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CPF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시작일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7/31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카드뉴스 드로잉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How are vaccines developed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$372.98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43,482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5,764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$8.58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13.26%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$0.06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$11.30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National Immunization Awareness Month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$772.43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2,746,605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15,732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$0.28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0.57%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$0.05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$8.13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카드뉴스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Harmful but Preventable - HFMD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$1,211.41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67,995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4,075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$17.82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5.99%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$0.30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$19.23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84811"/>
                  </a:ext>
                </a:extLst>
              </a:tr>
              <a:tr h="233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Myth vs Truth about Vaccine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$1,183.09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319,452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7,013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$3.70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$0.17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$5.03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85259"/>
                  </a:ext>
                </a:extLst>
              </a:tr>
              <a:tr h="233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SK bioscience towards Net zero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$359.63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18,262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$19.69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0.85%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$2.31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$35.96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0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8/26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9/1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카드뉴스 드로잉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The journey of vaccine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$1,575.17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154,839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16,191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$10.17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10.46%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$0.10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$7.76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554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$5,474.71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3,350,635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48,931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$60.24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1.46%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$0.11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$8.57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78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19308</TotalTime>
  <Words>964</Words>
  <Application>Microsoft Office PowerPoint</Application>
  <PresentationFormat>Widescreen</PresentationFormat>
  <Paragraphs>440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Pretendard</vt:lpstr>
      <vt:lpstr>Pretendard SemiBold</vt:lpstr>
      <vt:lpstr>Pretendard Variable</vt:lpstr>
      <vt:lpstr>맑은 고딕</vt:lpstr>
      <vt:lpstr>Arial</vt:lpstr>
      <vt:lpstr>Wingdings</vt:lpstr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PRAIN.nana</dc:creator>
  <cp:lastModifiedBy>Joon Young Lee</cp:lastModifiedBy>
  <cp:revision>1286</cp:revision>
  <cp:lastPrinted>2024-03-15T08:20:56Z</cp:lastPrinted>
  <dcterms:created xsi:type="dcterms:W3CDTF">2024-02-14T11:08:36Z</dcterms:created>
  <dcterms:modified xsi:type="dcterms:W3CDTF">2024-10-08T08:13:26Z</dcterms:modified>
</cp:coreProperties>
</file>