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8" r:id="rId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23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4B183"/>
    <a:srgbClr val="243B66"/>
    <a:srgbClr val="FFCCCC"/>
    <a:srgbClr val="FFFF89"/>
    <a:srgbClr val="002060"/>
    <a:srgbClr val="203864"/>
    <a:srgbClr val="ACC8B5"/>
    <a:srgbClr val="BDD7E3"/>
    <a:srgbClr val="28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62721" autoAdjust="0"/>
  </p:normalViewPr>
  <p:slideViewPr>
    <p:cSldViewPr snapToGrid="0">
      <p:cViewPr varScale="1">
        <p:scale>
          <a:sx n="111" d="100"/>
          <a:sy n="111" d="100"/>
        </p:scale>
        <p:origin x="5160" y="96"/>
      </p:cViewPr>
      <p:guideLst>
        <p:guide orient="horz" pos="3113"/>
        <p:guide pos="3840"/>
        <p:guide orient="horz" pos="2523"/>
        <p:guide orient="horz" pos="3657"/>
        <p:guide orient="horz" pos="3997"/>
        <p:guide orient="horz" pos="77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yabu\Desktop\Desktop\PrainGlobal\PrainReports\SKbioscience\SK%20bioscience%209&#50900;%20&#48372;&#44256;&#49436;\SK%20bioscience%20&#50900;&#44036;%20&#47532;&#54252;&#53944;%20&#50577;&#49885;_9&#5090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'일일 노출,참여(오가닉)'!$A$1</c:f>
          <c:strCache>
            <c:ptCount val="1"/>
            <c:pt idx="0">
              <c:v>9월 일자별 컨텐츠 오가닉 Impression 및 Engagement 추이 그래프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943790992240093E-2"/>
          <c:y val="0.15888679848953857"/>
          <c:w val="0.94959609176710402"/>
          <c:h val="0.63472095822446639"/>
        </c:manualLayout>
      </c:layout>
      <c:lineChart>
        <c:grouping val="standard"/>
        <c:varyColors val="0"/>
        <c:ser>
          <c:idx val="0"/>
          <c:order val="0"/>
          <c:tx>
            <c:strRef>
              <c:f>'일일 노출,참여(오가닉)'!$C$4</c:f>
              <c:strCache>
                <c:ptCount val="1"/>
                <c:pt idx="0">
                  <c:v>오가닉 impression</c:v>
                </c:pt>
              </c:strCache>
            </c:strRef>
          </c:tx>
          <c:spPr>
            <a:ln w="28575" cap="rnd">
              <a:solidFill>
                <a:srgbClr val="FF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47726"/>
              </a:solidFill>
              <a:ln w="9525">
                <a:solidFill>
                  <a:srgbClr val="FF330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-2.9139259018495314E-2"/>
                  <c:y val="-6.8738053352301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0D-4666-B232-D62AE432E775}"/>
                </c:ext>
              </c:extLst>
            </c:dLbl>
            <c:dLbl>
              <c:idx val="7"/>
              <c:layout>
                <c:manualLayout>
                  <c:x val="-1.3182577095511886E-2"/>
                  <c:y val="-8.30850464992745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4.1221840739314959E-2"/>
                      <c:h val="8.22628854127851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50D-4666-B232-D62AE432E775}"/>
                </c:ext>
              </c:extLst>
            </c:dLbl>
            <c:dLbl>
              <c:idx val="8"/>
              <c:layout>
                <c:manualLayout>
                  <c:x val="-1.0896919167077456E-2"/>
                  <c:y val="-5.95909920628108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0D-4666-B232-D62AE432E775}"/>
                </c:ext>
              </c:extLst>
            </c:dLbl>
            <c:dLbl>
              <c:idx val="9"/>
              <c:layout>
                <c:manualLayout>
                  <c:x val="-1.6415742024736075E-2"/>
                  <c:y val="-7.284914451466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0D-4666-B232-D62AE432E775}"/>
                </c:ext>
              </c:extLst>
            </c:dLbl>
            <c:dLbl>
              <c:idx val="10"/>
              <c:layout>
                <c:manualLayout>
                  <c:x val="-2.231553900075476E-2"/>
                  <c:y val="-8.4501924696737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0D-4666-B232-D62AE432E775}"/>
                </c:ext>
              </c:extLst>
            </c:dLbl>
            <c:dLbl>
              <c:idx val="16"/>
              <c:layout>
                <c:manualLayout>
                  <c:x val="-1.8641344358656869E-2"/>
                  <c:y val="-9.22704448181218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0D-4666-B232-D62AE432E775}"/>
                </c:ext>
              </c:extLst>
            </c:dLbl>
            <c:dLbl>
              <c:idx val="17"/>
              <c:layout>
                <c:manualLayout>
                  <c:x val="-1.9528067429428513E-2"/>
                  <c:y val="-7.97967026692570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627647966205378E-2"/>
                      <c:h val="5.5325465059375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50D-4666-B232-D62AE432E775}"/>
                </c:ext>
              </c:extLst>
            </c:dLbl>
            <c:dLbl>
              <c:idx val="18"/>
              <c:layout>
                <c:manualLayout>
                  <c:x val="-1.9202406167892913E-2"/>
                  <c:y val="-6.55784037201266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0D-4666-B232-D62AE432E775}"/>
                </c:ext>
              </c:extLst>
            </c:dLbl>
            <c:dLbl>
              <c:idx val="19"/>
              <c:layout>
                <c:manualLayout>
                  <c:x val="-2.1259750058783611E-2"/>
                  <c:y val="-8.4501924696737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0D-4666-B232-D62AE432E775}"/>
                </c:ext>
              </c:extLst>
            </c:dLbl>
            <c:dLbl>
              <c:idx val="20"/>
              <c:layout>
                <c:manualLayout>
                  <c:x val="-1.4179627876891945E-2"/>
                  <c:y val="-5.9259104455777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0D-4666-B232-D62AE432E775}"/>
                </c:ext>
              </c:extLst>
            </c:dLbl>
            <c:dLbl>
              <c:idx val="21"/>
              <c:layout>
                <c:manualLayout>
                  <c:x val="-2.3806027189970748E-2"/>
                  <c:y val="-0.116561714052703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0D-4666-B232-D62AE432E775}"/>
                </c:ext>
              </c:extLst>
            </c:dLbl>
            <c:dLbl>
              <c:idx val="22"/>
              <c:layout>
                <c:manualLayout>
                  <c:x val="-2.6007210726541566E-2"/>
                  <c:y val="-5.97432809179705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817615984194E-2"/>
                      <c:h val="4.4878163238466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F50D-4666-B232-D62AE432E775}"/>
                </c:ext>
              </c:extLst>
            </c:dLbl>
            <c:dLbl>
              <c:idx val="26"/>
              <c:layout>
                <c:manualLayout>
                  <c:x val="-1.9634122274832355E-2"/>
                  <c:y val="-7.284914451466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0D-4666-B232-D62AE432E775}"/>
                </c:ext>
              </c:extLst>
            </c:dLbl>
            <c:dLbl>
              <c:idx val="29"/>
              <c:layout>
                <c:manualLayout>
                  <c:x val="-3.4544840019242719E-2"/>
                  <c:y val="-6.87380533523012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50D-4666-B232-D62AE432E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'일일 노출,참여(오가닉)'!$A$5:$B$35</c:f>
              <c:multiLvlStrCache>
                <c:ptCount val="31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  <c:pt idx="30">
                    <c:v>
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'일일 노출,참여(오가닉)'!$C$5:$C$35</c:f>
              <c:numCache>
                <c:formatCode>General</c:formatCode>
                <c:ptCount val="31"/>
                <c:pt idx="0">
                  <c:v>1281</c:v>
                </c:pt>
                <c:pt idx="1">
                  <c:v>1713</c:v>
                </c:pt>
                <c:pt idx="2">
                  <c:v>6050</c:v>
                </c:pt>
                <c:pt idx="3">
                  <c:v>3385</c:v>
                </c:pt>
                <c:pt idx="4">
                  <c:v>2095</c:v>
                </c:pt>
                <c:pt idx="5">
                  <c:v>2809</c:v>
                </c:pt>
                <c:pt idx="6">
                  <c:v>1103</c:v>
                </c:pt>
                <c:pt idx="7">
                  <c:v>906</c:v>
                </c:pt>
                <c:pt idx="8">
                  <c:v>1523</c:v>
                </c:pt>
                <c:pt idx="9">
                  <c:v>1253</c:v>
                </c:pt>
                <c:pt idx="10">
                  <c:v>1786</c:v>
                </c:pt>
                <c:pt idx="11">
                  <c:v>1017</c:v>
                </c:pt>
                <c:pt idx="12">
                  <c:v>2298</c:v>
                </c:pt>
                <c:pt idx="13">
                  <c:v>711</c:v>
                </c:pt>
                <c:pt idx="14">
                  <c:v>648</c:v>
                </c:pt>
                <c:pt idx="15">
                  <c:v>1436</c:v>
                </c:pt>
                <c:pt idx="16">
                  <c:v>648</c:v>
                </c:pt>
                <c:pt idx="17">
                  <c:v>663</c:v>
                </c:pt>
                <c:pt idx="18">
                  <c:v>1261</c:v>
                </c:pt>
                <c:pt idx="19">
                  <c:v>2819</c:v>
                </c:pt>
                <c:pt idx="20">
                  <c:v>1513</c:v>
                </c:pt>
                <c:pt idx="21">
                  <c:v>1228</c:v>
                </c:pt>
                <c:pt idx="22">
                  <c:v>4554</c:v>
                </c:pt>
                <c:pt idx="23">
                  <c:v>2112</c:v>
                </c:pt>
                <c:pt idx="24">
                  <c:v>4710</c:v>
                </c:pt>
                <c:pt idx="25">
                  <c:v>1843</c:v>
                </c:pt>
                <c:pt idx="26">
                  <c:v>2343</c:v>
                </c:pt>
                <c:pt idx="27">
                  <c:v>731</c:v>
                </c:pt>
                <c:pt idx="28">
                  <c:v>589</c:v>
                </c:pt>
                <c:pt idx="29">
                  <c:v>3081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50D-4666-B232-D62AE432E775}"/>
            </c:ext>
          </c:extLst>
        </c:ser>
        <c:ser>
          <c:idx val="1"/>
          <c:order val="1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'일일 노출,참여(오가닉)'!$A$5:$B$35</c:f>
              <c:multiLvlStrCache>
                <c:ptCount val="31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  <c:pt idx="30">
                    <c:v>
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'일일 노출,참여(오가닉)'!$D$5:$D$35</c:f>
              <c:numCache>
                <c:formatCode>General</c:formatCode>
                <c:ptCount val="31"/>
                <c:pt idx="0">
                  <c:v>1936.9666666666667</c:v>
                </c:pt>
                <c:pt idx="1">
                  <c:v>1936.9666666666667</c:v>
                </c:pt>
                <c:pt idx="2">
                  <c:v>1936.9666666666667</c:v>
                </c:pt>
                <c:pt idx="3">
                  <c:v>1936.9666666666667</c:v>
                </c:pt>
                <c:pt idx="4">
                  <c:v>1936.9666666666667</c:v>
                </c:pt>
                <c:pt idx="5">
                  <c:v>1936.9666666666667</c:v>
                </c:pt>
                <c:pt idx="6">
                  <c:v>1936.9666666666667</c:v>
                </c:pt>
                <c:pt idx="7">
                  <c:v>1936.9666666666667</c:v>
                </c:pt>
                <c:pt idx="8">
                  <c:v>1936.9666666666667</c:v>
                </c:pt>
                <c:pt idx="9">
                  <c:v>1936.9666666666667</c:v>
                </c:pt>
                <c:pt idx="10">
                  <c:v>1936.9666666666667</c:v>
                </c:pt>
                <c:pt idx="11">
                  <c:v>1936.9666666666667</c:v>
                </c:pt>
                <c:pt idx="12">
                  <c:v>1936.9666666666667</c:v>
                </c:pt>
                <c:pt idx="13">
                  <c:v>1936.9666666666667</c:v>
                </c:pt>
                <c:pt idx="14">
                  <c:v>1936.9666666666667</c:v>
                </c:pt>
                <c:pt idx="15">
                  <c:v>1936.9666666666667</c:v>
                </c:pt>
                <c:pt idx="16">
                  <c:v>1936.9666666666667</c:v>
                </c:pt>
                <c:pt idx="17">
                  <c:v>1936.9666666666667</c:v>
                </c:pt>
                <c:pt idx="18">
                  <c:v>1936.9666666666667</c:v>
                </c:pt>
                <c:pt idx="19">
                  <c:v>1936.9666666666667</c:v>
                </c:pt>
                <c:pt idx="20">
                  <c:v>1936.9666666666667</c:v>
                </c:pt>
                <c:pt idx="21">
                  <c:v>1936.9666666666667</c:v>
                </c:pt>
                <c:pt idx="22">
                  <c:v>1936.9666666666667</c:v>
                </c:pt>
                <c:pt idx="23">
                  <c:v>1936.9666666666667</c:v>
                </c:pt>
                <c:pt idx="24">
                  <c:v>1936.9666666666667</c:v>
                </c:pt>
                <c:pt idx="25">
                  <c:v>1936.9666666666667</c:v>
                </c:pt>
                <c:pt idx="26">
                  <c:v>1936.9666666666667</c:v>
                </c:pt>
                <c:pt idx="27">
                  <c:v>1936.9666666666667</c:v>
                </c:pt>
                <c:pt idx="28">
                  <c:v>1936.9666666666667</c:v>
                </c:pt>
                <c:pt idx="29">
                  <c:v>1936.9666666666667</c:v>
                </c:pt>
                <c:pt idx="30">
                  <c:v>1936.9666666666667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50D-4666-B232-D62AE432E775}"/>
            </c:ext>
          </c:extLst>
        </c:ser>
        <c:ser>
          <c:idx val="2"/>
          <c:order val="2"/>
          <c:tx>
            <c:strRef>
              <c:f>'일일 노출,참여(오가닉)'!$E$4</c:f>
              <c:strCache>
                <c:ptCount val="1"/>
                <c:pt idx="0">
                  <c:v>오가닉 engagement</c:v>
                </c:pt>
              </c:strCache>
            </c:strRef>
          </c:tx>
          <c:spPr>
            <a:ln w="28575" cap="rnd">
              <a:solidFill>
                <a:srgbClr val="2038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371327942725912E-2"/>
                  <c:y val="-4.1775064029121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50D-4666-B232-D62AE432E7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F50D-4666-B232-D62AE432E7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F50D-4666-B232-D62AE432E77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F50D-4666-B232-D62AE432E77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F50D-4666-B232-D62AE432E775}"/>
                </c:ext>
              </c:extLst>
            </c:dLbl>
            <c:dLbl>
              <c:idx val="16"/>
              <c:layout>
                <c:manualLayout>
                  <c:x val="-1.280058426455905E-2"/>
                  <c:y val="-4.67807279732976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50D-4666-B232-D62AE432E775}"/>
                </c:ext>
              </c:extLst>
            </c:dLbl>
            <c:dLbl>
              <c:idx val="17"/>
              <c:layout>
                <c:manualLayout>
                  <c:x val="-1.0303727944075974E-2"/>
                  <c:y val="-4.0728878923967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50D-4666-B232-D62AE432E77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r>
                      <a:rPr lang="en-US" altLang="ko-KR">
                        <a:solidFill>
                          <a:schemeClr val="tx1"/>
                        </a:solidFill>
                      </a:rPr>
                      <a:t>​</a:t>
                    </a:r>
                    <a:endParaRPr lang="en-US" altLang="ko-KR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F50D-4666-B232-D62AE432E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'일일 노출,참여(오가닉)'!$A$5:$B$35</c:f>
              <c:multiLvlStrCache>
                <c:ptCount val="31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  <c:pt idx="30">
                    <c:v>
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'일일 노출,참여(오가닉)'!$E$5:$E$35</c:f>
              <c:numCache>
                <c:formatCode>General</c:formatCode>
                <c:ptCount val="31"/>
                <c:pt idx="0">
                  <c:v>306</c:v>
                </c:pt>
                <c:pt idx="1">
                  <c:v>448</c:v>
                </c:pt>
                <c:pt idx="2">
                  <c:v>1486</c:v>
                </c:pt>
                <c:pt idx="3">
                  <c:v>553</c:v>
                </c:pt>
                <c:pt idx="4">
                  <c:v>335</c:v>
                </c:pt>
                <c:pt idx="5">
                  <c:v>282</c:v>
                </c:pt>
                <c:pt idx="6">
                  <c:v>145</c:v>
                </c:pt>
                <c:pt idx="7">
                  <c:v>137</c:v>
                </c:pt>
                <c:pt idx="8">
                  <c:v>205</c:v>
                </c:pt>
                <c:pt idx="9">
                  <c:v>209</c:v>
                </c:pt>
                <c:pt idx="10">
                  <c:v>195</c:v>
                </c:pt>
                <c:pt idx="11">
                  <c:v>160</c:v>
                </c:pt>
                <c:pt idx="12">
                  <c:v>440</c:v>
                </c:pt>
                <c:pt idx="13">
                  <c:v>80</c:v>
                </c:pt>
                <c:pt idx="14">
                  <c:v>119</c:v>
                </c:pt>
                <c:pt idx="15">
                  <c:v>126</c:v>
                </c:pt>
                <c:pt idx="16">
                  <c:v>78</c:v>
                </c:pt>
                <c:pt idx="17">
                  <c:v>87</c:v>
                </c:pt>
                <c:pt idx="18">
                  <c:v>215</c:v>
                </c:pt>
                <c:pt idx="19">
                  <c:v>679</c:v>
                </c:pt>
                <c:pt idx="20">
                  <c:v>572</c:v>
                </c:pt>
                <c:pt idx="21">
                  <c:v>280</c:v>
                </c:pt>
                <c:pt idx="22">
                  <c:v>999</c:v>
                </c:pt>
                <c:pt idx="23">
                  <c:v>361</c:v>
                </c:pt>
                <c:pt idx="24">
                  <c:v>812</c:v>
                </c:pt>
                <c:pt idx="25">
                  <c:v>267</c:v>
                </c:pt>
                <c:pt idx="26">
                  <c:v>387</c:v>
                </c:pt>
                <c:pt idx="27">
                  <c:v>87</c:v>
                </c:pt>
                <c:pt idx="28">
                  <c:v>75</c:v>
                </c:pt>
                <c:pt idx="29">
                  <c:v>525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50D-4666-B232-D62AE432E775}"/>
            </c:ext>
          </c:extLst>
        </c:ser>
        <c:ser>
          <c:idx val="3"/>
          <c:order val="3"/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'일일 노출,참여(오가닉)'!$A$5:$B$35</c:f>
              <c:multiLvlStrCache>
                <c:ptCount val="31"/>
                <c:lvl>
                  <c:pt idx="0">
                    <c:v>1
일</c:v>
                  </c:pt>
                  <c:pt idx="1">
                    <c:v>2
월</c:v>
                  </c:pt>
                  <c:pt idx="2">
                    <c:v>3
화</c:v>
                  </c:pt>
                  <c:pt idx="3">
                    <c:v>4
수</c:v>
                  </c:pt>
                  <c:pt idx="4">
                    <c:v>5
목</c:v>
                  </c:pt>
                  <c:pt idx="5">
                    <c:v>6
금</c:v>
                  </c:pt>
                  <c:pt idx="6">
                    <c:v>7
토</c:v>
                  </c:pt>
                  <c:pt idx="7">
                    <c:v>8
일</c:v>
                  </c:pt>
                  <c:pt idx="8">
                    <c:v>9
월</c:v>
                  </c:pt>
                  <c:pt idx="9">
                    <c:v>10
화</c:v>
                  </c:pt>
                  <c:pt idx="10">
                    <c:v>11
수</c:v>
                  </c:pt>
                  <c:pt idx="11">
                    <c:v>12
목</c:v>
                  </c:pt>
                  <c:pt idx="12">
                    <c:v>13
금</c:v>
                  </c:pt>
                  <c:pt idx="13">
                    <c:v>14
토</c:v>
                  </c:pt>
                  <c:pt idx="14">
                    <c:v>15
일</c:v>
                  </c:pt>
                  <c:pt idx="15">
                    <c:v>16
월</c:v>
                  </c:pt>
                  <c:pt idx="16">
                    <c:v>17
화</c:v>
                  </c:pt>
                  <c:pt idx="17">
                    <c:v>18
수</c:v>
                  </c:pt>
                  <c:pt idx="18">
                    <c:v>19
목</c:v>
                  </c:pt>
                  <c:pt idx="19">
                    <c:v>20
금</c:v>
                  </c:pt>
                  <c:pt idx="20">
                    <c:v>21
토</c:v>
                  </c:pt>
                  <c:pt idx="21">
                    <c:v>22
일</c:v>
                  </c:pt>
                  <c:pt idx="22">
                    <c:v>23
월</c:v>
                  </c:pt>
                  <c:pt idx="23">
                    <c:v>24
화</c:v>
                  </c:pt>
                  <c:pt idx="24">
                    <c:v>25
수</c:v>
                  </c:pt>
                  <c:pt idx="25">
                    <c:v>26
목</c:v>
                  </c:pt>
                  <c:pt idx="26">
                    <c:v>27
금</c:v>
                  </c:pt>
                  <c:pt idx="27">
                    <c:v>28
토</c:v>
                  </c:pt>
                  <c:pt idx="28">
                    <c:v>29
일</c:v>
                  </c:pt>
                  <c:pt idx="29">
                    <c:v>30
월</c:v>
                  </c:pt>
                  <c:pt idx="30">
                    <c:v>
</c:v>
                  </c:pt>
                </c:lvl>
                <c:lvl>
                  <c:pt idx="1">
                    <c:v>1주차</c:v>
                  </c:pt>
                  <c:pt idx="8">
                    <c:v>2주차</c:v>
                  </c:pt>
                  <c:pt idx="15">
                    <c:v>3주차</c:v>
                  </c:pt>
                  <c:pt idx="22">
                    <c:v>4주차</c:v>
                  </c:pt>
                  <c:pt idx="29">
                    <c:v>5주차</c:v>
                  </c:pt>
                </c:lvl>
              </c:multiLvlStrCache>
            </c:multiLvlStrRef>
          </c:cat>
          <c:val>
            <c:numRef>
              <c:f>'일일 노출,참여(오가닉)'!$F$5:$F$35</c:f>
              <c:numCache>
                <c:formatCode>General</c:formatCode>
                <c:ptCount val="31"/>
                <c:pt idx="0">
                  <c:v>355</c:v>
                </c:pt>
                <c:pt idx="1">
                  <c:v>355</c:v>
                </c:pt>
                <c:pt idx="2">
                  <c:v>355</c:v>
                </c:pt>
                <c:pt idx="3">
                  <c:v>355</c:v>
                </c:pt>
                <c:pt idx="4">
                  <c:v>355</c:v>
                </c:pt>
                <c:pt idx="5">
                  <c:v>355</c:v>
                </c:pt>
                <c:pt idx="6">
                  <c:v>355</c:v>
                </c:pt>
                <c:pt idx="7">
                  <c:v>355</c:v>
                </c:pt>
                <c:pt idx="8">
                  <c:v>355</c:v>
                </c:pt>
                <c:pt idx="9">
                  <c:v>355</c:v>
                </c:pt>
                <c:pt idx="10">
                  <c:v>355</c:v>
                </c:pt>
                <c:pt idx="11">
                  <c:v>355</c:v>
                </c:pt>
                <c:pt idx="12">
                  <c:v>355</c:v>
                </c:pt>
                <c:pt idx="13">
                  <c:v>355</c:v>
                </c:pt>
                <c:pt idx="14">
                  <c:v>355</c:v>
                </c:pt>
                <c:pt idx="15">
                  <c:v>355</c:v>
                </c:pt>
                <c:pt idx="16">
                  <c:v>355</c:v>
                </c:pt>
                <c:pt idx="17">
                  <c:v>355</c:v>
                </c:pt>
                <c:pt idx="18">
                  <c:v>355</c:v>
                </c:pt>
                <c:pt idx="19">
                  <c:v>355</c:v>
                </c:pt>
                <c:pt idx="20">
                  <c:v>355</c:v>
                </c:pt>
                <c:pt idx="21">
                  <c:v>355</c:v>
                </c:pt>
                <c:pt idx="22">
                  <c:v>355</c:v>
                </c:pt>
                <c:pt idx="23">
                  <c:v>355</c:v>
                </c:pt>
                <c:pt idx="24">
                  <c:v>355</c:v>
                </c:pt>
                <c:pt idx="25">
                  <c:v>355</c:v>
                </c:pt>
                <c:pt idx="26">
                  <c:v>355</c:v>
                </c:pt>
                <c:pt idx="27">
                  <c:v>355</c:v>
                </c:pt>
                <c:pt idx="28">
                  <c:v>355</c:v>
                </c:pt>
                <c:pt idx="29">
                  <c:v>355</c:v>
                </c:pt>
                <c:pt idx="30">
                  <c:v>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50D-4666-B232-D62AE432E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36880"/>
        <c:axId val="195737424"/>
      </c:lineChart>
      <c:catAx>
        <c:axId val="19573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7424"/>
        <c:crosses val="autoZero"/>
        <c:auto val="1"/>
        <c:lblAlgn val="ctr"/>
        <c:lblOffset val="100"/>
        <c:noMultiLvlLbl val="0"/>
      </c:catAx>
      <c:valAx>
        <c:axId val="195737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pPr>
            <a:endParaRPr lang="ko-KR"/>
          </a:p>
        </c:txPr>
        <c:crossAx val="195736880"/>
        <c:crosses val="autoZero"/>
        <c:crossBetween val="between"/>
        <c:majorUnit val="1000"/>
      </c:valAx>
      <c:spPr>
        <a:noFill/>
        <a:ln w="25400"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4913371166491813"/>
          <c:y val="8.5687935166991178E-2"/>
          <c:w val="0.11217032392309771"/>
          <c:h val="0.10510963607674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FE7262F-705E-47E1-ACD4-D982BC9329A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35CD4E-B08F-47D6-A53E-AFFFF6B77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1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CD4E-B08F-47D6-A53E-AFFFF6B770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5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0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8733" y="6492875"/>
            <a:ext cx="2743200" cy="365125"/>
          </a:xfrm>
        </p:spPr>
        <p:txBody>
          <a:bodyPr/>
          <a:lstStyle>
            <a:lvl1pPr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1C71809-1707-4407-B64B-BC341B554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4B607C59-7C9B-15FC-4612-A7763EA418CC}"/>
              </a:ext>
            </a:extLst>
          </p:cNvPr>
          <p:cNvCxnSpPr>
            <a:cxnSpLocks/>
          </p:cNvCxnSpPr>
          <p:nvPr userDrawn="1"/>
        </p:nvCxnSpPr>
        <p:spPr>
          <a:xfrm>
            <a:off x="511206" y="446917"/>
            <a:ext cx="11169589" cy="0"/>
          </a:xfrm>
          <a:prstGeom prst="line">
            <a:avLst/>
          </a:prstGeom>
          <a:ln w="889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83953" y="214205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Linked-In Monthly Report 2024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933451" y="244685"/>
            <a:ext cx="824265" cy="276999"/>
            <a:chOff x="385347" y="365544"/>
            <a:chExt cx="855568" cy="287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E84F44-CAA7-4DCE-CC3D-EC50E31BA3F7}"/>
                </a:ext>
              </a:extLst>
            </p:cNvPr>
            <p:cNvSpPr txBox="1"/>
            <p:nvPr/>
          </p:nvSpPr>
          <p:spPr>
            <a:xfrm>
              <a:off x="385347" y="365544"/>
              <a:ext cx="855568" cy="28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Linked In</a:t>
              </a:r>
            </a:p>
          </p:txBody>
        </p:sp>
        <p:pic>
          <p:nvPicPr>
            <p:cNvPr id="11" name="Picture 2" descr="링크드 인 로고 | 무료 아이콘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488" y="414797"/>
              <a:ext cx="172366" cy="172367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702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8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2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A2FF-6C1B-4C9E-81C4-B06395BBA6BD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809-1707-4407-B64B-BC341B55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94">
            <a:extLst>
              <a:ext uri="{FF2B5EF4-FFF2-40B4-BE49-F238E27FC236}">
                <a16:creationId xmlns:a16="http://schemas.microsoft.com/office/drawing/2014/main" id="{E6EF7E84-64D6-0517-99BA-AF32CE06A429}"/>
              </a:ext>
            </a:extLst>
          </p:cNvPr>
          <p:cNvSpPr/>
          <p:nvPr/>
        </p:nvSpPr>
        <p:spPr>
          <a:xfrm>
            <a:off x="418398" y="2666890"/>
            <a:ext cx="11364297" cy="3733397"/>
          </a:xfrm>
          <a:prstGeom prst="roundRect">
            <a:avLst>
              <a:gd name="adj" fmla="val 3000"/>
            </a:avLst>
          </a:prstGeom>
          <a:solidFill>
            <a:srgbClr val="E3E0DC">
              <a:alpha val="43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632641" y="2126116"/>
            <a:ext cx="10902873" cy="78515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58,109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기록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전월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(51,074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13.8%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 한 개당 평균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5,283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전월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(4,643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13.8%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 marL="171450" indent="-1714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10,650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전월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(9,132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16.6%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</p:txBody>
      </p:sp>
      <p:sp>
        <p:nvSpPr>
          <p:cNvPr id="64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342564" y="6457236"/>
            <a:ext cx="2743200" cy="365125"/>
          </a:xfrm>
        </p:spPr>
        <p:txBody>
          <a:bodyPr/>
          <a:lstStyle/>
          <a:p>
            <a:fld id="{A6834B19-A5B2-40AB-A874-210260E381A2}" type="slidenum">
              <a:rPr lang="ko-KR" altLang="en-US" sz="700" smtClean="0"/>
              <a:pPr/>
              <a:t>1</a:t>
            </a:fld>
            <a:endParaRPr lang="ko-KR" altLang="en-US" sz="7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22CFBEE-CD7D-EC6A-1827-B5D1F97E95BC}"/>
              </a:ext>
            </a:extLst>
          </p:cNvPr>
          <p:cNvSpPr/>
          <p:nvPr/>
        </p:nvSpPr>
        <p:spPr>
          <a:xfrm>
            <a:off x="476333" y="586054"/>
            <a:ext cx="19864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8">
              <a:buClr>
                <a:prstClr val="black"/>
              </a:buClr>
              <a:defRPr/>
            </a:pPr>
            <a:r>
              <a:rPr lang="ko-KR" altLang="en-US" sz="1500" dirty="0" err="1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링크드인</a:t>
            </a:r>
            <a:r>
              <a:rPr lang="ko-KR" altLang="en-US" sz="1500" dirty="0">
                <a:ln>
                  <a:solidFill>
                    <a:prstClr val="black">
                      <a:alpha val="5000"/>
                    </a:prst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세부 활동 보고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98124C-79CB-7ED8-7634-AF61C518738E}"/>
              </a:ext>
            </a:extLst>
          </p:cNvPr>
          <p:cNvSpPr txBox="1"/>
          <p:nvPr/>
        </p:nvSpPr>
        <p:spPr>
          <a:xfrm>
            <a:off x="476333" y="909219"/>
            <a:ext cx="401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일자별 컨텐츠 </a:t>
            </a:r>
            <a:r>
              <a:rPr lang="ko-KR" altLang="en-US" sz="10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비교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4BA46F-1018-6607-D8B5-335411A48027}"/>
              </a:ext>
            </a:extLst>
          </p:cNvPr>
          <p:cNvSpPr/>
          <p:nvPr/>
        </p:nvSpPr>
        <p:spPr>
          <a:xfrm>
            <a:off x="11051340" y="4784803"/>
            <a:ext cx="731355" cy="25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당월평균노출</a:t>
            </a:r>
            <a:endParaRPr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1,937</a:t>
            </a:r>
            <a:endParaRPr lang="ko-KR" altLang="en-US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0C836F-84CD-C0A2-7DB5-664DD07E65C6}"/>
              </a:ext>
            </a:extLst>
          </p:cNvPr>
          <p:cNvSpPr/>
          <p:nvPr/>
        </p:nvSpPr>
        <p:spPr>
          <a:xfrm>
            <a:off x="11069095" y="5331768"/>
            <a:ext cx="731355" cy="25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당월평균참여</a:t>
            </a:r>
            <a:endParaRPr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355</a:t>
            </a:r>
            <a:endParaRPr lang="ko-KR" altLang="en-US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9132C-22CF-0C08-C33B-AEC0D80A44DD}"/>
              </a:ext>
            </a:extLst>
          </p:cNvPr>
          <p:cNvSpPr txBox="1"/>
          <p:nvPr/>
        </p:nvSpPr>
        <p:spPr>
          <a:xfrm>
            <a:off x="8348779" y="183186"/>
            <a:ext cx="3695063" cy="46166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일일 노출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)’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시트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열과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열에 각각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1~7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대비 문구와 전월 대비 문구 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적어둠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직사각형 9">
            <a:extLst>
              <a:ext uri="{FF2B5EF4-FFF2-40B4-BE49-F238E27FC236}">
                <a16:creationId xmlns:a16="http://schemas.microsoft.com/office/drawing/2014/main" id="{5FE9D809-3AEE-D32D-8D93-DFE31D0A6EFC}"/>
              </a:ext>
            </a:extLst>
          </p:cNvPr>
          <p:cNvSpPr/>
          <p:nvPr/>
        </p:nvSpPr>
        <p:spPr>
          <a:xfrm>
            <a:off x="644563" y="1162769"/>
            <a:ext cx="10902873" cy="78515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58,109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 기록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1~8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(53,380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8.9%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감소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      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콘텐츠 한 개당 평균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impression 5,283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1~8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(4,495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17.5%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  <a:p>
            <a:pPr marL="171450" indent="-171450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15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오가닉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Engagement 10,650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회로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1~8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월 평균 대비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(7,596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회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)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약 </a:t>
            </a:r>
            <a:r>
              <a:rPr lang="en-US" altLang="ko-KR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40.2% </a:t>
            </a:r>
            <a:r>
              <a:rPr lang="ko-KR" altLang="en-US" sz="115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증가</a:t>
            </a:r>
          </a:p>
        </p:txBody>
      </p:sp>
      <p:sp>
        <p:nvSpPr>
          <p:cNvPr id="19" name="직사각형 37">
            <a:extLst>
              <a:ext uri="{FF2B5EF4-FFF2-40B4-BE49-F238E27FC236}">
                <a16:creationId xmlns:a16="http://schemas.microsoft.com/office/drawing/2014/main" id="{6AD67444-CAD3-2A11-71D9-B928581FC607}"/>
              </a:ext>
            </a:extLst>
          </p:cNvPr>
          <p:cNvSpPr/>
          <p:nvPr/>
        </p:nvSpPr>
        <p:spPr>
          <a:xfrm>
            <a:off x="2121641" y="5675280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9286C7B7-062D-EFE4-1F43-7417C07FBA88}"/>
              </a:ext>
            </a:extLst>
          </p:cNvPr>
          <p:cNvSpPr/>
          <p:nvPr/>
        </p:nvSpPr>
        <p:spPr>
          <a:xfrm>
            <a:off x="8380903" y="5693033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직사각형 37">
            <a:extLst>
              <a:ext uri="{FF2B5EF4-FFF2-40B4-BE49-F238E27FC236}">
                <a16:creationId xmlns:a16="http://schemas.microsoft.com/office/drawing/2014/main" id="{66809D7E-C0D3-540D-A4EC-5C8C32AF3789}"/>
              </a:ext>
            </a:extLst>
          </p:cNvPr>
          <p:cNvSpPr/>
          <p:nvPr/>
        </p:nvSpPr>
        <p:spPr>
          <a:xfrm>
            <a:off x="1764590" y="5688453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직사각형 38">
            <a:extLst>
              <a:ext uri="{FF2B5EF4-FFF2-40B4-BE49-F238E27FC236}">
                <a16:creationId xmlns:a16="http://schemas.microsoft.com/office/drawing/2014/main" id="{AD5B496D-94CF-A026-B638-A73FCD8BDB93}"/>
              </a:ext>
            </a:extLst>
          </p:cNvPr>
          <p:cNvSpPr/>
          <p:nvPr/>
        </p:nvSpPr>
        <p:spPr>
          <a:xfrm>
            <a:off x="7396835" y="5703204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직사각형 38">
            <a:extLst>
              <a:ext uri="{FF2B5EF4-FFF2-40B4-BE49-F238E27FC236}">
                <a16:creationId xmlns:a16="http://schemas.microsoft.com/office/drawing/2014/main" id="{DCEB57C8-08DD-9171-BCC1-C41B997C99A0}"/>
              </a:ext>
            </a:extLst>
          </p:cNvPr>
          <p:cNvSpPr/>
          <p:nvPr/>
        </p:nvSpPr>
        <p:spPr>
          <a:xfrm>
            <a:off x="10669176" y="5673686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직사각형 38">
            <a:extLst>
              <a:ext uri="{FF2B5EF4-FFF2-40B4-BE49-F238E27FC236}">
                <a16:creationId xmlns:a16="http://schemas.microsoft.com/office/drawing/2014/main" id="{8D361FC4-F86B-F959-51C5-436437180693}"/>
              </a:ext>
            </a:extLst>
          </p:cNvPr>
          <p:cNvSpPr/>
          <p:nvPr/>
        </p:nvSpPr>
        <p:spPr>
          <a:xfrm>
            <a:off x="9680083" y="5692902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직사각형 38">
            <a:extLst>
              <a:ext uri="{FF2B5EF4-FFF2-40B4-BE49-F238E27FC236}">
                <a16:creationId xmlns:a16="http://schemas.microsoft.com/office/drawing/2014/main" id="{67204D13-541D-A0D9-B2EE-5CEE3AB1598A}"/>
              </a:ext>
            </a:extLst>
          </p:cNvPr>
          <p:cNvSpPr/>
          <p:nvPr/>
        </p:nvSpPr>
        <p:spPr>
          <a:xfrm>
            <a:off x="5077374" y="5689525"/>
            <a:ext cx="200025" cy="200025"/>
          </a:xfrm>
          <a:prstGeom prst="rect">
            <a:avLst/>
          </a:prstGeom>
          <a:solidFill>
            <a:srgbClr val="FFFFC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5" name="차트 2">
            <a:extLst>
              <a:ext uri="{FF2B5EF4-FFF2-40B4-BE49-F238E27FC236}">
                <a16:creationId xmlns:a16="http://schemas.microsoft.com/office/drawing/2014/main" id="{B2053B16-C8FF-45A1-B038-BD8F0DCFA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969189"/>
              </p:ext>
            </p:extLst>
          </p:nvPr>
        </p:nvGraphicFramePr>
        <p:xfrm>
          <a:off x="632641" y="2609941"/>
          <a:ext cx="10771480" cy="375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464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19304</TotalTime>
  <Words>166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Pretendard</vt:lpstr>
      <vt:lpstr>Pretendard SemiBold</vt:lpstr>
      <vt:lpstr>Pretendard Variable</vt:lpstr>
      <vt:lpstr>맑은 고딕</vt:lpstr>
      <vt:lpstr>Arial</vt:lpstr>
      <vt:lpstr>Wingdings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PRAIN.nana</dc:creator>
  <cp:lastModifiedBy>Joon Young Lee</cp:lastModifiedBy>
  <cp:revision>1287</cp:revision>
  <cp:lastPrinted>2024-03-15T08:20:56Z</cp:lastPrinted>
  <dcterms:created xsi:type="dcterms:W3CDTF">2024-02-14T11:08:36Z</dcterms:created>
  <dcterms:modified xsi:type="dcterms:W3CDTF">2024-10-11T02:53:29Z</dcterms:modified>
</cp:coreProperties>
</file>