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559" r:id="rId5"/>
    <p:sldId id="258" r:id="rId6"/>
    <p:sldId id="268" r:id="rId7"/>
    <p:sldId id="581" r:id="rId8"/>
    <p:sldId id="582" r:id="rId9"/>
    <p:sldId id="583" r:id="rId10"/>
    <p:sldId id="584" r:id="rId11"/>
    <p:sldId id="591" r:id="rId12"/>
    <p:sldId id="567" r:id="rId13"/>
    <p:sldId id="585" r:id="rId14"/>
    <p:sldId id="592" r:id="rId15"/>
    <p:sldId id="587" r:id="rId16"/>
    <p:sldId id="588" r:id="rId17"/>
    <p:sldId id="596" r:id="rId18"/>
    <p:sldId id="594" r:id="rId19"/>
    <p:sldId id="595" r:id="rId20"/>
    <p:sldId id="601" r:id="rId21"/>
    <p:sldId id="602" r:id="rId22"/>
    <p:sldId id="589" r:id="rId23"/>
    <p:sldId id="590" r:id="rId24"/>
    <p:sldId id="269" r:id="rId25"/>
    <p:sldId id="579" r:id="rId26"/>
    <p:sldId id="278" r:id="rId27"/>
    <p:sldId id="572" r:id="rId28"/>
    <p:sldId id="285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1230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863" userDrawn="1">
          <p15:clr>
            <a:srgbClr val="A4A3A4"/>
          </p15:clr>
        </p15:guide>
        <p15:guide id="8" orient="horz" pos="1139" userDrawn="1">
          <p15:clr>
            <a:srgbClr val="A4A3A4"/>
          </p15:clr>
        </p15:guide>
        <p15:guide id="9" orient="horz" pos="754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3" clrIdx="0">
    <p:extLst>
      <p:ext uri="{19B8F6BF-5375-455C-9EA6-DF929625EA0E}">
        <p15:presenceInfo xmlns:p15="http://schemas.microsoft.com/office/powerpoint/2012/main" userId="83856f3814939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937"/>
    <a:srgbClr val="FFCCCC"/>
    <a:srgbClr val="D8BEEC"/>
    <a:srgbClr val="FF8FFF"/>
    <a:srgbClr val="F1533F"/>
    <a:srgbClr val="FFFFFF"/>
    <a:srgbClr val="0432FF"/>
    <a:srgbClr val="30CE30"/>
    <a:srgbClr val="EF470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802" autoAdjust="0"/>
  </p:normalViewPr>
  <p:slideViewPr>
    <p:cSldViewPr snapToGrid="0">
      <p:cViewPr varScale="1">
        <p:scale>
          <a:sx n="110" d="100"/>
          <a:sy n="110" d="100"/>
        </p:scale>
        <p:origin x="684" y="108"/>
      </p:cViewPr>
      <p:guideLst>
        <p:guide orient="horz" pos="2160"/>
        <p:guide pos="3840"/>
        <p:guide pos="597"/>
        <p:guide orient="horz" pos="1230"/>
        <p:guide pos="189"/>
        <p:guide pos="3749"/>
        <p:guide pos="3863"/>
        <p:guide orient="horz" pos="1139"/>
        <p:guide orient="horz" pos="754"/>
        <p:guide orient="horz" pos="618"/>
        <p:guide orient="horz" pos="16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%20hynix%208&#50900;%20&#50900;&#44036;%20&#48372;&#44256;&#49436;%20&#50641;&#49472;_&#49436;&#49885;%20&#49688;&#5122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4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</a:t>
            </a:r>
            <a:r>
              <a:rPr 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400" b="1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baseline="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팔로워</a:t>
            </a:r>
            <a:r>
              <a:rPr lang="ko-KR" altLang="en-US" sz="1400" b="1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현황</a:t>
            </a:r>
            <a:endParaRPr lang="ko-KR" sz="1400" b="1" dirty="0">
              <a:ln>
                <a:solidFill>
                  <a:schemeClr val="bg1">
                    <a:alpha val="1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38480592647432504"/>
          <c:y val="1.0134098114560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7337769372594337E-2"/>
          <c:y val="0.22462550122332187"/>
          <c:w val="0.92113375171443201"/>
          <c:h val="0.65788943004200606"/>
        </c:manualLayout>
      </c:layout>
      <c:lineChart>
        <c:grouping val="standard"/>
        <c:varyColors val="0"/>
        <c:ser>
          <c:idx val="1"/>
          <c:order val="1"/>
          <c:tx>
            <c:strRef>
              <c:f>'월간 HL'!$I$36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32A-486E-A814-6AC51C6A1F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HL'!$G$37:$G$49</c:f>
              <c:numCache>
                <c:formatCode>\'yy\ mm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HL'!$I$37:$I$49</c:f>
              <c:numCache>
                <c:formatCode>#,##0_ </c:formatCode>
                <c:ptCount val="13"/>
                <c:pt idx="0">
                  <c:v>81510</c:v>
                </c:pt>
                <c:pt idx="1">
                  <c:v>82805</c:v>
                </c:pt>
                <c:pt idx="2">
                  <c:v>84407</c:v>
                </c:pt>
                <c:pt idx="3">
                  <c:v>85319</c:v>
                </c:pt>
                <c:pt idx="4">
                  <c:v>86458</c:v>
                </c:pt>
                <c:pt idx="5">
                  <c:v>87626</c:v>
                </c:pt>
                <c:pt idx="6">
                  <c:v>88905</c:v>
                </c:pt>
                <c:pt idx="7">
                  <c:v>90725</c:v>
                </c:pt>
                <c:pt idx="8">
                  <c:v>93136</c:v>
                </c:pt>
                <c:pt idx="9">
                  <c:v>95434</c:v>
                </c:pt>
                <c:pt idx="10">
                  <c:v>99386</c:v>
                </c:pt>
                <c:pt idx="11">
                  <c:v>102500</c:v>
                </c:pt>
                <c:pt idx="12">
                  <c:v>105298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2A-486E-A814-6AC51C6A1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54078448"/>
        <c:axId val="-1754073552"/>
      </c:lineChart>
      <c:lineChart>
        <c:grouping val="standard"/>
        <c:varyColors val="0"/>
        <c:ser>
          <c:idx val="0"/>
          <c:order val="0"/>
          <c:tx>
            <c:strRef>
              <c:f>'월간 HL'!$H$36</c:f>
              <c:strCache>
                <c:ptCount val="1"/>
                <c:pt idx="0">
                  <c:v>총합계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32A-486E-A814-6AC51C6A1F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HL'!$G$37:$G$49</c:f>
              <c:numCache>
                <c:formatCode>\'yy\ mm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HL'!$H$37:$H$49</c:f>
              <c:numCache>
                <c:formatCode>#,##0_ </c:formatCode>
                <c:ptCount val="13"/>
                <c:pt idx="0">
                  <c:v>86573</c:v>
                </c:pt>
                <c:pt idx="1">
                  <c:v>89234</c:v>
                </c:pt>
                <c:pt idx="2">
                  <c:v>91659</c:v>
                </c:pt>
                <c:pt idx="3">
                  <c:v>93101</c:v>
                </c:pt>
                <c:pt idx="4">
                  <c:v>94705</c:v>
                </c:pt>
                <c:pt idx="5">
                  <c:v>96767</c:v>
                </c:pt>
                <c:pt idx="6">
                  <c:v>98407</c:v>
                </c:pt>
                <c:pt idx="7">
                  <c:v>100455</c:v>
                </c:pt>
                <c:pt idx="8">
                  <c:v>103141</c:v>
                </c:pt>
                <c:pt idx="9">
                  <c:v>106003</c:v>
                </c:pt>
                <c:pt idx="10">
                  <c:v>112252</c:v>
                </c:pt>
                <c:pt idx="11">
                  <c:v>117210</c:v>
                </c:pt>
                <c:pt idx="12">
                  <c:v>122145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A-486E-A814-6AC51C6A1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3490672"/>
        <c:axId val="648619040"/>
      </c:lineChart>
      <c:dateAx>
        <c:axId val="-1754078448"/>
        <c:scaling>
          <c:orientation val="minMax"/>
        </c:scaling>
        <c:delete val="0"/>
        <c:axPos val="b"/>
        <c:numFmt formatCode="\'yy\ 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754073552"/>
        <c:crosses val="autoZero"/>
        <c:auto val="1"/>
        <c:lblOffset val="100"/>
        <c:baseTimeUnit val="months"/>
      </c:dateAx>
      <c:valAx>
        <c:axId val="-1754073552"/>
        <c:scaling>
          <c:orientation val="minMax"/>
        </c:scaling>
        <c:delete val="1"/>
        <c:axPos val="l"/>
        <c:numFmt formatCode="#,##0_ " sourceLinked="1"/>
        <c:majorTickMark val="out"/>
        <c:minorTickMark val="none"/>
        <c:tickLblPos val="nextTo"/>
        <c:crossAx val="-1754078448"/>
        <c:crosses val="autoZero"/>
        <c:crossBetween val="between"/>
      </c:valAx>
      <c:valAx>
        <c:axId val="648619040"/>
        <c:scaling>
          <c:orientation val="minMax"/>
          <c:min val="70000"/>
        </c:scaling>
        <c:delete val="0"/>
        <c:axPos val="r"/>
        <c:numFmt formatCode="#,##0_ 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490672"/>
        <c:crosses val="max"/>
        <c:crossBetween val="between"/>
      </c:valAx>
      <c:dateAx>
        <c:axId val="733490672"/>
        <c:scaling>
          <c:orientation val="minMax"/>
        </c:scaling>
        <c:delete val="1"/>
        <c:axPos val="b"/>
        <c:numFmt formatCode="\'yy\ mm" sourceLinked="1"/>
        <c:majorTickMark val="out"/>
        <c:minorTickMark val="none"/>
        <c:tickLblPos val="nextTo"/>
        <c:crossAx val="648619040"/>
        <c:crossesAt val="70000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22974628193164E-2"/>
          <c:y val="0.11695040530786739"/>
          <c:w val="8.3157319059462373E-2"/>
          <c:h val="0.17428070115438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rnd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sz="14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</a:t>
            </a:r>
            <a:r>
              <a:rPr 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신규 팔로워 일자별 유입 지수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sz="1400" b="1" dirty="0">
              <a:ln>
                <a:solidFill>
                  <a:schemeClr val="bg1">
                    <a:alpha val="1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36529907166762771"/>
          <c:y val="1.638959104584061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2898856861828975E-2"/>
          <c:y val="0.18533118056280698"/>
          <c:w val="0.94369018045856656"/>
          <c:h val="0.5450650953674717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'일일 팔로워'!$D$10</c:f>
              <c:strCache>
                <c:ptCount val="1"/>
                <c:pt idx="0">
                  <c:v>9월 신규 오가닉 팔로워 수</c:v>
                </c:pt>
              </c:strCache>
            </c:strRef>
          </c:tx>
          <c:spPr>
            <a:solidFill>
              <a:srgbClr val="0E306D"/>
            </a:solidFill>
            <a:ln>
              <a:noFill/>
            </a:ln>
            <a:effectLst/>
          </c:spPr>
          <c:invertIfNegative val="0"/>
          <c:cat>
            <c:multiLvlStrRef>
              <c:f>'일일 팔로워'!$A$11:$B$40</c:f>
              <c:multiLvlStrCache>
                <c:ptCount val="30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  <c:extLst/>
            </c:multiLvlStrRef>
          </c:cat>
          <c:val>
            <c:numRef>
              <c:f>'일일 팔로워'!$D$11:$D$40</c:f>
              <c:numCache>
                <c:formatCode>General</c:formatCode>
                <c:ptCount val="30"/>
                <c:pt idx="0">
                  <c:v>87</c:v>
                </c:pt>
                <c:pt idx="1">
                  <c:v>115</c:v>
                </c:pt>
                <c:pt idx="2">
                  <c:v>133</c:v>
                </c:pt>
                <c:pt idx="3">
                  <c:v>121</c:v>
                </c:pt>
                <c:pt idx="4">
                  <c:v>122</c:v>
                </c:pt>
                <c:pt idx="5">
                  <c:v>108</c:v>
                </c:pt>
                <c:pt idx="6">
                  <c:v>73</c:v>
                </c:pt>
                <c:pt idx="7">
                  <c:v>74</c:v>
                </c:pt>
                <c:pt idx="8">
                  <c:v>104</c:v>
                </c:pt>
                <c:pt idx="9">
                  <c:v>114</c:v>
                </c:pt>
                <c:pt idx="10">
                  <c:v>117</c:v>
                </c:pt>
                <c:pt idx="11">
                  <c:v>103</c:v>
                </c:pt>
                <c:pt idx="12">
                  <c:v>96</c:v>
                </c:pt>
                <c:pt idx="13">
                  <c:v>72</c:v>
                </c:pt>
                <c:pt idx="14">
                  <c:v>53</c:v>
                </c:pt>
                <c:pt idx="15">
                  <c:v>73</c:v>
                </c:pt>
                <c:pt idx="16">
                  <c:v>82</c:v>
                </c:pt>
                <c:pt idx="17">
                  <c:v>80</c:v>
                </c:pt>
                <c:pt idx="18">
                  <c:v>124</c:v>
                </c:pt>
                <c:pt idx="19">
                  <c:v>90</c:v>
                </c:pt>
                <c:pt idx="20">
                  <c:v>74</c:v>
                </c:pt>
                <c:pt idx="21">
                  <c:v>81</c:v>
                </c:pt>
                <c:pt idx="22">
                  <c:v>85</c:v>
                </c:pt>
                <c:pt idx="23">
                  <c:v>113</c:v>
                </c:pt>
                <c:pt idx="24">
                  <c:v>120</c:v>
                </c:pt>
                <c:pt idx="25">
                  <c:v>88</c:v>
                </c:pt>
                <c:pt idx="26">
                  <c:v>94</c:v>
                </c:pt>
                <c:pt idx="27">
                  <c:v>55</c:v>
                </c:pt>
                <c:pt idx="28">
                  <c:v>73</c:v>
                </c:pt>
                <c:pt idx="29">
                  <c:v>74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BBE-4DB4-970C-57587C12FBD1}"/>
            </c:ext>
          </c:extLst>
        </c:ser>
        <c:ser>
          <c:idx val="4"/>
          <c:order val="4"/>
          <c:tx>
            <c:strRef>
              <c:f>'일일 팔로워'!$C$10</c:f>
              <c:strCache>
                <c:ptCount val="1"/>
                <c:pt idx="0">
                  <c:v>9월 광고 오가닉 팔로워 수</c:v>
                </c:pt>
              </c:strCache>
            </c:strRef>
          </c:tx>
          <c:spPr>
            <a:solidFill>
              <a:srgbClr val="0070C0"/>
            </a:solidFill>
            <a:ln w="19050">
              <a:noFill/>
            </a:ln>
          </c:spPr>
          <c:invertIfNegative val="0"/>
          <c:cat>
            <c:strLit>
              <c:ptCount val="30"/>
              <c:pt idx="0">
                <c:v>1
일</c:v>
              </c:pt>
              <c:pt idx="1">
                <c:v>1주차 2
월</c:v>
              </c:pt>
              <c:pt idx="2">
                <c:v>1주차 3
화</c:v>
              </c:pt>
              <c:pt idx="3">
                <c:v>1주차 4
수</c:v>
              </c:pt>
              <c:pt idx="4">
                <c:v>1주차 5
목</c:v>
              </c:pt>
              <c:pt idx="5">
                <c:v>1주차 6
금</c:v>
              </c:pt>
              <c:pt idx="6">
                <c:v>1주차 7
토</c:v>
              </c:pt>
              <c:pt idx="7">
                <c:v>1주차 8
일</c:v>
              </c:pt>
              <c:pt idx="8">
                <c:v>2주차 9
월</c:v>
              </c:pt>
              <c:pt idx="9">
                <c:v>2주차 10
화</c:v>
              </c:pt>
              <c:pt idx="10">
                <c:v>2주차 11
수</c:v>
              </c:pt>
              <c:pt idx="11">
                <c:v>2주차 12
목</c:v>
              </c:pt>
              <c:pt idx="12">
                <c:v>2주차 13
금</c:v>
              </c:pt>
              <c:pt idx="13">
                <c:v>2주차 14
토</c:v>
              </c:pt>
              <c:pt idx="14">
                <c:v>2주차 15
일</c:v>
              </c:pt>
              <c:pt idx="15">
                <c:v>3주차 16
월</c:v>
              </c:pt>
              <c:pt idx="16">
                <c:v>3주차 17
화</c:v>
              </c:pt>
              <c:pt idx="17">
                <c:v>3주차 18
수</c:v>
              </c:pt>
              <c:pt idx="18">
                <c:v>3주차 19
목</c:v>
              </c:pt>
              <c:pt idx="19">
                <c:v>3주차 20
금</c:v>
              </c:pt>
              <c:pt idx="20">
                <c:v>3주차 21
토</c:v>
              </c:pt>
              <c:pt idx="21">
                <c:v>3주차 22
일</c:v>
              </c:pt>
              <c:pt idx="22">
                <c:v>4주차 23
월</c:v>
              </c:pt>
              <c:pt idx="23">
                <c:v>4주차 24
화</c:v>
              </c:pt>
              <c:pt idx="24">
                <c:v>4주차 25
수</c:v>
              </c:pt>
              <c:pt idx="25">
                <c:v>4주차 26
목</c:v>
              </c:pt>
              <c:pt idx="26">
                <c:v>4주차 27
금</c:v>
              </c:pt>
              <c:pt idx="27">
                <c:v>4주차 28
토</c:v>
              </c:pt>
              <c:pt idx="28">
                <c:v>4주차 29
일</c:v>
              </c:pt>
              <c:pt idx="29">
                <c:v>5주차 30
월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'일일 팔로워'!$C$11:$C$40</c:f>
              <c:numCache>
                <c:formatCode>General</c:formatCode>
                <c:ptCount val="30"/>
                <c:pt idx="0">
                  <c:v>34</c:v>
                </c:pt>
                <c:pt idx="1">
                  <c:v>65</c:v>
                </c:pt>
                <c:pt idx="2">
                  <c:v>106</c:v>
                </c:pt>
                <c:pt idx="3">
                  <c:v>100</c:v>
                </c:pt>
                <c:pt idx="4">
                  <c:v>99</c:v>
                </c:pt>
                <c:pt idx="5">
                  <c:v>90</c:v>
                </c:pt>
                <c:pt idx="6">
                  <c:v>57</c:v>
                </c:pt>
                <c:pt idx="7">
                  <c:v>61</c:v>
                </c:pt>
                <c:pt idx="8">
                  <c:v>116</c:v>
                </c:pt>
                <c:pt idx="9">
                  <c:v>90</c:v>
                </c:pt>
                <c:pt idx="10">
                  <c:v>86</c:v>
                </c:pt>
                <c:pt idx="11">
                  <c:v>85</c:v>
                </c:pt>
                <c:pt idx="12">
                  <c:v>87</c:v>
                </c:pt>
                <c:pt idx="13">
                  <c:v>54</c:v>
                </c:pt>
                <c:pt idx="14">
                  <c:v>40</c:v>
                </c:pt>
                <c:pt idx="15">
                  <c:v>78</c:v>
                </c:pt>
                <c:pt idx="16">
                  <c:v>103</c:v>
                </c:pt>
                <c:pt idx="17">
                  <c:v>92</c:v>
                </c:pt>
                <c:pt idx="18">
                  <c:v>93</c:v>
                </c:pt>
                <c:pt idx="19">
                  <c:v>89</c:v>
                </c:pt>
                <c:pt idx="20">
                  <c:v>53</c:v>
                </c:pt>
                <c:pt idx="21">
                  <c:v>48</c:v>
                </c:pt>
                <c:pt idx="22">
                  <c:v>86</c:v>
                </c:pt>
                <c:pt idx="23">
                  <c:v>99</c:v>
                </c:pt>
                <c:pt idx="24">
                  <c:v>88</c:v>
                </c:pt>
                <c:pt idx="25">
                  <c:v>102</c:v>
                </c:pt>
                <c:pt idx="26">
                  <c:v>86</c:v>
                </c:pt>
                <c:pt idx="27">
                  <c:v>63</c:v>
                </c:pt>
                <c:pt idx="28">
                  <c:v>56</c:v>
                </c:pt>
                <c:pt idx="29">
                  <c:v>74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BBE-4DB4-970C-57587C12F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-1754076816"/>
        <c:axId val="-1754076272"/>
        <c:extLst>
          <c:ext xmlns:c15="http://schemas.microsoft.com/office/drawing/2012/chart" uri="{02D57815-91ED-43cb-92C2-25804820EDAC}">
            <c15:filteredBar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'일일 팔로워'!$E$10</c15:sqref>
                        </c15:formulaRef>
                      </c:ext>
                    </c:extLst>
                    <c:strCache>
                      <c:ptCount val="1"/>
                      <c:pt idx="0">
                        <c:v>9월 신규 오가닉+광고 팔로워 수</c:v>
                      </c:pt>
                    </c:strCache>
                  </c:strRef>
                </c:tx>
                <c:spPr>
                  <a:solidFill>
                    <a:srgbClr val="8FB2F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'일일 팔로워'!$A$11:$B$40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
일</c:v>
                        </c:pt>
                        <c:pt idx="1">
                          <c:v>2
월</c:v>
                        </c:pt>
                        <c:pt idx="2">
                          <c:v>3
화</c:v>
                        </c:pt>
                        <c:pt idx="3">
                          <c:v>4
수</c:v>
                        </c:pt>
                        <c:pt idx="4">
                          <c:v>5
목</c:v>
                        </c:pt>
                        <c:pt idx="5">
                          <c:v>6
금</c:v>
                        </c:pt>
                        <c:pt idx="6">
                          <c:v>7
토</c:v>
                        </c:pt>
                        <c:pt idx="7">
                          <c:v>8
일</c:v>
                        </c:pt>
                        <c:pt idx="8">
                          <c:v>9
월</c:v>
                        </c:pt>
                        <c:pt idx="9">
                          <c:v>10
화</c:v>
                        </c:pt>
                        <c:pt idx="10">
                          <c:v>11
수</c:v>
                        </c:pt>
                        <c:pt idx="11">
                          <c:v>12
목</c:v>
                        </c:pt>
                        <c:pt idx="12">
                          <c:v>13
금</c:v>
                        </c:pt>
                        <c:pt idx="13">
                          <c:v>14
토</c:v>
                        </c:pt>
                        <c:pt idx="14">
                          <c:v>15
일</c:v>
                        </c:pt>
                        <c:pt idx="15">
                          <c:v>16
월</c:v>
                        </c:pt>
                        <c:pt idx="16">
                          <c:v>17
화</c:v>
                        </c:pt>
                        <c:pt idx="17">
                          <c:v>18
수</c:v>
                        </c:pt>
                        <c:pt idx="18">
                          <c:v>19
목</c:v>
                        </c:pt>
                        <c:pt idx="19">
                          <c:v>20
금</c:v>
                        </c:pt>
                        <c:pt idx="20">
                          <c:v>21
토</c:v>
                        </c:pt>
                        <c:pt idx="21">
                          <c:v>22
일</c:v>
                        </c:pt>
                        <c:pt idx="22">
                          <c:v>23
월</c:v>
                        </c:pt>
                        <c:pt idx="23">
                          <c:v>24
화</c:v>
                        </c:pt>
                        <c:pt idx="24">
                          <c:v>25
수</c:v>
                        </c:pt>
                        <c:pt idx="25">
                          <c:v>26
목</c:v>
                        </c:pt>
                        <c:pt idx="26">
                          <c:v>27
금</c:v>
                        </c:pt>
                        <c:pt idx="27">
                          <c:v>28
토</c:v>
                        </c:pt>
                        <c:pt idx="28">
                          <c:v>29
일</c:v>
                        </c:pt>
                        <c:pt idx="29">
                          <c:v>30
월</c:v>
                        </c:pt>
                      </c:lvl>
                      <c:lvl>
                        <c:pt idx="1">
                          <c:v>1주차</c:v>
                        </c:pt>
                        <c:pt idx="8">
                          <c:v>2주차</c:v>
                        </c:pt>
                        <c:pt idx="15">
                          <c:v>3주차</c:v>
                        </c:pt>
                        <c:pt idx="22">
                          <c:v>4주차</c:v>
                        </c:pt>
                        <c:pt idx="29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'일일 팔로워'!$E$11:$E$40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121</c:v>
                      </c:pt>
                      <c:pt idx="1">
                        <c:v>180</c:v>
                      </c:pt>
                      <c:pt idx="2">
                        <c:v>239</c:v>
                      </c:pt>
                      <c:pt idx="3">
                        <c:v>221</c:v>
                      </c:pt>
                      <c:pt idx="4">
                        <c:v>221</c:v>
                      </c:pt>
                      <c:pt idx="5">
                        <c:v>198</c:v>
                      </c:pt>
                      <c:pt idx="6">
                        <c:v>130</c:v>
                      </c:pt>
                      <c:pt idx="7">
                        <c:v>135</c:v>
                      </c:pt>
                      <c:pt idx="8">
                        <c:v>220</c:v>
                      </c:pt>
                      <c:pt idx="9">
                        <c:v>204</c:v>
                      </c:pt>
                      <c:pt idx="10">
                        <c:v>203</c:v>
                      </c:pt>
                      <c:pt idx="11">
                        <c:v>188</c:v>
                      </c:pt>
                      <c:pt idx="12">
                        <c:v>183</c:v>
                      </c:pt>
                      <c:pt idx="13">
                        <c:v>126</c:v>
                      </c:pt>
                      <c:pt idx="14">
                        <c:v>93</c:v>
                      </c:pt>
                      <c:pt idx="15">
                        <c:v>151</c:v>
                      </c:pt>
                      <c:pt idx="16">
                        <c:v>185</c:v>
                      </c:pt>
                      <c:pt idx="17">
                        <c:v>172</c:v>
                      </c:pt>
                      <c:pt idx="18">
                        <c:v>217</c:v>
                      </c:pt>
                      <c:pt idx="19">
                        <c:v>179</c:v>
                      </c:pt>
                      <c:pt idx="20">
                        <c:v>127</c:v>
                      </c:pt>
                      <c:pt idx="21">
                        <c:v>129</c:v>
                      </c:pt>
                      <c:pt idx="22">
                        <c:v>171</c:v>
                      </c:pt>
                      <c:pt idx="23">
                        <c:v>212</c:v>
                      </c:pt>
                      <c:pt idx="24">
                        <c:v>208</c:v>
                      </c:pt>
                      <c:pt idx="25">
                        <c:v>190</c:v>
                      </c:pt>
                      <c:pt idx="26">
                        <c:v>180</c:v>
                      </c:pt>
                      <c:pt idx="27">
                        <c:v>118</c:v>
                      </c:pt>
                      <c:pt idx="28">
                        <c:v>129</c:v>
                      </c:pt>
                      <c:pt idx="29">
                        <c:v>148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BBE-4DB4-970C-57587C12FBD1}"/>
                  </c:ext>
                </c:extLst>
              </c15:ser>
            </c15:filteredBarSeries>
            <c15:filteredBarSeries>
              <c15:ser>
                <c:idx val="0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'일일 팔로워'!$F$10</c15:sqref>
                        </c15:formulaRef>
                      </c:ext>
                    </c:extLst>
                    <c:strCache>
                      <c:ptCount val="1"/>
                      <c:pt idx="0">
                        <c:v>광고 집행 시작일</c:v>
                      </c:pt>
                    </c:strCache>
                  </c:strRef>
                </c:tx>
                <c:spPr>
                  <a:ln w="19050">
                    <a:noFill/>
                  </a:ln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'일일 팔로워'!$F$11:$F$40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#N/A</c:v>
                      </c:pt>
                      <c:pt idx="1">
                        <c:v>#N/A</c:v>
                      </c:pt>
                      <c:pt idx="2">
                        <c:v>#N/A</c:v>
                      </c:pt>
                      <c:pt idx="3">
                        <c:v>#N/A</c:v>
                      </c:pt>
                      <c:pt idx="4">
                        <c:v>#N/A</c:v>
                      </c:pt>
                      <c:pt idx="5">
                        <c:v>#N/A</c:v>
                      </c:pt>
                      <c:pt idx="6">
                        <c:v>#N/A</c:v>
                      </c:pt>
                      <c:pt idx="7">
                        <c:v>#N/A</c:v>
                      </c:pt>
                      <c:pt idx="8">
                        <c:v>#N/A</c:v>
                      </c:pt>
                      <c:pt idx="9">
                        <c:v>#N/A</c:v>
                      </c:pt>
                      <c:pt idx="10">
                        <c:v>#N/A</c:v>
                      </c:pt>
                      <c:pt idx="11">
                        <c:v>#N/A</c:v>
                      </c:pt>
                      <c:pt idx="12">
                        <c:v>#N/A</c:v>
                      </c:pt>
                      <c:pt idx="13">
                        <c:v>#N/A</c:v>
                      </c:pt>
                      <c:pt idx="14">
                        <c:v>#N/A</c:v>
                      </c:pt>
                      <c:pt idx="15">
                        <c:v>#N/A</c:v>
                      </c:pt>
                      <c:pt idx="16">
                        <c:v>#N/A</c:v>
                      </c:pt>
                      <c:pt idx="17">
                        <c:v>#N/A</c:v>
                      </c:pt>
                      <c:pt idx="18">
                        <c:v>#N/A</c:v>
                      </c:pt>
                      <c:pt idx="19">
                        <c:v>229</c:v>
                      </c:pt>
                      <c:pt idx="20">
                        <c:v>#N/A</c:v>
                      </c:pt>
                      <c:pt idx="21">
                        <c:v>#N/A</c:v>
                      </c:pt>
                      <c:pt idx="22">
                        <c:v>#N/A</c:v>
                      </c:pt>
                      <c:pt idx="23">
                        <c:v>#N/A</c:v>
                      </c:pt>
                      <c:pt idx="24">
                        <c:v>#N/A</c:v>
                      </c:pt>
                      <c:pt idx="25">
                        <c:v>240</c:v>
                      </c:pt>
                      <c:pt idx="26">
                        <c:v>230</c:v>
                      </c:pt>
                      <c:pt idx="27">
                        <c:v>#N/A</c:v>
                      </c:pt>
                      <c:pt idx="28">
                        <c:v>#N/A</c:v>
                      </c:pt>
                      <c:pt idx="29">
                        <c:v>#N/A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BBE-4DB4-970C-57587C12FBD1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'일일 팔로워'!$G$10</c15:sqref>
                        </c15:formulaRef>
                      </c:ext>
                    </c:extLst>
                    <c:strCache>
                      <c:ptCount val="1"/>
                      <c:pt idx="0">
                        <c:v>업로드?</c:v>
                      </c:pt>
                    </c:strCache>
                  </c:strRef>
                </c:tx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'일일 팔로워'!$A$11:$B$40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
일</c:v>
                        </c:pt>
                        <c:pt idx="1">
                          <c:v>2
월</c:v>
                        </c:pt>
                        <c:pt idx="2">
                          <c:v>3
화</c:v>
                        </c:pt>
                        <c:pt idx="3">
                          <c:v>4
수</c:v>
                        </c:pt>
                        <c:pt idx="4">
                          <c:v>5
목</c:v>
                        </c:pt>
                        <c:pt idx="5">
                          <c:v>6
금</c:v>
                        </c:pt>
                        <c:pt idx="6">
                          <c:v>7
토</c:v>
                        </c:pt>
                        <c:pt idx="7">
                          <c:v>8
일</c:v>
                        </c:pt>
                        <c:pt idx="8">
                          <c:v>9
월</c:v>
                        </c:pt>
                        <c:pt idx="9">
                          <c:v>10
화</c:v>
                        </c:pt>
                        <c:pt idx="10">
                          <c:v>11
수</c:v>
                        </c:pt>
                        <c:pt idx="11">
                          <c:v>12
목</c:v>
                        </c:pt>
                        <c:pt idx="12">
                          <c:v>13
금</c:v>
                        </c:pt>
                        <c:pt idx="13">
                          <c:v>14
토</c:v>
                        </c:pt>
                        <c:pt idx="14">
                          <c:v>15
일</c:v>
                        </c:pt>
                        <c:pt idx="15">
                          <c:v>16
월</c:v>
                        </c:pt>
                        <c:pt idx="16">
                          <c:v>17
화</c:v>
                        </c:pt>
                        <c:pt idx="17">
                          <c:v>18
수</c:v>
                        </c:pt>
                        <c:pt idx="18">
                          <c:v>19
목</c:v>
                        </c:pt>
                        <c:pt idx="19">
                          <c:v>20
금</c:v>
                        </c:pt>
                        <c:pt idx="20">
                          <c:v>21
토</c:v>
                        </c:pt>
                        <c:pt idx="21">
                          <c:v>22
일</c:v>
                        </c:pt>
                        <c:pt idx="22">
                          <c:v>23
월</c:v>
                        </c:pt>
                        <c:pt idx="23">
                          <c:v>24
화</c:v>
                        </c:pt>
                        <c:pt idx="24">
                          <c:v>25
수</c:v>
                        </c:pt>
                        <c:pt idx="25">
                          <c:v>26
목</c:v>
                        </c:pt>
                        <c:pt idx="26">
                          <c:v>27
금</c:v>
                        </c:pt>
                        <c:pt idx="27">
                          <c:v>28
토</c:v>
                        </c:pt>
                        <c:pt idx="28">
                          <c:v>29
일</c:v>
                        </c:pt>
                        <c:pt idx="29">
                          <c:v>30
월</c:v>
                        </c:pt>
                      </c:lvl>
                      <c:lvl>
                        <c:pt idx="1">
                          <c:v>1주차</c:v>
                        </c:pt>
                        <c:pt idx="8">
                          <c:v>2주차</c:v>
                        </c:pt>
                        <c:pt idx="15">
                          <c:v>3주차</c:v>
                        </c:pt>
                        <c:pt idx="22">
                          <c:v>4주차</c:v>
                        </c:pt>
                        <c:pt idx="29">
                          <c:v>5주차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'일일 팔로워'!$G$11:$G$40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BBE-4DB4-970C-57587C12FBD1}"/>
                  </c:ext>
                </c:extLst>
              </c15:ser>
            </c15:filteredBarSeries>
          </c:ext>
        </c:extLst>
      </c:barChart>
      <c:catAx>
        <c:axId val="-175407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754076272"/>
        <c:crosses val="autoZero"/>
        <c:auto val="1"/>
        <c:lblAlgn val="ctr"/>
        <c:lblOffset val="100"/>
        <c:noMultiLvlLbl val="0"/>
      </c:catAx>
      <c:valAx>
        <c:axId val="-1754076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-175407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75765276857664"/>
          <c:y val="0.10934086014938049"/>
          <c:w val="0.38030608530146148"/>
          <c:h val="5.788911918323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950" b="1" i="0" u="none" strike="noStrike" kern="1200" baseline="0">
              <a:solidFill>
                <a:schemeClr val="bg1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/>
              <a:t>[</a:t>
            </a:r>
            <a:r>
              <a:rPr lang="ko-KR"/>
              <a:t> </a:t>
            </a:r>
            <a:r>
              <a:rPr lang="en-US"/>
              <a:t>Total Page Views by Desktop &amp; Mobile</a:t>
            </a:r>
            <a:r>
              <a:rPr lang="ko-KR"/>
              <a:t> </a:t>
            </a:r>
            <a:r>
              <a:rPr lang="en-US"/>
              <a:t>]</a:t>
            </a:r>
          </a:p>
        </c:rich>
      </c:tx>
      <c:layout>
        <c:manualLayout>
          <c:xMode val="edge"/>
          <c:yMode val="edge"/>
          <c:x val="0.3565659743702333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1783859883427692E-2"/>
          <c:y val="9.2871623472686432E-2"/>
          <c:w val="0.94187387056714322"/>
          <c:h val="0.63238325539742324"/>
        </c:manualLayout>
      </c:layout>
      <c:lineChart>
        <c:grouping val="standard"/>
        <c:varyColors val="0"/>
        <c:ser>
          <c:idx val="0"/>
          <c:order val="0"/>
          <c:tx>
            <c:strRef>
              <c:f>'PC 모바일 비교'!$C$10</c:f>
              <c:strCache>
                <c:ptCount val="1"/>
                <c:pt idx="0">
                  <c:v>DESKTOP</c:v>
                </c:pt>
              </c:strCache>
            </c:strRef>
          </c:tx>
          <c:spPr>
            <a:ln w="34925" cap="rnd">
              <a:solidFill>
                <a:srgbClr val="0E306D"/>
              </a:solidFill>
              <a:prstDash val="solid"/>
              <a:round/>
            </a:ln>
            <a:effectLst/>
          </c:spPr>
          <c:marker>
            <c:symbol val="none"/>
          </c:marker>
          <c:cat>
            <c:multiLvlStrRef>
              <c:f>'PC 모바일 비교'!$A$11:$B$41</c:f>
              <c:multiLvlStrCache>
                <c:ptCount val="30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'PC 모바일 비교'!$C$11:$C$41</c:f>
              <c:numCache>
                <c:formatCode>General</c:formatCode>
                <c:ptCount val="31"/>
                <c:pt idx="0">
                  <c:v>102</c:v>
                </c:pt>
                <c:pt idx="1">
                  <c:v>313</c:v>
                </c:pt>
                <c:pt idx="2">
                  <c:v>480</c:v>
                </c:pt>
                <c:pt idx="3">
                  <c:v>422</c:v>
                </c:pt>
                <c:pt idx="4">
                  <c:v>382</c:v>
                </c:pt>
                <c:pt idx="5">
                  <c:v>316</c:v>
                </c:pt>
                <c:pt idx="6">
                  <c:v>165</c:v>
                </c:pt>
                <c:pt idx="7">
                  <c:v>134</c:v>
                </c:pt>
                <c:pt idx="8">
                  <c:v>458</c:v>
                </c:pt>
                <c:pt idx="9">
                  <c:v>420</c:v>
                </c:pt>
                <c:pt idx="10">
                  <c:v>423</c:v>
                </c:pt>
                <c:pt idx="11">
                  <c:v>367</c:v>
                </c:pt>
                <c:pt idx="12">
                  <c:v>338</c:v>
                </c:pt>
                <c:pt idx="13">
                  <c:v>187</c:v>
                </c:pt>
                <c:pt idx="14">
                  <c:v>118</c:v>
                </c:pt>
                <c:pt idx="15">
                  <c:v>341</c:v>
                </c:pt>
                <c:pt idx="16">
                  <c:v>396</c:v>
                </c:pt>
                <c:pt idx="17">
                  <c:v>338</c:v>
                </c:pt>
                <c:pt idx="18">
                  <c:v>368</c:v>
                </c:pt>
                <c:pt idx="19">
                  <c:v>376</c:v>
                </c:pt>
                <c:pt idx="20">
                  <c:v>177</c:v>
                </c:pt>
                <c:pt idx="21">
                  <c:v>143</c:v>
                </c:pt>
                <c:pt idx="22">
                  <c:v>411</c:v>
                </c:pt>
                <c:pt idx="23">
                  <c:v>493</c:v>
                </c:pt>
                <c:pt idx="24">
                  <c:v>428</c:v>
                </c:pt>
                <c:pt idx="25">
                  <c:v>474</c:v>
                </c:pt>
                <c:pt idx="26">
                  <c:v>368</c:v>
                </c:pt>
                <c:pt idx="27">
                  <c:v>165</c:v>
                </c:pt>
                <c:pt idx="28">
                  <c:v>150</c:v>
                </c:pt>
                <c:pt idx="29">
                  <c:v>360</c:v>
                </c:pt>
                <c:pt idx="3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D5-41DA-BBC9-104FAC2CE7D1}"/>
            </c:ext>
          </c:extLst>
        </c:ser>
        <c:ser>
          <c:idx val="1"/>
          <c:order val="1"/>
          <c:tx>
            <c:strRef>
              <c:f>'PC 모바일 비교'!$D$10</c:f>
              <c:strCache>
                <c:ptCount val="1"/>
                <c:pt idx="0">
                  <c:v>MOBILE</c:v>
                </c:pt>
              </c:strCache>
            </c:strRef>
          </c:tx>
          <c:spPr>
            <a:ln w="3492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multiLvlStrRef>
              <c:f>'PC 모바일 비교'!$A$11:$B$41</c:f>
              <c:multiLvlStrCache>
                <c:ptCount val="30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'PC 모바일 비교'!$D$11:$D$41</c:f>
              <c:numCache>
                <c:formatCode>General</c:formatCode>
                <c:ptCount val="31"/>
                <c:pt idx="0">
                  <c:v>135</c:v>
                </c:pt>
                <c:pt idx="1">
                  <c:v>195</c:v>
                </c:pt>
                <c:pt idx="2">
                  <c:v>189</c:v>
                </c:pt>
                <c:pt idx="3">
                  <c:v>185</c:v>
                </c:pt>
                <c:pt idx="4">
                  <c:v>209</c:v>
                </c:pt>
                <c:pt idx="5">
                  <c:v>123</c:v>
                </c:pt>
                <c:pt idx="6">
                  <c:v>156</c:v>
                </c:pt>
                <c:pt idx="7">
                  <c:v>125</c:v>
                </c:pt>
                <c:pt idx="8">
                  <c:v>167</c:v>
                </c:pt>
                <c:pt idx="9">
                  <c:v>205</c:v>
                </c:pt>
                <c:pt idx="10">
                  <c:v>209</c:v>
                </c:pt>
                <c:pt idx="11">
                  <c:v>134</c:v>
                </c:pt>
                <c:pt idx="12">
                  <c:v>168</c:v>
                </c:pt>
                <c:pt idx="13">
                  <c:v>126</c:v>
                </c:pt>
                <c:pt idx="14">
                  <c:v>130</c:v>
                </c:pt>
                <c:pt idx="15">
                  <c:v>124</c:v>
                </c:pt>
                <c:pt idx="16">
                  <c:v>181</c:v>
                </c:pt>
                <c:pt idx="17">
                  <c:v>165</c:v>
                </c:pt>
                <c:pt idx="18">
                  <c:v>159</c:v>
                </c:pt>
                <c:pt idx="19">
                  <c:v>196</c:v>
                </c:pt>
                <c:pt idx="20">
                  <c:v>153</c:v>
                </c:pt>
                <c:pt idx="21">
                  <c:v>126</c:v>
                </c:pt>
                <c:pt idx="22">
                  <c:v>141</c:v>
                </c:pt>
                <c:pt idx="23">
                  <c:v>233</c:v>
                </c:pt>
                <c:pt idx="24">
                  <c:v>205</c:v>
                </c:pt>
                <c:pt idx="25">
                  <c:v>247</c:v>
                </c:pt>
                <c:pt idx="26">
                  <c:v>158</c:v>
                </c:pt>
                <c:pt idx="27">
                  <c:v>78</c:v>
                </c:pt>
                <c:pt idx="28">
                  <c:v>176</c:v>
                </c:pt>
                <c:pt idx="29">
                  <c:v>134</c:v>
                </c:pt>
                <c:pt idx="3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D5-41DA-BBC9-104FAC2CE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4074640"/>
        <c:axId val="-1754074096"/>
      </c:lineChart>
      <c:catAx>
        <c:axId val="-175407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754074096"/>
        <c:crosses val="autoZero"/>
        <c:auto val="1"/>
        <c:lblAlgn val="ctr"/>
        <c:lblOffset val="100"/>
        <c:noMultiLvlLbl val="0"/>
      </c:catAx>
      <c:valAx>
        <c:axId val="-17540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75407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 sz="11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/>
              <a:t>PC/ Mobile </a:t>
            </a:r>
            <a:r>
              <a:rPr lang="ko-KR"/>
              <a:t>연간 </a:t>
            </a:r>
            <a:r>
              <a:rPr lang="en-US"/>
              <a:t>PV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'PC 모바일 비교'!$I$69</c:f>
              <c:strCache>
                <c:ptCount val="1"/>
                <c:pt idx="0">
                  <c:v>DESKTOP</c:v>
                </c:pt>
              </c:strCache>
            </c:strRef>
          </c:tx>
          <c:spPr>
            <a:ln w="3492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206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'PC 모바일 비교'!$H$70:$H$81</c:f>
              <c:numCache>
                <c:formatCode>yy"년"\ m"월"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'PC 모바일 비교'!$I$70:$I$81</c:f>
              <c:numCache>
                <c:formatCode>General</c:formatCode>
                <c:ptCount val="12"/>
                <c:pt idx="0">
                  <c:v>4950</c:v>
                </c:pt>
                <c:pt idx="1">
                  <c:v>5743</c:v>
                </c:pt>
                <c:pt idx="2">
                  <c:v>2160</c:v>
                </c:pt>
                <c:pt idx="3">
                  <c:v>6482</c:v>
                </c:pt>
                <c:pt idx="4">
                  <c:v>6414</c:v>
                </c:pt>
                <c:pt idx="5">
                  <c:v>7280</c:v>
                </c:pt>
                <c:pt idx="6">
                  <c:v>5814</c:v>
                </c:pt>
                <c:pt idx="7">
                  <c:v>5693</c:v>
                </c:pt>
                <c:pt idx="8">
                  <c:v>5607</c:v>
                </c:pt>
                <c:pt idx="9">
                  <c:v>10516</c:v>
                </c:pt>
                <c:pt idx="10">
                  <c:v>10742</c:v>
                </c:pt>
                <c:pt idx="11">
                  <c:v>9613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9-423C-AFEE-4AD92CE95CA2}"/>
            </c:ext>
          </c:extLst>
        </c:ser>
        <c:ser>
          <c:idx val="1"/>
          <c:order val="1"/>
          <c:tx>
            <c:strRef>
              <c:f>'PC 모바일 비교'!$J$69</c:f>
              <c:strCache>
                <c:ptCount val="1"/>
                <c:pt idx="0">
                  <c:v>MOBILE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'PC 모바일 비교'!$H$70:$H$81</c:f>
              <c:numCache>
                <c:formatCode>yy"년"\ m"월"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'PC 모바일 비교'!$J$70:$J$81</c:f>
              <c:numCache>
                <c:formatCode>General</c:formatCode>
                <c:ptCount val="12"/>
                <c:pt idx="0">
                  <c:v>3883</c:v>
                </c:pt>
                <c:pt idx="1">
                  <c:v>6921</c:v>
                </c:pt>
                <c:pt idx="2">
                  <c:v>1915</c:v>
                </c:pt>
                <c:pt idx="3">
                  <c:v>4016</c:v>
                </c:pt>
                <c:pt idx="4">
                  <c:v>4664</c:v>
                </c:pt>
                <c:pt idx="5">
                  <c:v>6025</c:v>
                </c:pt>
                <c:pt idx="6">
                  <c:v>7480</c:v>
                </c:pt>
                <c:pt idx="7">
                  <c:v>8413</c:v>
                </c:pt>
                <c:pt idx="8">
                  <c:v>5987</c:v>
                </c:pt>
                <c:pt idx="9">
                  <c:v>5315</c:v>
                </c:pt>
                <c:pt idx="10">
                  <c:v>6503</c:v>
                </c:pt>
                <c:pt idx="11">
                  <c:v>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9-423C-AFEE-4AD92CE95CA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31551215"/>
        <c:axId val="1131551695"/>
      </c:lineChart>
      <c:dateAx>
        <c:axId val="1131551215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1131551695"/>
        <c:crosses val="autoZero"/>
        <c:auto val="1"/>
        <c:lblOffset val="100"/>
        <c:baseTimeUnit val="months"/>
      </c:dateAx>
      <c:valAx>
        <c:axId val="113155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113155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7601428794562586"/>
          <c:y val="7.0340734917684958E-2"/>
          <c:w val="0.10293330425326508"/>
          <c:h val="0.11343842793098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altLang="ko-KR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Total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Page Views 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Visitors 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추이</a:t>
            </a:r>
            <a:endParaRPr lang="ko-KR" altLang="ko-KR" sz="1400" b="1" i="0" u="none" strike="noStrike" kern="1200" spc="0" baseline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'토탈, 비지터 비교'!$I$69</c:f>
              <c:strCache>
                <c:ptCount val="1"/>
                <c:pt idx="0">
                  <c:v>Total PV</c:v>
                </c:pt>
              </c:strCache>
            </c:strRef>
          </c:tx>
          <c:spPr>
            <a:ln w="3492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206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'토탈, 비지터 비교'!$H$71:$H$82</c:f>
              <c:numCache>
                <c:formatCode>yy"년"\ m"월"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'토탈, 비지터 비교'!$I$71:$I$82</c:f>
              <c:numCache>
                <c:formatCode>0_);[Red]\(0\)</c:formatCode>
                <c:ptCount val="12"/>
                <c:pt idx="0">
                  <c:v>8833</c:v>
                </c:pt>
                <c:pt idx="1">
                  <c:v>11158</c:v>
                </c:pt>
                <c:pt idx="2">
                  <c:v>12664</c:v>
                </c:pt>
                <c:pt idx="3">
                  <c:v>8281</c:v>
                </c:pt>
                <c:pt idx="4">
                  <c:v>10498</c:v>
                </c:pt>
                <c:pt idx="5">
                  <c:v>11078</c:v>
                </c:pt>
                <c:pt idx="6">
                  <c:v>13305</c:v>
                </c:pt>
                <c:pt idx="7">
                  <c:v>13294</c:v>
                </c:pt>
                <c:pt idx="8">
                  <c:v>14106</c:v>
                </c:pt>
                <c:pt idx="9">
                  <c:v>11594</c:v>
                </c:pt>
                <c:pt idx="10">
                  <c:v>15831</c:v>
                </c:pt>
                <c:pt idx="11">
                  <c:v>17245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F8-44A2-819F-A1AA2236EFB5}"/>
            </c:ext>
          </c:extLst>
        </c:ser>
        <c:ser>
          <c:idx val="1"/>
          <c:order val="1"/>
          <c:tx>
            <c:strRef>
              <c:f>'토탈, 비지터 비교'!$J$69</c:f>
              <c:strCache>
                <c:ptCount val="1"/>
                <c:pt idx="0">
                  <c:v>Visitors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'토탈, 비지터 비교'!$H$71:$H$82</c:f>
              <c:numCache>
                <c:formatCode>yy"년"\ m"월"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'토탈, 비지터 비교'!$J$71:$J$82</c:f>
              <c:numCache>
                <c:formatCode>0_);[Red]\(0\)</c:formatCode>
                <c:ptCount val="12"/>
                <c:pt idx="0">
                  <c:v>4069</c:v>
                </c:pt>
                <c:pt idx="1">
                  <c:v>4979</c:v>
                </c:pt>
                <c:pt idx="2">
                  <c:v>5093</c:v>
                </c:pt>
                <c:pt idx="3">
                  <c:v>4034</c:v>
                </c:pt>
                <c:pt idx="4">
                  <c:v>4648</c:v>
                </c:pt>
                <c:pt idx="5">
                  <c:v>4914</c:v>
                </c:pt>
                <c:pt idx="6">
                  <c:v>5246</c:v>
                </c:pt>
                <c:pt idx="7">
                  <c:v>4961</c:v>
                </c:pt>
                <c:pt idx="8">
                  <c:v>5026</c:v>
                </c:pt>
                <c:pt idx="9">
                  <c:v>5125</c:v>
                </c:pt>
                <c:pt idx="10">
                  <c:v>7851</c:v>
                </c:pt>
                <c:pt idx="11">
                  <c:v>8773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F8-44A2-819F-A1AA2236EF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31551215"/>
        <c:axId val="1131551695"/>
      </c:lineChart>
      <c:dateAx>
        <c:axId val="1131551215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1131551695"/>
        <c:crosses val="autoZero"/>
        <c:auto val="1"/>
        <c:lblOffset val="100"/>
        <c:baseTimeUnit val="months"/>
      </c:dateAx>
      <c:valAx>
        <c:axId val="113155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113155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126607785213588E-3"/>
          <c:y val="2.0638598518378647E-2"/>
          <c:w val="0.10293330425326508"/>
          <c:h val="0.11343842793098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JOB Functions</a:t>
            </a:r>
            <a:r>
              <a:rPr lang="ko-KR" altLang="en-US" sz="1500" u="none" dirty="0"/>
              <a:t> 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24394430015460841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Demographic'!$L$4</c:f>
              <c:strCache>
                <c:ptCount val="1"/>
                <c:pt idx="0">
                  <c:v>Total Views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D73422-1B6A-485E-AC9F-FDAF8FF7F22A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C7-4B7E-AFEB-3FA39A1D99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FEBBC0-D7FA-49BB-A0F9-C262F71B232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1C7-4B7E-AFEB-3FA39A1D99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BBE3678-4DB6-4A2E-A498-C5A1CFDB85D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1C7-4B7E-AFEB-3FA39A1D99F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605CA40-5AAE-4974-AA17-9010E8C9515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1C7-4B7E-AFEB-3FA39A1D99F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C36C04B-FE6D-4CF4-8531-7B15D387B3F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1C7-4B7E-AFEB-3FA39A1D99F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B0F3C87-258F-4C05-AC39-7F5E0C5AB4A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1C7-4B7E-AFEB-3FA39A1D99F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CFE4615-A838-4BF5-95EA-5DEB3807B95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1C7-4B7E-AFEB-3FA39A1D99F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E815D52-C0EC-4AB8-9FC9-2E82A92149C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1C7-4B7E-AFEB-3FA39A1D99F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EB90DD7-2F20-43F8-803E-A5EE48E2A66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1C7-4B7E-AFEB-3FA39A1D99F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CF0C82F-AE60-463C-81A1-8443FA3671E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1C7-4B7E-AFEB-3FA39A1D99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Demographic'!$K$5:$K$14</c:f>
              <c:strCache>
                <c:ptCount val="10"/>
                <c:pt idx="0">
                  <c:v>Engineering</c:v>
                </c:pt>
                <c:pt idx="1">
                  <c:v>Business Development</c:v>
                </c:pt>
                <c:pt idx="2">
                  <c:v>Sales</c:v>
                </c:pt>
                <c:pt idx="3">
                  <c:v>Human Resources</c:v>
                </c:pt>
                <c:pt idx="4">
                  <c:v>Operations</c:v>
                </c:pt>
                <c:pt idx="5">
                  <c:v>Research</c:v>
                </c:pt>
                <c:pt idx="6">
                  <c:v>Information Technology</c:v>
                </c:pt>
                <c:pt idx="7">
                  <c:v>Marketing</c:v>
                </c:pt>
                <c:pt idx="8">
                  <c:v>Education</c:v>
                </c:pt>
                <c:pt idx="9">
                  <c:v>Arts and Design</c:v>
                </c:pt>
              </c:strCache>
            </c:strRef>
          </c:cat>
          <c:val>
            <c:numRef>
              <c:f>'Visitor Demographic'!$L$5:$L$14</c:f>
              <c:numCache>
                <c:formatCode>General</c:formatCode>
                <c:ptCount val="10"/>
                <c:pt idx="0">
                  <c:v>1921</c:v>
                </c:pt>
                <c:pt idx="1">
                  <c:v>1059</c:v>
                </c:pt>
                <c:pt idx="2">
                  <c:v>995</c:v>
                </c:pt>
                <c:pt idx="3">
                  <c:v>634</c:v>
                </c:pt>
                <c:pt idx="4">
                  <c:v>634</c:v>
                </c:pt>
                <c:pt idx="5">
                  <c:v>551</c:v>
                </c:pt>
                <c:pt idx="6">
                  <c:v>504</c:v>
                </c:pt>
                <c:pt idx="7">
                  <c:v>447</c:v>
                </c:pt>
                <c:pt idx="8">
                  <c:v>407</c:v>
                </c:pt>
                <c:pt idx="9">
                  <c:v>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'Visitor Demographic'!$M$5:$M$14</c15:f>
                <c15:dlblRangeCache>
                  <c:ptCount val="10"/>
                  <c:pt idx="0">
                    <c:v>21.0%</c:v>
                  </c:pt>
                  <c:pt idx="1">
                    <c:v>11.6%</c:v>
                  </c:pt>
                  <c:pt idx="2">
                    <c:v>10.9%</c:v>
                  </c:pt>
                  <c:pt idx="3">
                    <c:v>6.9%</c:v>
                  </c:pt>
                  <c:pt idx="4">
                    <c:v>6.9%</c:v>
                  </c:pt>
                  <c:pt idx="5">
                    <c:v>6.0%</c:v>
                  </c:pt>
                  <c:pt idx="6">
                    <c:v>5.5%</c:v>
                  </c:pt>
                  <c:pt idx="7">
                    <c:v>4.9%</c:v>
                  </c:pt>
                  <c:pt idx="8">
                    <c:v>4.5%</c:v>
                  </c:pt>
                  <c:pt idx="9">
                    <c:v>3.6%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31C7-4B7E-AFEB-3FA39A1D99F1}"/>
            </c:ext>
          </c:extLst>
        </c:ser>
        <c:ser>
          <c:idx val="1"/>
          <c:order val="1"/>
          <c:tx>
            <c:strRef>
              <c:f>'Visitor Demographic'!$M$4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'Visitor Demographic'!$K$5:$K$14</c:f>
              <c:strCache>
                <c:ptCount val="10"/>
                <c:pt idx="0">
                  <c:v>Engineering</c:v>
                </c:pt>
                <c:pt idx="1">
                  <c:v>Business Development</c:v>
                </c:pt>
                <c:pt idx="2">
                  <c:v>Sales</c:v>
                </c:pt>
                <c:pt idx="3">
                  <c:v>Human Resources</c:v>
                </c:pt>
                <c:pt idx="4">
                  <c:v>Operations</c:v>
                </c:pt>
                <c:pt idx="5">
                  <c:v>Research</c:v>
                </c:pt>
                <c:pt idx="6">
                  <c:v>Information Technology</c:v>
                </c:pt>
                <c:pt idx="7">
                  <c:v>Marketing</c:v>
                </c:pt>
                <c:pt idx="8">
                  <c:v>Education</c:v>
                </c:pt>
                <c:pt idx="9">
                  <c:v>Arts and Design</c:v>
                </c:pt>
              </c:strCache>
            </c:strRef>
          </c:cat>
          <c:val>
            <c:numRef>
              <c:f>'Visitor Demographic'!$M$5:$M$14</c:f>
              <c:numCache>
                <c:formatCode>0.0%</c:formatCode>
                <c:ptCount val="10"/>
                <c:pt idx="0">
                  <c:v>0.21019805230331545</c:v>
                </c:pt>
                <c:pt idx="1">
                  <c:v>0.11587701061385272</c:v>
                </c:pt>
                <c:pt idx="2">
                  <c:v>0.1088740562424773</c:v>
                </c:pt>
                <c:pt idx="3">
                  <c:v>6.9373016741437796E-2</c:v>
                </c:pt>
                <c:pt idx="4">
                  <c:v>6.9373016741437796E-2</c:v>
                </c:pt>
                <c:pt idx="5">
                  <c:v>6.0291060291060294E-2</c:v>
                </c:pt>
                <c:pt idx="6">
                  <c:v>5.5148265674581462E-2</c:v>
                </c:pt>
                <c:pt idx="7">
                  <c:v>4.8911259437575225E-2</c:v>
                </c:pt>
                <c:pt idx="8">
                  <c:v>4.4534412955465584E-2</c:v>
                </c:pt>
                <c:pt idx="9">
                  <c:v>3.6327825801510012E-2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C7-4B7E-AFEB-3FA39A1D9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591968"/>
        <c:axId val="586593600"/>
      </c:barChart>
      <c:catAx>
        <c:axId val="586591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3600"/>
        <c:crosses val="autoZero"/>
        <c:auto val="1"/>
        <c:lblAlgn val="ctr"/>
        <c:lblOffset val="100"/>
        <c:noMultiLvlLbl val="0"/>
      </c:catAx>
      <c:valAx>
        <c:axId val="58659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1968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Industry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31911561953066397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Demographic'!$V$4</c:f>
              <c:strCache>
                <c:ptCount val="1"/>
                <c:pt idx="0">
                  <c:v>Total Views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0015D3E-0576-4AEB-BC65-0FDF68A432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24-4475-8CC1-A7F49FD74ED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3AEF01-82E8-4A28-BCA2-072E01CB8EA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24-4475-8CC1-A7F49FD74ED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4C6B94D-71B9-4E7A-977E-5315FF9532A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D24-4475-8CC1-A7F49FD74E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3E8D3AB-DE01-4509-AD6E-9755478279A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D24-4475-8CC1-A7F49FD74ED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0B39C90-210F-4009-91E0-E81A7C6B920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D24-4475-8CC1-A7F49FD74ED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F057F91-FADA-409D-8A62-585F50F2490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D24-4475-8CC1-A7F49FD74ED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B152DF0-745B-4381-A994-1C4254CF8E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D24-4475-8CC1-A7F49FD74ED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CA71241-5536-4DA3-9BDE-FB2FDC3911C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D24-4475-8CC1-A7F49FD74ED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794D1FF-095A-4195-8D6D-9536383146E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D24-4475-8CC1-A7F49FD74ED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E1B0C35-71F1-4668-86AC-F6D5691AFE1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D24-4475-8CC1-A7F49FD74E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Demographic'!$U$5:$U$14</c:f>
              <c:strCache>
                <c:ptCount val="10"/>
                <c:pt idx="0">
                  <c:v>IT Services and IT Consulting</c:v>
                </c:pt>
                <c:pt idx="1">
                  <c:v>Semiconductor Manufacturing</c:v>
                </c:pt>
                <c:pt idx="2">
                  <c:v>Software Development</c:v>
                </c:pt>
                <c:pt idx="3">
                  <c:v>Advertising Services</c:v>
                </c:pt>
                <c:pt idx="4">
                  <c:v>Appliances, Electrical, and Electronics Manufacturing</c:v>
                </c:pt>
                <c:pt idx="5">
                  <c:v>Financial Services</c:v>
                </c:pt>
                <c:pt idx="6">
                  <c:v>Higher Education</c:v>
                </c:pt>
                <c:pt idx="7">
                  <c:v>Staffing and Recruiting</c:v>
                </c:pt>
                <c:pt idx="8">
                  <c:v>Human Resources Services</c:v>
                </c:pt>
                <c:pt idx="9">
                  <c:v>Business Consulting and Services</c:v>
                </c:pt>
              </c:strCache>
            </c:strRef>
          </c:cat>
          <c:val>
            <c:numRef>
              <c:f>'Visitor Demographic'!$V$5:$V$14</c:f>
              <c:numCache>
                <c:formatCode>General</c:formatCode>
                <c:ptCount val="10"/>
                <c:pt idx="0">
                  <c:v>2308</c:v>
                </c:pt>
                <c:pt idx="1">
                  <c:v>2074</c:v>
                </c:pt>
                <c:pt idx="2">
                  <c:v>2032</c:v>
                </c:pt>
                <c:pt idx="3">
                  <c:v>819</c:v>
                </c:pt>
                <c:pt idx="4">
                  <c:v>617</c:v>
                </c:pt>
                <c:pt idx="5">
                  <c:v>480</c:v>
                </c:pt>
                <c:pt idx="6">
                  <c:v>402</c:v>
                </c:pt>
                <c:pt idx="7">
                  <c:v>322</c:v>
                </c:pt>
                <c:pt idx="8">
                  <c:v>273</c:v>
                </c:pt>
                <c:pt idx="9">
                  <c:v>271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'Visitor Demographic'!$W$5:$W$14</c15:f>
                <c15:dlblRangeCache>
                  <c:ptCount val="10"/>
                  <c:pt idx="0">
                    <c:v>15.7%</c:v>
                  </c:pt>
                  <c:pt idx="1">
                    <c:v>14.1%</c:v>
                  </c:pt>
                  <c:pt idx="2">
                    <c:v>13.8%</c:v>
                  </c:pt>
                  <c:pt idx="3">
                    <c:v>5.6%</c:v>
                  </c:pt>
                  <c:pt idx="4">
                    <c:v>4.2%</c:v>
                  </c:pt>
                  <c:pt idx="5">
                    <c:v>3.3%</c:v>
                  </c:pt>
                  <c:pt idx="6">
                    <c:v>2.7%</c:v>
                  </c:pt>
                  <c:pt idx="7">
                    <c:v>2.2%</c:v>
                  </c:pt>
                  <c:pt idx="8">
                    <c:v>1.9%</c:v>
                  </c:pt>
                  <c:pt idx="9">
                    <c:v>1.8%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CD24-4475-8CC1-A7F49FD7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599584"/>
        <c:axId val="586588704"/>
      </c:barChart>
      <c:catAx>
        <c:axId val="58659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88704"/>
        <c:crosses val="autoZero"/>
        <c:auto val="1"/>
        <c:lblAlgn val="ctr"/>
        <c:lblOffset val="100"/>
        <c:noMultiLvlLbl val="0"/>
      </c:catAx>
      <c:valAx>
        <c:axId val="586588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i="0" u="none" strike="noStrike" kern="1200" spc="0" baseline="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월별 오가닉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Impression 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Engagement </a:t>
            </a:r>
            <a:r>
              <a:rPr lang="ko-KR" altLang="en-US" sz="1400" b="1" i="0" u="none" strike="noStrike" kern="1200" spc="0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추이</a:t>
            </a:r>
            <a:endParaRPr lang="ko-KR" altLang="ko-KR" sz="1400" b="1" i="0" u="none" strike="noStrike" kern="1200" spc="0" baseline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'노출,참여 추이'!$I$25</c:f>
              <c:strCache>
                <c:ptCount val="1"/>
                <c:pt idx="0">
                  <c:v>Impression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'노출,참여 추이'!$H$26:$H$40</c:f>
              <c:numCache>
                <c:formatCode>\'yy\ mm</c:formatCode>
                <c:ptCount val="15"/>
                <c:pt idx="0">
                  <c:v>45108</c:v>
                </c:pt>
                <c:pt idx="1">
                  <c:v>45139</c:v>
                </c:pt>
                <c:pt idx="2">
                  <c:v>45170</c:v>
                </c:pt>
                <c:pt idx="3">
                  <c:v>45200</c:v>
                </c:pt>
                <c:pt idx="4">
                  <c:v>45231</c:v>
                </c:pt>
                <c:pt idx="5">
                  <c:v>45261</c:v>
                </c:pt>
                <c:pt idx="6">
                  <c:v>45292</c:v>
                </c:pt>
                <c:pt idx="7">
                  <c:v>45323</c:v>
                </c:pt>
                <c:pt idx="8">
                  <c:v>45352</c:v>
                </c:pt>
                <c:pt idx="9">
                  <c:v>45383</c:v>
                </c:pt>
                <c:pt idx="10">
                  <c:v>45413</c:v>
                </c:pt>
                <c:pt idx="11">
                  <c:v>45444</c:v>
                </c:pt>
                <c:pt idx="12">
                  <c:v>45474</c:v>
                </c:pt>
                <c:pt idx="13">
                  <c:v>45505</c:v>
                </c:pt>
                <c:pt idx="14">
                  <c:v>45536</c:v>
                </c:pt>
              </c:numCache>
            </c:numRef>
          </c:cat>
          <c:val>
            <c:numRef>
              <c:f>'노출,참여 추이'!$I$26:$I$40</c:f>
              <c:numCache>
                <c:formatCode>#,##0_ </c:formatCode>
                <c:ptCount val="15"/>
                <c:pt idx="0">
                  <c:v>111215</c:v>
                </c:pt>
                <c:pt idx="1">
                  <c:v>114968</c:v>
                </c:pt>
                <c:pt idx="2">
                  <c:v>132612</c:v>
                </c:pt>
                <c:pt idx="3">
                  <c:v>138632</c:v>
                </c:pt>
                <c:pt idx="4">
                  <c:v>160929</c:v>
                </c:pt>
                <c:pt idx="5">
                  <c:v>96535</c:v>
                </c:pt>
                <c:pt idx="6">
                  <c:v>120721</c:v>
                </c:pt>
                <c:pt idx="7">
                  <c:v>139143</c:v>
                </c:pt>
                <c:pt idx="8">
                  <c:v>170500</c:v>
                </c:pt>
                <c:pt idx="9">
                  <c:v>191459</c:v>
                </c:pt>
                <c:pt idx="10">
                  <c:v>220430</c:v>
                </c:pt>
                <c:pt idx="11">
                  <c:v>200257</c:v>
                </c:pt>
                <c:pt idx="12">
                  <c:v>209300</c:v>
                </c:pt>
                <c:pt idx="13">
                  <c:v>239939</c:v>
                </c:pt>
                <c:pt idx="14">
                  <c:v>209273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D58-BAC6-5D8F8F407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2412432"/>
        <c:axId val="655969904"/>
      </c:barChart>
      <c:lineChart>
        <c:grouping val="standard"/>
        <c:varyColors val="0"/>
        <c:ser>
          <c:idx val="1"/>
          <c:order val="1"/>
          <c:tx>
            <c:strRef>
              <c:f>'노출,참여 추이'!$J$25</c:f>
              <c:strCache>
                <c:ptCount val="1"/>
                <c:pt idx="0">
                  <c:v>Engagement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'노출,참여 추이'!$H$26:$H$40</c:f>
              <c:numCache>
                <c:formatCode>\'yy\ mm</c:formatCode>
                <c:ptCount val="15"/>
                <c:pt idx="0">
                  <c:v>45108</c:v>
                </c:pt>
                <c:pt idx="1">
                  <c:v>45139</c:v>
                </c:pt>
                <c:pt idx="2">
                  <c:v>45170</c:v>
                </c:pt>
                <c:pt idx="3">
                  <c:v>45200</c:v>
                </c:pt>
                <c:pt idx="4">
                  <c:v>45231</c:v>
                </c:pt>
                <c:pt idx="5">
                  <c:v>45261</c:v>
                </c:pt>
                <c:pt idx="6">
                  <c:v>45292</c:v>
                </c:pt>
                <c:pt idx="7">
                  <c:v>45323</c:v>
                </c:pt>
                <c:pt idx="8">
                  <c:v>45352</c:v>
                </c:pt>
                <c:pt idx="9">
                  <c:v>45383</c:v>
                </c:pt>
                <c:pt idx="10">
                  <c:v>45413</c:v>
                </c:pt>
                <c:pt idx="11">
                  <c:v>45444</c:v>
                </c:pt>
                <c:pt idx="12">
                  <c:v>45474</c:v>
                </c:pt>
                <c:pt idx="13">
                  <c:v>45505</c:v>
                </c:pt>
                <c:pt idx="14">
                  <c:v>45536</c:v>
                </c:pt>
              </c:numCache>
            </c:numRef>
          </c:cat>
          <c:val>
            <c:numRef>
              <c:f>'노출,참여 추이'!$J$26:$J$40</c:f>
              <c:numCache>
                <c:formatCode>#,##0_ </c:formatCode>
                <c:ptCount val="15"/>
                <c:pt idx="0">
                  <c:v>6177</c:v>
                </c:pt>
                <c:pt idx="1">
                  <c:v>9620</c:v>
                </c:pt>
                <c:pt idx="2">
                  <c:v>12295</c:v>
                </c:pt>
                <c:pt idx="3">
                  <c:v>16261</c:v>
                </c:pt>
                <c:pt idx="4">
                  <c:v>20617</c:v>
                </c:pt>
                <c:pt idx="5">
                  <c:v>5071</c:v>
                </c:pt>
                <c:pt idx="6">
                  <c:v>7086</c:v>
                </c:pt>
                <c:pt idx="7">
                  <c:v>9922</c:v>
                </c:pt>
                <c:pt idx="8">
                  <c:v>20307</c:v>
                </c:pt>
                <c:pt idx="9">
                  <c:v>19100</c:v>
                </c:pt>
                <c:pt idx="10">
                  <c:v>20060</c:v>
                </c:pt>
                <c:pt idx="11">
                  <c:v>22647</c:v>
                </c:pt>
                <c:pt idx="12">
                  <c:v>19684</c:v>
                </c:pt>
                <c:pt idx="13">
                  <c:v>25963</c:v>
                </c:pt>
                <c:pt idx="14">
                  <c:v>25532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A6-4D58-BAC6-5D8F8F407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43760"/>
        <c:axId val="1003625344"/>
      </c:lineChart>
      <c:dateAx>
        <c:axId val="672412432"/>
        <c:scaling>
          <c:orientation val="minMax"/>
        </c:scaling>
        <c:delete val="0"/>
        <c:axPos val="b"/>
        <c:numFmt formatCode="\'yy\ 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5969904"/>
        <c:crosses val="autoZero"/>
        <c:auto val="1"/>
        <c:lblOffset val="100"/>
        <c:baseTimeUnit val="months"/>
      </c:dateAx>
      <c:valAx>
        <c:axId val="65596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2412432"/>
        <c:crosses val="autoZero"/>
        <c:crossBetween val="between"/>
      </c:valAx>
      <c:valAx>
        <c:axId val="1003625344"/>
        <c:scaling>
          <c:orientation val="minMax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843760"/>
        <c:crosses val="max"/>
        <c:crossBetween val="between"/>
      </c:valAx>
      <c:dateAx>
        <c:axId val="182843760"/>
        <c:scaling>
          <c:orientation val="minMax"/>
        </c:scaling>
        <c:delete val="1"/>
        <c:axPos val="b"/>
        <c:numFmt formatCode="\'yy\ mm" sourceLinked="1"/>
        <c:majorTickMark val="out"/>
        <c:minorTickMark val="none"/>
        <c:tickLblPos val="nextTo"/>
        <c:crossAx val="100362534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0.77413</cdr:x>
      <cdr:y>0.01402</cdr:y>
    </cdr:from>
    <cdr:to>
      <cdr:x>0.99259</cdr:x>
      <cdr:y>0.14024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892477" y="44028"/>
          <a:ext cx="2509520" cy="396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r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*SK </a:t>
          </a:r>
          <a:r>
            <a:rPr lang="ko-KR" altLang="en-US" sz="800" dirty="0" err="1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하이닉스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 링크드인 페이지</a:t>
          </a:r>
          <a:endParaRPr lang="en-US" altLang="ko-KR" sz="800" b="1" dirty="0">
            <a:ln>
              <a:solidFill>
                <a:schemeClr val="bg1">
                  <a:alpha val="10000"/>
                </a:schemeClr>
              </a:solidFill>
            </a:ln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  <a:p xmlns:a="http://schemas.openxmlformats.org/drawingml/2006/main">
          <a:pPr algn="r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2024.01.01 ~ 2024.01.31</a:t>
          </a:r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  <cdr:relSizeAnchor xmlns:cdr="http://schemas.openxmlformats.org/drawingml/2006/chartDrawing">
    <cdr:from>
      <cdr:x>0.00263</cdr:x>
      <cdr:y>0.00629</cdr:y>
    </cdr:from>
    <cdr:to>
      <cdr:x>0.18631</cdr:x>
      <cdr:y>0.06929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894" y="27377"/>
          <a:ext cx="1876318" cy="27416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just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( X: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일자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/ Y: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신규 팔로워 유입 수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)</a:t>
          </a:r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C184-54FE-4B49-A009-6DC1BCC64C60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2024-10-08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0248-5C46-4C7A-A9F6-683FFB5C7EC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694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4DBF126-6793-4F40-B222-CDA52C54AA5A}" type="datetimeFigureOut">
              <a:rPr lang="ko-KR" altLang="en-US" smtClean="0"/>
              <a:pPr/>
              <a:t>2024-10-08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9213C5C-22A8-44B5-B06A-7892EF53FF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28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7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42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22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4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33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042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728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2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0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6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1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4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관련 영상에 사람들의 반응 좋음 </a:t>
            </a:r>
            <a:r>
              <a:rPr lang="en-US" altLang="ko-KR" dirty="0"/>
              <a:t>-&gt; </a:t>
            </a:r>
            <a:r>
              <a:rPr lang="ko-KR" altLang="en-US"/>
              <a:t>전문적인</a:t>
            </a:r>
            <a:r>
              <a:rPr lang="ko-KR" altLang="en-US" baseline="0"/>
              <a:t> 영상 선호 </a:t>
            </a:r>
            <a:r>
              <a:rPr lang="en-US" altLang="ko-KR" baseline="0" dirty="0"/>
              <a:t>/ </a:t>
            </a:r>
            <a:r>
              <a:rPr lang="ko-KR" altLang="en-US" baseline="0"/>
              <a:t>모바일로 시청하기 좋은 포맷의 영상이 좋은반응을 얻음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관련 영상에 사람들의 반응 좋음 </a:t>
            </a:r>
            <a:r>
              <a:rPr lang="en-US" altLang="ko-KR" dirty="0"/>
              <a:t>-&gt; </a:t>
            </a:r>
            <a:r>
              <a:rPr lang="ko-KR" altLang="en-US"/>
              <a:t>전문적인</a:t>
            </a:r>
            <a:r>
              <a:rPr lang="ko-KR" altLang="en-US" baseline="0"/>
              <a:t> 영상 선호 </a:t>
            </a:r>
            <a:r>
              <a:rPr lang="en-US" altLang="ko-KR" baseline="0" dirty="0"/>
              <a:t>/ </a:t>
            </a:r>
            <a:r>
              <a:rPr lang="ko-KR" altLang="en-US" baseline="0"/>
              <a:t>모바일로 시청하기 좋은 포맷의 영상이 좋은반응을 얻음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2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7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1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A8D46"/>
              </a:gs>
              <a:gs pos="63000">
                <a:srgbClr val="E61938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6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52386" y="64683"/>
            <a:ext cx="12078653" cy="6597374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902455-148A-7A35-86B0-F004C02DEF0C}"/>
              </a:ext>
            </a:extLst>
          </p:cNvPr>
          <p:cNvSpPr/>
          <p:nvPr userDrawn="1"/>
        </p:nvSpPr>
        <p:spPr>
          <a:xfrm flipV="1">
            <a:off x="394688" y="314619"/>
            <a:ext cx="635152" cy="45719"/>
          </a:xfrm>
          <a:prstGeom prst="rect">
            <a:avLst/>
          </a:prstGeom>
          <a:gradFill>
            <a:gsLst>
              <a:gs pos="0">
                <a:srgbClr val="FA8546"/>
              </a:gs>
              <a:gs pos="100000">
                <a:srgbClr val="E7183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Picture 2" descr="링크드 인 로고 | 무료 아이콘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51" y="335507"/>
            <a:ext cx="275539" cy="275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C0A7B7-55B5-8D11-68D0-EFC4304DB766}"/>
              </a:ext>
            </a:extLst>
          </p:cNvPr>
          <p:cNvSpPr/>
          <p:nvPr/>
        </p:nvSpPr>
        <p:spPr>
          <a:xfrm>
            <a:off x="4781898" y="6660001"/>
            <a:ext cx="26196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COPYRIGHT Ⓒ ALL RIGHT RESERVED BY Prain Global, Inc.</a:t>
            </a:r>
          </a:p>
        </p:txBody>
      </p:sp>
    </p:spTree>
    <p:extLst>
      <p:ext uri="{BB962C8B-B14F-4D97-AF65-F5344CB8AC3E}">
        <p14:creationId xmlns:p14="http://schemas.microsoft.com/office/powerpoint/2010/main" val="3149541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 userDrawn="1"/>
        </p:nvSpPr>
        <p:spPr>
          <a:xfrm>
            <a:off x="4620275" y="6480546"/>
            <a:ext cx="2951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Global, Inc.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FDD586E-4B82-41FF-AB9C-CE0EFF3C0533}"/>
              </a:ext>
            </a:extLst>
          </p:cNvPr>
          <p:cNvSpPr/>
          <p:nvPr userDrawn="1"/>
        </p:nvSpPr>
        <p:spPr>
          <a:xfrm>
            <a:off x="11857293" y="6564671"/>
            <a:ext cx="3635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 smtClean="0">
                <a:solidFill>
                  <a:schemeClr val="bg1">
                    <a:lumMod val="65000"/>
                  </a:schemeClr>
                </a:solidFill>
                <a:latin typeface="Squada One" panose="02000000000000000000" pitchFamily="2" charset="0"/>
                <a:ea typeface="-윤고딕320" pitchFamily="18" charset="-127"/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0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4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B344C1C-CDDF-41EE-BEBD-8AFD5D3D812B}" type="datetimeFigureOut">
              <a:rPr lang="ko-KR" altLang="en-US" smtClean="0"/>
              <a:pPr/>
              <a:t>2024-10-08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7A63A4-8CBE-440D-AB3A-3A53AAC34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8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237043797233209344" TargetMode="External"/><Relationship Id="rId7" Type="http://schemas.openxmlformats.org/officeDocument/2006/relationships/hyperlink" Target="https://www.linkedin.com/feed/update/urn:li:activity:724032083881669017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feed/update/urn:li:activity:7239596041203785728" TargetMode="External"/><Relationship Id="rId5" Type="http://schemas.openxmlformats.org/officeDocument/2006/relationships/hyperlink" Target="https://www.linkedin.com/feed/update/urn:li:activity:7242842492507693056" TargetMode="External"/><Relationship Id="rId4" Type="http://schemas.openxmlformats.org/officeDocument/2006/relationships/hyperlink" Target="https://www.linkedin.com/feed/update/urn:li:activity:723887127138653388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237043797233209344" TargetMode="External"/><Relationship Id="rId7" Type="http://schemas.openxmlformats.org/officeDocument/2006/relationships/hyperlink" Target="https://www.linkedin.com/feed/update/urn:li:activity:723652876244656947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feed/update/urn:li:activity:7240320838816690176" TargetMode="External"/><Relationship Id="rId5" Type="http://schemas.openxmlformats.org/officeDocument/2006/relationships/hyperlink" Target="https://www.linkedin.com/feed/update/urn:li:activity:7237784103356354564" TargetMode="External"/><Relationship Id="rId4" Type="http://schemas.openxmlformats.org/officeDocument/2006/relationships/hyperlink" Target="https://www.linkedin.com/feed/update/urn:li:activity:724285753738810163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238871271386533888" TargetMode="External"/><Relationship Id="rId7" Type="http://schemas.openxmlformats.org/officeDocument/2006/relationships/hyperlink" Target="https://www.linkedin.com/feed/update/urn:li:activity:724429201624580096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feed/update/urn:li:activity:7239958430432518144" TargetMode="External"/><Relationship Id="rId5" Type="http://schemas.openxmlformats.org/officeDocument/2006/relationships/hyperlink" Target="https://www.linkedin.com/feed/update/urn:li:activity:7239596041203785728" TargetMode="External"/><Relationship Id="rId4" Type="http://schemas.openxmlformats.org/officeDocument/2006/relationships/hyperlink" Target="https://www.linkedin.com/feed/update/urn:li:activity:724284249250769305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245016788290125824" TargetMode="External"/><Relationship Id="rId7" Type="http://schemas.openxmlformats.org/officeDocument/2006/relationships/hyperlink" Target="https://www.linkedin.com/feed/update/urn:li:activity:724140046616775475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feed/update/urn:li:activity:7242132820830085121" TargetMode="External"/><Relationship Id="rId5" Type="http://schemas.openxmlformats.org/officeDocument/2006/relationships/hyperlink" Target="https://www.linkedin.com/feed/update/urn:li:activity:7236681907239886850" TargetMode="External"/><Relationship Id="rId4" Type="http://schemas.openxmlformats.org/officeDocument/2006/relationships/hyperlink" Target="https://www.linkedin.com/feed/update/urn:li:activity:723669700300136038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23777656962719744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feed/update/urn:li:activity:7244671835387150336" TargetMode="External"/><Relationship Id="rId4" Type="http://schemas.openxmlformats.org/officeDocument/2006/relationships/hyperlink" Target="https://www.linkedin.com/feed/update/urn:li:activity:724430714630406144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9144370" y="6568908"/>
            <a:ext cx="3047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COPYRIGHT Ⓒ ALL RIGHT 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RESERVED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BY Prain Global, Inc.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70646" y="3766212"/>
            <a:ext cx="184731" cy="338554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050" name="Picture 2" descr="SK hynix SSD – FORGED FOR PERFORM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54" y="2540977"/>
            <a:ext cx="1267792" cy="6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4834407" y="3766212"/>
            <a:ext cx="2523186" cy="404812"/>
          </a:xfrm>
          <a:prstGeom prst="rect">
            <a:avLst/>
          </a:prstGeom>
          <a:noFill/>
          <a:ln>
            <a:noFill/>
          </a:ln>
        </p:spPr>
        <p:txBody>
          <a:bodyPr vert="horz" lIns="0" tIns="45720" rIns="0" bIns="45720" rtlCol="0" anchor="ctr">
            <a:normAutofit fontScale="97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100" spc="600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September 2024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9" y="249317"/>
            <a:ext cx="389211" cy="224307"/>
          </a:xfrm>
          <a:prstGeom prst="rect">
            <a:avLst/>
          </a:prstGeom>
        </p:spPr>
      </p:pic>
      <p:sp>
        <p:nvSpPr>
          <p:cNvPr id="12" name="TextBox 23"/>
          <p:cNvSpPr txBox="1"/>
          <p:nvPr/>
        </p:nvSpPr>
        <p:spPr>
          <a:xfrm>
            <a:off x="4525829" y="3376699"/>
            <a:ext cx="3065842" cy="389513"/>
          </a:xfrm>
          <a:prstGeom prst="roundRect">
            <a:avLst>
              <a:gd name="adj" fmla="val 50000"/>
            </a:avLst>
          </a:prstGeom>
          <a:solidFill>
            <a:schemeClr val="bg1">
              <a:alpha val="91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</a:t>
            </a:r>
          </a:p>
        </p:txBody>
      </p:sp>
    </p:spTree>
    <p:extLst>
      <p:ext uri="{BB962C8B-B14F-4D97-AF65-F5344CB8AC3E}">
        <p14:creationId xmlns:p14="http://schemas.microsoft.com/office/powerpoint/2010/main" val="9909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 : Total Page Views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 세부 활동 보고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140B11-A443-DC10-E91F-35E481A5B6F3}"/>
              </a:ext>
            </a:extLst>
          </p:cNvPr>
          <p:cNvSpPr/>
          <p:nvPr/>
        </p:nvSpPr>
        <p:spPr>
          <a:xfrm>
            <a:off x="1015773" y="1328876"/>
            <a:ext cx="10922837" cy="61439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신규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 증가 및 휴가 시즌 종료로 전체적인 총 페이지 뷰 수 증가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모바일 페이지 뷰 수 균일한 흐름으로 증감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9E3873-2BA1-621D-961C-30CDC9F2613F}"/>
              </a:ext>
            </a:extLst>
          </p:cNvPr>
          <p:cNvSpPr txBox="1"/>
          <p:nvPr/>
        </p:nvSpPr>
        <p:spPr>
          <a:xfrm>
            <a:off x="8983499" y="1926257"/>
            <a:ext cx="2192727" cy="5125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*SK </a:t>
            </a:r>
            <a:r>
              <a:rPr lang="ko-KR" altLang="en-US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하이닉스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링크드인 페이지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2023.10.01 ~ 2024.09.30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72BBA85-F0BC-C5A9-A842-21D52BB31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192786"/>
              </p:ext>
            </p:extLst>
          </p:nvPr>
        </p:nvGraphicFramePr>
        <p:xfrm>
          <a:off x="1015773" y="2581275"/>
          <a:ext cx="10160453" cy="410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B2C74E9-D58C-AC1F-5113-6E0367A55505}"/>
              </a:ext>
            </a:extLst>
          </p:cNvPr>
          <p:cNvSpPr/>
          <p:nvPr/>
        </p:nvSpPr>
        <p:spPr>
          <a:xfrm>
            <a:off x="916918" y="1176786"/>
            <a:ext cx="6862354" cy="1061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2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10253" y="593542"/>
            <a:ext cx="3335269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 : Total Page Views &amp; Visitors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1F4A08-B41D-6C4E-3A1B-B4D5F3FBFE14}"/>
              </a:ext>
            </a:extLst>
          </p:cNvPr>
          <p:cNvSpPr/>
          <p:nvPr/>
        </p:nvSpPr>
        <p:spPr>
          <a:xfrm>
            <a:off x="1015773" y="1560325"/>
            <a:ext cx="10922837" cy="33740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PV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방문자 수 모두 크게 증가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8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월에 진행되는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행사로 수치가 증가한 것으로 추정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12C31D3-FB33-4C6F-852E-57EACBBD5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32066"/>
              </p:ext>
            </p:extLst>
          </p:nvPr>
        </p:nvGraphicFramePr>
        <p:xfrm>
          <a:off x="1015773" y="2176099"/>
          <a:ext cx="10134827" cy="4088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0ACBDEE2-3DBF-AFE6-083C-4CC4DA322C42}"/>
              </a:ext>
            </a:extLst>
          </p:cNvPr>
          <p:cNvSpPr txBox="1"/>
          <p:nvPr/>
        </p:nvSpPr>
        <p:spPr>
          <a:xfrm>
            <a:off x="8957873" y="2176099"/>
            <a:ext cx="2192727" cy="5125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*SK </a:t>
            </a:r>
            <a:r>
              <a:rPr lang="ko-KR" altLang="en-US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하이닉스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링크드인 페이지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2023.09.01 ~ 2024.08.31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18A1C-D7AB-D9F9-95CD-7E7D88BC2D02}"/>
              </a:ext>
            </a:extLst>
          </p:cNvPr>
          <p:cNvSpPr/>
          <p:nvPr/>
        </p:nvSpPr>
        <p:spPr>
          <a:xfrm>
            <a:off x="209552" y="302836"/>
            <a:ext cx="11729058" cy="6313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8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410253" y="547241"/>
            <a:ext cx="3277827" cy="35049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Review_ Visitor Demographics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E71B8-71C0-B206-246D-7078575D9850}"/>
              </a:ext>
            </a:extLst>
          </p:cNvPr>
          <p:cNvSpPr/>
          <p:nvPr/>
        </p:nvSpPr>
        <p:spPr>
          <a:xfrm>
            <a:off x="1091197" y="1228715"/>
            <a:ext cx="10399443" cy="8913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전반적인 페이지 방문자 수 전월 대비 약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1937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11.7%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반도체 제조업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3.5%, IT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서비스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4.4% /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엔지니어링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21.3%,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세일즈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23%,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리서치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18.3%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증가하며 해당 분야 방문자 꾸준히 증가 추세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DTF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전시회에 관심 갖는 방문자들의 직업 특성으로 해당 분야의 방문자 수 증가한 것으로 추정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87876798-E1EB-0E04-8213-99BF1B0D8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910222"/>
              </p:ext>
            </p:extLst>
          </p:nvPr>
        </p:nvGraphicFramePr>
        <p:xfrm>
          <a:off x="1009515" y="2349955"/>
          <a:ext cx="4943925" cy="412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3">
            <a:extLst>
              <a:ext uri="{FF2B5EF4-FFF2-40B4-BE49-F238E27FC236}">
                <a16:creationId xmlns:a16="http://schemas.microsoft.com/office/drawing/2014/main" id="{EA081C5E-6E7F-C677-B4C2-C2C8CF5B6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874271"/>
              </p:ext>
            </p:extLst>
          </p:nvPr>
        </p:nvGraphicFramePr>
        <p:xfrm>
          <a:off x="6495915" y="2343605"/>
          <a:ext cx="4994725" cy="412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EB3827A-2ACE-2DB5-540E-A7E2D0D0EFD1}"/>
              </a:ext>
            </a:extLst>
          </p:cNvPr>
          <p:cNvSpPr/>
          <p:nvPr/>
        </p:nvSpPr>
        <p:spPr>
          <a:xfrm>
            <a:off x="916918" y="1176786"/>
            <a:ext cx="8679928" cy="1061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1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3664"/>
              </p:ext>
            </p:extLst>
          </p:nvPr>
        </p:nvGraphicFramePr>
        <p:xfrm>
          <a:off x="329272" y="872841"/>
          <a:ext cx="11128557" cy="5590901"/>
        </p:xfrm>
        <a:graphic>
          <a:graphicData uri="http://schemas.openxmlformats.org/drawingml/2006/table">
            <a:tbl>
              <a:tblPr/>
              <a:tblGrid>
                <a:gridCol w="20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1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42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7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66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26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8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#r</a:t>
                      </a:r>
                    </a:p>
                  </a:txBody>
                  <a:tcPr marL="5953" marR="5953" marT="595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  Date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</a:txBody>
                  <a:tcPr marL="5953" marR="5953" marT="595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Source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Category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Clicks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</a:t>
                      </a:r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(%)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Like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Comments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Share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93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 Rate (%)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서버 솔루션 카드뉴스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28.53%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PIM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1873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27.65%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8148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미러링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2024 Sustainability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ESG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25.20%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25719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서버 솔루션 카드뉴스 </a:t>
                      </a: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23.39%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821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92578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현장 직원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5059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22.81%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23.92%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40540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AI Hardware Summit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현장 직원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22.37%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23.79%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24672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Semicon Taiwan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김주선 사장님 현장 발표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19708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20.53%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22.08%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35269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현장 세션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4807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17.93%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922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19.18%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65132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현장 부스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16.02%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5059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SK hynix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별의 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Interest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6084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84391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2024 Sustainability Report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ESG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90454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AI Hardware Summit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현장 세션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9014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1099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12.19%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13.53%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92896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12Hi HBM3E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3.03%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73197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DTF 2024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현장 인터뷰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03829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단체사진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3881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50255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미러링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DRAM Solutions for Generative AI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카탈로그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4.92%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미러링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HMSDK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세션 홍보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5.29%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3D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부스 영상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DTF 2024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스케치 영상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OCP Regional Summit APAC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세션 홍보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미러링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Niagara 2.0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4.45%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GDDR7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추석 모션 영상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Seasonal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2.78%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AI Hardware Summit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세션 홍보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부스 위치 안내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8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행사 참여 안내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3725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AI Hardware Summit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행사 참여 안내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1.68%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TSMC OIP Poll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Events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18335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2.78%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추석 메모리 굴비 세트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Seasonal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8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AI Semiconductor Poll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Interest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17073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17623" y="306849"/>
          <a:ext cx="2340206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60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Engagement Rate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1.68% ~ 5.43</a:t>
                      </a:r>
                      <a:endParaRPr lang="ko-KR" altLang="en-US" sz="9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2.92% ~ 7.29</a:t>
                      </a:r>
                      <a:endParaRPr lang="ko-KR" altLang="en-US" sz="9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9D5D6F-CBDD-29C3-2B75-0887C5325EA4}"/>
              </a:ext>
            </a:extLst>
          </p:cNvPr>
          <p:cNvSpPr txBox="1"/>
          <p:nvPr/>
        </p:nvSpPr>
        <p:spPr>
          <a:xfrm>
            <a:off x="5538651" y="269802"/>
            <a:ext cx="3466011" cy="369332"/>
          </a:xfrm>
          <a:prstGeom prst="rect">
            <a:avLst/>
          </a:prstGeom>
          <a:noFill/>
          <a:ln>
            <a:solidFill>
              <a:srgbClr val="E4193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무슨 의미인지 적혀야 함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7AD515-5B0B-4352-39C5-7223B9D0E787}"/>
              </a:ext>
            </a:extLst>
          </p:cNvPr>
          <p:cNvSpPr/>
          <p:nvPr/>
        </p:nvSpPr>
        <p:spPr>
          <a:xfrm>
            <a:off x="8281600" y="394258"/>
            <a:ext cx="635726" cy="878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2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7158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(Engagement Rate Top 5)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9578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47738" y="925946"/>
            <a:ext cx="11251158" cy="102989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멀티 이미지와 카드뉴스의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캐러셀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모두 좋은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E/R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수치를 기록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특히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DTF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모두 현장 직원을 조명하는 멀티 이미지들이 높은 순위를 차지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임직원 버전의 반도체 인명사전은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마지막 날 게재였음에도 높은 수치를 기록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9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기준 반도체 인명사전 콘텐츠 중 가장 높은 노출 및 참여 수 달성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자사가 강점 지닌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HBM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과 관련 연구원의 이야기를 담은 소재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눈에 띄는 색감 및 디자인으로 좋은 반응 확보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DE1D9-39A3-2FE0-14C3-4A016DAFC68E}"/>
              </a:ext>
            </a:extLst>
          </p:cNvPr>
          <p:cNvSpPr/>
          <p:nvPr/>
        </p:nvSpPr>
        <p:spPr>
          <a:xfrm>
            <a:off x="2797836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F29E32-E125-F58E-7E3E-A2F21CFACD53}"/>
              </a:ext>
            </a:extLst>
          </p:cNvPr>
          <p:cNvSpPr/>
          <p:nvPr/>
        </p:nvSpPr>
        <p:spPr>
          <a:xfrm>
            <a:off x="2850256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013EBB-DD42-7F6E-0D70-425956761533}"/>
              </a:ext>
            </a:extLst>
          </p:cNvPr>
          <p:cNvSpPr/>
          <p:nvPr/>
        </p:nvSpPr>
        <p:spPr>
          <a:xfrm>
            <a:off x="5065550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983E12-C45D-E66C-AFDC-89553C3B65EE}"/>
              </a:ext>
            </a:extLst>
          </p:cNvPr>
          <p:cNvSpPr/>
          <p:nvPr/>
        </p:nvSpPr>
        <p:spPr>
          <a:xfrm>
            <a:off x="5117970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FD219E-0892-B029-C5E1-783FB0FA0321}"/>
              </a:ext>
            </a:extLst>
          </p:cNvPr>
          <p:cNvSpPr/>
          <p:nvPr/>
        </p:nvSpPr>
        <p:spPr>
          <a:xfrm>
            <a:off x="7333264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C66680-8596-FE05-162D-1E91DB946756}"/>
              </a:ext>
            </a:extLst>
          </p:cNvPr>
          <p:cNvSpPr/>
          <p:nvPr/>
        </p:nvSpPr>
        <p:spPr>
          <a:xfrm>
            <a:off x="7385684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B7C1B1-1EF6-3438-0F23-93A1C006E9DA}"/>
              </a:ext>
            </a:extLst>
          </p:cNvPr>
          <p:cNvSpPr/>
          <p:nvPr/>
        </p:nvSpPr>
        <p:spPr>
          <a:xfrm>
            <a:off x="9641383" y="2034475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DF2BD-BB65-3B19-7FFE-B880B324E427}"/>
              </a:ext>
            </a:extLst>
          </p:cNvPr>
          <p:cNvSpPr/>
          <p:nvPr/>
        </p:nvSpPr>
        <p:spPr>
          <a:xfrm>
            <a:off x="9693803" y="5306352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CFC0BC-EBFD-DE6C-325A-C35913CC8D43}"/>
              </a:ext>
            </a:extLst>
          </p:cNvPr>
          <p:cNvSpPr/>
          <p:nvPr/>
        </p:nvSpPr>
        <p:spPr>
          <a:xfrm>
            <a:off x="266690" y="386161"/>
            <a:ext cx="11818917" cy="15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E2C7C98-E622-14FA-9126-0748F6D7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82356"/>
              </p:ext>
            </p:extLst>
          </p:nvPr>
        </p:nvGraphicFramePr>
        <p:xfrm>
          <a:off x="584252" y="2048412"/>
          <a:ext cx="10989441" cy="4497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62">
                  <a:extLst>
                    <a:ext uri="{9D8B030D-6E8A-4147-A177-3AD203B41FA5}">
                      <a16:colId xmlns:a16="http://schemas.microsoft.com/office/drawing/2014/main" val="4125680320"/>
                    </a:ext>
                  </a:extLst>
                </a:gridCol>
                <a:gridCol w="906720">
                  <a:extLst>
                    <a:ext uri="{9D8B030D-6E8A-4147-A177-3AD203B41FA5}">
                      <a16:colId xmlns:a16="http://schemas.microsoft.com/office/drawing/2014/main" val="453072047"/>
                    </a:ext>
                  </a:extLst>
                </a:gridCol>
                <a:gridCol w="339636">
                  <a:extLst>
                    <a:ext uri="{9D8B030D-6E8A-4147-A177-3AD203B41FA5}">
                      <a16:colId xmlns:a16="http://schemas.microsoft.com/office/drawing/2014/main" val="2861729047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590553615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1830652486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2437827057"/>
                    </a:ext>
                  </a:extLst>
                </a:gridCol>
                <a:gridCol w="997132">
                  <a:extLst>
                    <a:ext uri="{9D8B030D-6E8A-4147-A177-3AD203B41FA5}">
                      <a16:colId xmlns:a16="http://schemas.microsoft.com/office/drawing/2014/main" val="952597788"/>
                    </a:ext>
                  </a:extLst>
                </a:gridCol>
                <a:gridCol w="936170">
                  <a:extLst>
                    <a:ext uri="{9D8B030D-6E8A-4147-A177-3AD203B41FA5}">
                      <a16:colId xmlns:a16="http://schemas.microsoft.com/office/drawing/2014/main" val="2094536058"/>
                    </a:ext>
                  </a:extLst>
                </a:gridCol>
                <a:gridCol w="357053">
                  <a:extLst>
                    <a:ext uri="{9D8B030D-6E8A-4147-A177-3AD203B41FA5}">
                      <a16:colId xmlns:a16="http://schemas.microsoft.com/office/drawing/2014/main" val="317392273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0151201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109056787"/>
                    </a:ext>
                  </a:extLst>
                </a:gridCol>
                <a:gridCol w="409305">
                  <a:extLst>
                    <a:ext uri="{9D8B030D-6E8A-4147-A177-3AD203B41FA5}">
                      <a16:colId xmlns:a16="http://schemas.microsoft.com/office/drawing/2014/main" val="3378508650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901406558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1251802330"/>
                    </a:ext>
                  </a:extLst>
                </a:gridCol>
              </a:tblGrid>
              <a:tr h="205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 Rate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Top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 Rate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Top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 Rate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Top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 Rate</a:t>
                      </a:r>
                      <a:r>
                        <a:rPr lang="ko-KR" altLang="en-US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Top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 Rate</a:t>
                      </a:r>
                      <a:r>
                        <a:rPr lang="ko-KR" altLang="en-US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Top5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2206"/>
                  </a:ext>
                </a:extLst>
              </a:tr>
              <a:tr h="3306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Semicon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 Taiwan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3"/>
                        </a:rPr>
                        <a:t>김주선 </a:t>
                      </a:r>
                      <a:endParaRPr lang="en-US" altLang="ko-KR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hlinkClick r:id="rId3"/>
                      </a:endParaRPr>
                    </a:p>
                    <a:p>
                      <a:pPr algn="l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3"/>
                        </a:rPr>
                        <a:t>사장님 현장 발표 이미지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서버 솔루션 카드뉴스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탄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PIM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카드뉴스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AI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Hardware Summit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현장 </a:t>
                      </a:r>
                      <a:endParaRPr lang="en-US" altLang="ko-KR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hlinkClick r:id="rId6"/>
                      </a:endParaRPr>
                    </a:p>
                    <a:p>
                      <a:pPr algn="l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hlinkClick r:id="rId6"/>
                        </a:rPr>
                        <a:t>직원 이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미지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AI Hardware Summit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현장 </a:t>
                      </a:r>
                      <a:endParaRPr lang="en-US" altLang="ko-KR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hlinkClick r:id="rId7"/>
                      </a:endParaRPr>
                    </a:p>
                    <a:p>
                      <a:pPr algn="l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세션 이미지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001269"/>
                  </a:ext>
                </a:extLst>
              </a:tr>
              <a:tr h="27098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5623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22.08%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28.53%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27.65%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23.79%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13.53%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12954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19,708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7,389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6,774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6,397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9,014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9263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5880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24190"/>
                  </a:ext>
                </a:extLst>
              </a:tr>
              <a:tr h="25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3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(Impression Top 10)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47738" y="962520"/>
            <a:ext cx="11251158" cy="789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전시회 현장 이미지 모두 높은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수치 기록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특히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현장 세션 이미지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키노트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18,000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클릭 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4,000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이상을 달성하며 역대 전시회 콘텐츠 중 가장 높은 수치 기록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일발 발표 이미지와 현장 직원 이미지 또한 각각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12,000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회를 넘는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Impression, 3,000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회를 넘는 클릭 수 달성하며 높은 수치 기록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직사각형 5">
            <a:extLst>
              <a:ext uri="{FF2B5EF4-FFF2-40B4-BE49-F238E27FC236}">
                <a16:creationId xmlns:a16="http://schemas.microsoft.com/office/drawing/2014/main" id="{B0E5239F-39BA-9578-25BC-0B95FFB21523}"/>
              </a:ext>
            </a:extLst>
          </p:cNvPr>
          <p:cNvSpPr/>
          <p:nvPr/>
        </p:nvSpPr>
        <p:spPr>
          <a:xfrm>
            <a:off x="517158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B62EBC91-E1AC-55DF-DD60-800CF3B15CD6}"/>
              </a:ext>
            </a:extLst>
          </p:cNvPr>
          <p:cNvSpPr/>
          <p:nvPr/>
        </p:nvSpPr>
        <p:spPr>
          <a:xfrm>
            <a:off x="569578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EC10782F-6848-0344-8B71-CEA17E3F40DE}"/>
              </a:ext>
            </a:extLst>
          </p:cNvPr>
          <p:cNvSpPr/>
          <p:nvPr/>
        </p:nvSpPr>
        <p:spPr>
          <a:xfrm>
            <a:off x="2797836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C1046D34-F960-820B-2561-A1DC00757912}"/>
              </a:ext>
            </a:extLst>
          </p:cNvPr>
          <p:cNvSpPr/>
          <p:nvPr/>
        </p:nvSpPr>
        <p:spPr>
          <a:xfrm>
            <a:off x="2850256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69AA5330-369F-42C9-F945-1941076655FA}"/>
              </a:ext>
            </a:extLst>
          </p:cNvPr>
          <p:cNvSpPr/>
          <p:nvPr/>
        </p:nvSpPr>
        <p:spPr>
          <a:xfrm>
            <a:off x="5065550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039413BC-3C06-84E1-7805-05BACD68CB61}"/>
              </a:ext>
            </a:extLst>
          </p:cNvPr>
          <p:cNvSpPr/>
          <p:nvPr/>
        </p:nvSpPr>
        <p:spPr>
          <a:xfrm>
            <a:off x="5117970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78C3219A-F83F-8EE6-C9A5-55D8CD04B8D1}"/>
              </a:ext>
            </a:extLst>
          </p:cNvPr>
          <p:cNvSpPr/>
          <p:nvPr/>
        </p:nvSpPr>
        <p:spPr>
          <a:xfrm>
            <a:off x="7333264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직사각형 33">
            <a:extLst>
              <a:ext uri="{FF2B5EF4-FFF2-40B4-BE49-F238E27FC236}">
                <a16:creationId xmlns:a16="http://schemas.microsoft.com/office/drawing/2014/main" id="{F337A931-B8FD-2FB9-2D3D-10221823742F}"/>
              </a:ext>
            </a:extLst>
          </p:cNvPr>
          <p:cNvSpPr/>
          <p:nvPr/>
        </p:nvSpPr>
        <p:spPr>
          <a:xfrm>
            <a:off x="7385684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직사각형 36">
            <a:extLst>
              <a:ext uri="{FF2B5EF4-FFF2-40B4-BE49-F238E27FC236}">
                <a16:creationId xmlns:a16="http://schemas.microsoft.com/office/drawing/2014/main" id="{2E2ADB45-D53E-8601-3B2D-FA838E634E3F}"/>
              </a:ext>
            </a:extLst>
          </p:cNvPr>
          <p:cNvSpPr/>
          <p:nvPr/>
        </p:nvSpPr>
        <p:spPr>
          <a:xfrm>
            <a:off x="9641383" y="2034475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37">
            <a:extLst>
              <a:ext uri="{FF2B5EF4-FFF2-40B4-BE49-F238E27FC236}">
                <a16:creationId xmlns:a16="http://schemas.microsoft.com/office/drawing/2014/main" id="{AA21921D-E41A-DBD9-ECFD-0AE1F7C78857}"/>
              </a:ext>
            </a:extLst>
          </p:cNvPr>
          <p:cNvSpPr/>
          <p:nvPr/>
        </p:nvSpPr>
        <p:spPr>
          <a:xfrm>
            <a:off x="9693803" y="5306352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9" name="표 9">
            <a:extLst>
              <a:ext uri="{FF2B5EF4-FFF2-40B4-BE49-F238E27FC236}">
                <a16:creationId xmlns:a16="http://schemas.microsoft.com/office/drawing/2014/main" id="{81D47533-7684-DD55-94FA-F086B85A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98728"/>
              </p:ext>
            </p:extLst>
          </p:nvPr>
        </p:nvGraphicFramePr>
        <p:xfrm>
          <a:off x="584252" y="2048412"/>
          <a:ext cx="10989441" cy="4497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62">
                  <a:extLst>
                    <a:ext uri="{9D8B030D-6E8A-4147-A177-3AD203B41FA5}">
                      <a16:colId xmlns:a16="http://schemas.microsoft.com/office/drawing/2014/main" val="4125680320"/>
                    </a:ext>
                  </a:extLst>
                </a:gridCol>
                <a:gridCol w="906720">
                  <a:extLst>
                    <a:ext uri="{9D8B030D-6E8A-4147-A177-3AD203B41FA5}">
                      <a16:colId xmlns:a16="http://schemas.microsoft.com/office/drawing/2014/main" val="453072047"/>
                    </a:ext>
                  </a:extLst>
                </a:gridCol>
                <a:gridCol w="339636">
                  <a:extLst>
                    <a:ext uri="{9D8B030D-6E8A-4147-A177-3AD203B41FA5}">
                      <a16:colId xmlns:a16="http://schemas.microsoft.com/office/drawing/2014/main" val="2861729047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590553615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1830652486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2437827057"/>
                    </a:ext>
                  </a:extLst>
                </a:gridCol>
                <a:gridCol w="997132">
                  <a:extLst>
                    <a:ext uri="{9D8B030D-6E8A-4147-A177-3AD203B41FA5}">
                      <a16:colId xmlns:a16="http://schemas.microsoft.com/office/drawing/2014/main" val="952597788"/>
                    </a:ext>
                  </a:extLst>
                </a:gridCol>
                <a:gridCol w="936170">
                  <a:extLst>
                    <a:ext uri="{9D8B030D-6E8A-4147-A177-3AD203B41FA5}">
                      <a16:colId xmlns:a16="http://schemas.microsoft.com/office/drawing/2014/main" val="2094536058"/>
                    </a:ext>
                  </a:extLst>
                </a:gridCol>
                <a:gridCol w="357053">
                  <a:extLst>
                    <a:ext uri="{9D8B030D-6E8A-4147-A177-3AD203B41FA5}">
                      <a16:colId xmlns:a16="http://schemas.microsoft.com/office/drawing/2014/main" val="317392273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0151201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109056787"/>
                    </a:ext>
                  </a:extLst>
                </a:gridCol>
                <a:gridCol w="409305">
                  <a:extLst>
                    <a:ext uri="{9D8B030D-6E8A-4147-A177-3AD203B41FA5}">
                      <a16:colId xmlns:a16="http://schemas.microsoft.com/office/drawing/2014/main" val="3378508650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901406558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1251802330"/>
                    </a:ext>
                  </a:extLst>
                </a:gridCol>
              </a:tblGrid>
              <a:tr h="205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2206"/>
                  </a:ext>
                </a:extLst>
              </a:tr>
              <a:tr h="3306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Semicon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 Taiwan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김주선 사장님 현장 발표 이미지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TSMC OIP Poll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AI Semiconductor Poll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AI Hardware Summit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현장 세션 이미지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OCP Regional Summit APAC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세션 홍보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001269"/>
                  </a:ext>
                </a:extLst>
              </a:tr>
              <a:tr h="27098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5623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19,708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18,335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17,073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9,014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7,597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12954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4,047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1,099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9263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5880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24190"/>
                  </a:ext>
                </a:extLst>
              </a:tr>
              <a:tr h="25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843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FE8CF3F-0864-FEC1-B57E-064A56812ECB}"/>
              </a:ext>
            </a:extLst>
          </p:cNvPr>
          <p:cNvSpPr/>
          <p:nvPr/>
        </p:nvSpPr>
        <p:spPr>
          <a:xfrm>
            <a:off x="266690" y="200941"/>
            <a:ext cx="11818917" cy="1588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(Impression Top 10)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47738" y="962577"/>
            <a:ext cx="11251158" cy="789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뉴스 콘텐츠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뉴스룸 미러링 아닌 링크드인 자체 리포스트 하는 방향이 더 좋은 반응을 얻는 것으로 확인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뉴스 콘텐츠는 링크드인 채널 리포스트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카드뉴스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재가공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영상 등의 다양한 방법으로 게재하는 방향 시도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콘텐츠는 부스 설치 이미지까지 대체적으로 모두 준수한 수치를 기록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668E0-5A96-7E9D-52B3-169ACC8570AD}"/>
              </a:ext>
            </a:extLst>
          </p:cNvPr>
          <p:cNvSpPr/>
          <p:nvPr/>
        </p:nvSpPr>
        <p:spPr>
          <a:xfrm>
            <a:off x="266690" y="200941"/>
            <a:ext cx="11818917" cy="1588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12092420-6C5B-D8C1-F64F-45B17BAD27F1}"/>
              </a:ext>
            </a:extLst>
          </p:cNvPr>
          <p:cNvSpPr/>
          <p:nvPr/>
        </p:nvSpPr>
        <p:spPr>
          <a:xfrm>
            <a:off x="517158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4">
            <a:extLst>
              <a:ext uri="{FF2B5EF4-FFF2-40B4-BE49-F238E27FC236}">
                <a16:creationId xmlns:a16="http://schemas.microsoft.com/office/drawing/2014/main" id="{32AACF3B-D28D-E860-488F-A66C47DA78D2}"/>
              </a:ext>
            </a:extLst>
          </p:cNvPr>
          <p:cNvSpPr/>
          <p:nvPr/>
        </p:nvSpPr>
        <p:spPr>
          <a:xfrm>
            <a:off x="569578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8">
            <a:extLst>
              <a:ext uri="{FF2B5EF4-FFF2-40B4-BE49-F238E27FC236}">
                <a16:creationId xmlns:a16="http://schemas.microsoft.com/office/drawing/2014/main" id="{FC586E6F-567A-CC92-D817-258426AE35B8}"/>
              </a:ext>
            </a:extLst>
          </p:cNvPr>
          <p:cNvSpPr/>
          <p:nvPr/>
        </p:nvSpPr>
        <p:spPr>
          <a:xfrm>
            <a:off x="2797836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F5E26231-F319-B447-606D-CCBA0129D24A}"/>
              </a:ext>
            </a:extLst>
          </p:cNvPr>
          <p:cNvSpPr/>
          <p:nvPr/>
        </p:nvSpPr>
        <p:spPr>
          <a:xfrm>
            <a:off x="2850256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16">
            <a:extLst>
              <a:ext uri="{FF2B5EF4-FFF2-40B4-BE49-F238E27FC236}">
                <a16:creationId xmlns:a16="http://schemas.microsoft.com/office/drawing/2014/main" id="{CDE0FAD7-346A-0A8A-C161-83338E99098D}"/>
              </a:ext>
            </a:extLst>
          </p:cNvPr>
          <p:cNvSpPr/>
          <p:nvPr/>
        </p:nvSpPr>
        <p:spPr>
          <a:xfrm>
            <a:off x="5065550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DC98CE5C-E6DB-5F4B-7D8B-FC0B7E2D8EDD}"/>
              </a:ext>
            </a:extLst>
          </p:cNvPr>
          <p:cNvSpPr/>
          <p:nvPr/>
        </p:nvSpPr>
        <p:spPr>
          <a:xfrm>
            <a:off x="5117970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직사각형 31">
            <a:extLst>
              <a:ext uri="{FF2B5EF4-FFF2-40B4-BE49-F238E27FC236}">
                <a16:creationId xmlns:a16="http://schemas.microsoft.com/office/drawing/2014/main" id="{A415414C-6717-B9A0-A114-34C4FE66A9E5}"/>
              </a:ext>
            </a:extLst>
          </p:cNvPr>
          <p:cNvSpPr/>
          <p:nvPr/>
        </p:nvSpPr>
        <p:spPr>
          <a:xfrm>
            <a:off x="7333264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직사각형 33">
            <a:extLst>
              <a:ext uri="{FF2B5EF4-FFF2-40B4-BE49-F238E27FC236}">
                <a16:creationId xmlns:a16="http://schemas.microsoft.com/office/drawing/2014/main" id="{E659C977-FA6C-7687-5AEA-DA2B836BDFB0}"/>
              </a:ext>
            </a:extLst>
          </p:cNvPr>
          <p:cNvSpPr/>
          <p:nvPr/>
        </p:nvSpPr>
        <p:spPr>
          <a:xfrm>
            <a:off x="7385684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36">
            <a:extLst>
              <a:ext uri="{FF2B5EF4-FFF2-40B4-BE49-F238E27FC236}">
                <a16:creationId xmlns:a16="http://schemas.microsoft.com/office/drawing/2014/main" id="{EB8E2771-133A-812B-4D04-A40275075694}"/>
              </a:ext>
            </a:extLst>
          </p:cNvPr>
          <p:cNvSpPr/>
          <p:nvPr/>
        </p:nvSpPr>
        <p:spPr>
          <a:xfrm>
            <a:off x="9641383" y="2034475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직사각형 37">
            <a:extLst>
              <a:ext uri="{FF2B5EF4-FFF2-40B4-BE49-F238E27FC236}">
                <a16:creationId xmlns:a16="http://schemas.microsoft.com/office/drawing/2014/main" id="{231A40D3-50B0-04A5-EA3A-635AB8ED9C55}"/>
              </a:ext>
            </a:extLst>
          </p:cNvPr>
          <p:cNvSpPr/>
          <p:nvPr/>
        </p:nvSpPr>
        <p:spPr>
          <a:xfrm>
            <a:off x="9693803" y="5306352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9235C1B6-6095-0E0F-AA65-BE46A3BE1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4572"/>
              </p:ext>
            </p:extLst>
          </p:nvPr>
        </p:nvGraphicFramePr>
        <p:xfrm>
          <a:off x="584252" y="2048412"/>
          <a:ext cx="10989441" cy="4507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62">
                  <a:extLst>
                    <a:ext uri="{9D8B030D-6E8A-4147-A177-3AD203B41FA5}">
                      <a16:colId xmlns:a16="http://schemas.microsoft.com/office/drawing/2014/main" val="4125680320"/>
                    </a:ext>
                  </a:extLst>
                </a:gridCol>
                <a:gridCol w="906720">
                  <a:extLst>
                    <a:ext uri="{9D8B030D-6E8A-4147-A177-3AD203B41FA5}">
                      <a16:colId xmlns:a16="http://schemas.microsoft.com/office/drawing/2014/main" val="453072047"/>
                    </a:ext>
                  </a:extLst>
                </a:gridCol>
                <a:gridCol w="339636">
                  <a:extLst>
                    <a:ext uri="{9D8B030D-6E8A-4147-A177-3AD203B41FA5}">
                      <a16:colId xmlns:a16="http://schemas.microsoft.com/office/drawing/2014/main" val="2861729047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590553615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1830652486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2437827057"/>
                    </a:ext>
                  </a:extLst>
                </a:gridCol>
                <a:gridCol w="997132">
                  <a:extLst>
                    <a:ext uri="{9D8B030D-6E8A-4147-A177-3AD203B41FA5}">
                      <a16:colId xmlns:a16="http://schemas.microsoft.com/office/drawing/2014/main" val="952597788"/>
                    </a:ext>
                  </a:extLst>
                </a:gridCol>
                <a:gridCol w="936170">
                  <a:extLst>
                    <a:ext uri="{9D8B030D-6E8A-4147-A177-3AD203B41FA5}">
                      <a16:colId xmlns:a16="http://schemas.microsoft.com/office/drawing/2014/main" val="2094536058"/>
                    </a:ext>
                  </a:extLst>
                </a:gridCol>
                <a:gridCol w="357053">
                  <a:extLst>
                    <a:ext uri="{9D8B030D-6E8A-4147-A177-3AD203B41FA5}">
                      <a16:colId xmlns:a16="http://schemas.microsoft.com/office/drawing/2014/main" val="317392273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0151201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109056787"/>
                    </a:ext>
                  </a:extLst>
                </a:gridCol>
                <a:gridCol w="409305">
                  <a:extLst>
                    <a:ext uri="{9D8B030D-6E8A-4147-A177-3AD203B41FA5}">
                      <a16:colId xmlns:a16="http://schemas.microsoft.com/office/drawing/2014/main" val="3378508650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901406558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1251802330"/>
                    </a:ext>
                  </a:extLst>
                </a:gridCol>
              </a:tblGrid>
              <a:tr h="205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 Top 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2206"/>
                  </a:ext>
                </a:extLst>
              </a:tr>
              <a:tr h="3306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서버 솔루션 카드뉴스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1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탄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PIM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카드뉴스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AI Hardware Summit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현장 직원 이미지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SK hynix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별의 순간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TSMC OIP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부스 위치 안내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001269"/>
                  </a:ext>
                </a:extLst>
              </a:tr>
              <a:tr h="27098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5623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7,389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6,774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6,397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6,084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5,819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12954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2,054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1,431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852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9263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5880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24190"/>
                  </a:ext>
                </a:extLst>
              </a:tr>
              <a:tr h="25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콘텐츠 지표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47738" y="950423"/>
            <a:ext cx="11251158" cy="789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영상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 게재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조회 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1,200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넘는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 및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2,000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넘는 콘텐츠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 확보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 2024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현장 분위기 담은 리캡 영상과 전시회의 주요 내용 담은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콘텐츠가 좋은 반응 확보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경쟁사들과는 차별화되는 새로운 디자인의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NAND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영상 좋은 반응 기록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5A8F6-EC11-0CA3-9807-1CFA58B1D3E2}"/>
              </a:ext>
            </a:extLst>
          </p:cNvPr>
          <p:cNvSpPr/>
          <p:nvPr/>
        </p:nvSpPr>
        <p:spPr>
          <a:xfrm>
            <a:off x="266690" y="200941"/>
            <a:ext cx="11818917" cy="1539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4BA14E1E-56F3-51F8-4639-FF94B7C4E2AB}"/>
              </a:ext>
            </a:extLst>
          </p:cNvPr>
          <p:cNvSpPr/>
          <p:nvPr/>
        </p:nvSpPr>
        <p:spPr>
          <a:xfrm>
            <a:off x="517158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C25FBA0A-5342-E3EF-858E-61C75BFF9553}"/>
              </a:ext>
            </a:extLst>
          </p:cNvPr>
          <p:cNvSpPr/>
          <p:nvPr/>
        </p:nvSpPr>
        <p:spPr>
          <a:xfrm>
            <a:off x="569578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13DCAAF-A21D-D2FC-A246-590ECE2DD140}"/>
              </a:ext>
            </a:extLst>
          </p:cNvPr>
          <p:cNvSpPr/>
          <p:nvPr/>
        </p:nvSpPr>
        <p:spPr>
          <a:xfrm>
            <a:off x="2797836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94001519-6736-854E-3750-1A4E64351E7D}"/>
              </a:ext>
            </a:extLst>
          </p:cNvPr>
          <p:cNvSpPr/>
          <p:nvPr/>
        </p:nvSpPr>
        <p:spPr>
          <a:xfrm>
            <a:off x="2850256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직사각형 16">
            <a:extLst>
              <a:ext uri="{FF2B5EF4-FFF2-40B4-BE49-F238E27FC236}">
                <a16:creationId xmlns:a16="http://schemas.microsoft.com/office/drawing/2014/main" id="{8D7CF101-E710-547F-56D8-F88F92E4E507}"/>
              </a:ext>
            </a:extLst>
          </p:cNvPr>
          <p:cNvSpPr/>
          <p:nvPr/>
        </p:nvSpPr>
        <p:spPr>
          <a:xfrm>
            <a:off x="5065550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CCAA003A-C092-4F27-6C07-F22CF87197D3}"/>
              </a:ext>
            </a:extLst>
          </p:cNvPr>
          <p:cNvSpPr/>
          <p:nvPr/>
        </p:nvSpPr>
        <p:spPr>
          <a:xfrm>
            <a:off x="5117970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31">
            <a:extLst>
              <a:ext uri="{FF2B5EF4-FFF2-40B4-BE49-F238E27FC236}">
                <a16:creationId xmlns:a16="http://schemas.microsoft.com/office/drawing/2014/main" id="{54067389-9031-90E4-6A1E-C7D34A75615C}"/>
              </a:ext>
            </a:extLst>
          </p:cNvPr>
          <p:cNvSpPr/>
          <p:nvPr/>
        </p:nvSpPr>
        <p:spPr>
          <a:xfrm>
            <a:off x="7333264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33">
            <a:extLst>
              <a:ext uri="{FF2B5EF4-FFF2-40B4-BE49-F238E27FC236}">
                <a16:creationId xmlns:a16="http://schemas.microsoft.com/office/drawing/2014/main" id="{626AD0E9-AAF5-3B8E-0141-08BA530C7F60}"/>
              </a:ext>
            </a:extLst>
          </p:cNvPr>
          <p:cNvSpPr/>
          <p:nvPr/>
        </p:nvSpPr>
        <p:spPr>
          <a:xfrm>
            <a:off x="7385684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36">
            <a:extLst>
              <a:ext uri="{FF2B5EF4-FFF2-40B4-BE49-F238E27FC236}">
                <a16:creationId xmlns:a16="http://schemas.microsoft.com/office/drawing/2014/main" id="{805D8E9F-D8A0-5204-160C-43CA3333D6DB}"/>
              </a:ext>
            </a:extLst>
          </p:cNvPr>
          <p:cNvSpPr/>
          <p:nvPr/>
        </p:nvSpPr>
        <p:spPr>
          <a:xfrm>
            <a:off x="9641383" y="2034475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37">
            <a:extLst>
              <a:ext uri="{FF2B5EF4-FFF2-40B4-BE49-F238E27FC236}">
                <a16:creationId xmlns:a16="http://schemas.microsoft.com/office/drawing/2014/main" id="{9F3B5FBA-F845-0712-BE70-995829626315}"/>
              </a:ext>
            </a:extLst>
          </p:cNvPr>
          <p:cNvSpPr/>
          <p:nvPr/>
        </p:nvSpPr>
        <p:spPr>
          <a:xfrm>
            <a:off x="9693803" y="5306352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F02DF50E-3330-AF0A-63B4-7FBA5158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23936"/>
              </p:ext>
            </p:extLst>
          </p:nvPr>
        </p:nvGraphicFramePr>
        <p:xfrm>
          <a:off x="584252" y="2048412"/>
          <a:ext cx="10989441" cy="4492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62">
                  <a:extLst>
                    <a:ext uri="{9D8B030D-6E8A-4147-A177-3AD203B41FA5}">
                      <a16:colId xmlns:a16="http://schemas.microsoft.com/office/drawing/2014/main" val="4125680320"/>
                    </a:ext>
                  </a:extLst>
                </a:gridCol>
                <a:gridCol w="906720">
                  <a:extLst>
                    <a:ext uri="{9D8B030D-6E8A-4147-A177-3AD203B41FA5}">
                      <a16:colId xmlns:a16="http://schemas.microsoft.com/office/drawing/2014/main" val="453072047"/>
                    </a:ext>
                  </a:extLst>
                </a:gridCol>
                <a:gridCol w="339636">
                  <a:extLst>
                    <a:ext uri="{9D8B030D-6E8A-4147-A177-3AD203B41FA5}">
                      <a16:colId xmlns:a16="http://schemas.microsoft.com/office/drawing/2014/main" val="2861729047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590553615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1830652486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2437827057"/>
                    </a:ext>
                  </a:extLst>
                </a:gridCol>
                <a:gridCol w="997132">
                  <a:extLst>
                    <a:ext uri="{9D8B030D-6E8A-4147-A177-3AD203B41FA5}">
                      <a16:colId xmlns:a16="http://schemas.microsoft.com/office/drawing/2014/main" val="952597788"/>
                    </a:ext>
                  </a:extLst>
                </a:gridCol>
                <a:gridCol w="936170">
                  <a:extLst>
                    <a:ext uri="{9D8B030D-6E8A-4147-A177-3AD203B41FA5}">
                      <a16:colId xmlns:a16="http://schemas.microsoft.com/office/drawing/2014/main" val="2094536058"/>
                    </a:ext>
                  </a:extLst>
                </a:gridCol>
                <a:gridCol w="357053">
                  <a:extLst>
                    <a:ext uri="{9D8B030D-6E8A-4147-A177-3AD203B41FA5}">
                      <a16:colId xmlns:a16="http://schemas.microsoft.com/office/drawing/2014/main" val="317392273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0151201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109056787"/>
                    </a:ext>
                  </a:extLst>
                </a:gridCol>
                <a:gridCol w="409305">
                  <a:extLst>
                    <a:ext uri="{9D8B030D-6E8A-4147-A177-3AD203B41FA5}">
                      <a16:colId xmlns:a16="http://schemas.microsoft.com/office/drawing/2014/main" val="3378508650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901406558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1251802330"/>
                    </a:ext>
                  </a:extLst>
                </a:gridCol>
              </a:tblGrid>
              <a:tr h="205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2206"/>
                  </a:ext>
                </a:extLst>
              </a:tr>
              <a:tr h="3306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12Hi HBM3E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HMSDK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영상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DTF 2024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현장 인터뷰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Niagara 2.0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영상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GDDR7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추석 모션 영상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001269"/>
                  </a:ext>
                </a:extLst>
              </a:tr>
              <a:tr h="27098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5623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11,357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1,979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1,824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1,649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1,531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12954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370.59%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32.02%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30.36%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26.96%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24.90%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9263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1,880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4,782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4,934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4,652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4,602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5880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24190"/>
                  </a:ext>
                </a:extLst>
              </a:tr>
              <a:tr h="25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6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콘텐츠 지표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47738" y="1288219"/>
            <a:ext cx="11251158" cy="30970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전시회 현장 직원 인터뷰 제작하며 새로운 콘텐츠 게재했지만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다소 반복적인 패턴과 과도한 게재 수로 특정 영상 외에는 낮은 조회 수 기록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34476-6B92-86A3-6BC9-078D447F5357}"/>
              </a:ext>
            </a:extLst>
          </p:cNvPr>
          <p:cNvSpPr/>
          <p:nvPr/>
        </p:nvSpPr>
        <p:spPr>
          <a:xfrm>
            <a:off x="266690" y="200941"/>
            <a:ext cx="11818917" cy="139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779DFD4A-86E5-820D-7FFC-6CF78140E984}"/>
              </a:ext>
            </a:extLst>
          </p:cNvPr>
          <p:cNvSpPr/>
          <p:nvPr/>
        </p:nvSpPr>
        <p:spPr>
          <a:xfrm>
            <a:off x="517158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4">
            <a:extLst>
              <a:ext uri="{FF2B5EF4-FFF2-40B4-BE49-F238E27FC236}">
                <a16:creationId xmlns:a16="http://schemas.microsoft.com/office/drawing/2014/main" id="{23EE0451-D224-E468-F33E-ACDD3D50621A}"/>
              </a:ext>
            </a:extLst>
          </p:cNvPr>
          <p:cNvSpPr/>
          <p:nvPr/>
        </p:nvSpPr>
        <p:spPr>
          <a:xfrm>
            <a:off x="569578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8">
            <a:extLst>
              <a:ext uri="{FF2B5EF4-FFF2-40B4-BE49-F238E27FC236}">
                <a16:creationId xmlns:a16="http://schemas.microsoft.com/office/drawing/2014/main" id="{CE9EDEA7-4E83-11B9-723A-C1DEB5968DD5}"/>
              </a:ext>
            </a:extLst>
          </p:cNvPr>
          <p:cNvSpPr/>
          <p:nvPr/>
        </p:nvSpPr>
        <p:spPr>
          <a:xfrm>
            <a:off x="2797836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DE4FEB21-FD57-6919-88BA-902CB0D2B36B}"/>
              </a:ext>
            </a:extLst>
          </p:cNvPr>
          <p:cNvSpPr/>
          <p:nvPr/>
        </p:nvSpPr>
        <p:spPr>
          <a:xfrm>
            <a:off x="2850256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16">
            <a:extLst>
              <a:ext uri="{FF2B5EF4-FFF2-40B4-BE49-F238E27FC236}">
                <a16:creationId xmlns:a16="http://schemas.microsoft.com/office/drawing/2014/main" id="{E4969A48-3B37-E77F-13C8-8B05F94FB416}"/>
              </a:ext>
            </a:extLst>
          </p:cNvPr>
          <p:cNvSpPr/>
          <p:nvPr/>
        </p:nvSpPr>
        <p:spPr>
          <a:xfrm>
            <a:off x="5065550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A3BFFF23-EA9C-1B02-3B5E-52839CF1BCB2}"/>
              </a:ext>
            </a:extLst>
          </p:cNvPr>
          <p:cNvSpPr/>
          <p:nvPr/>
        </p:nvSpPr>
        <p:spPr>
          <a:xfrm>
            <a:off x="5117970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직사각형 31">
            <a:extLst>
              <a:ext uri="{FF2B5EF4-FFF2-40B4-BE49-F238E27FC236}">
                <a16:creationId xmlns:a16="http://schemas.microsoft.com/office/drawing/2014/main" id="{609BDE62-7FAE-60C9-DE8B-71C13DF9C9F0}"/>
              </a:ext>
            </a:extLst>
          </p:cNvPr>
          <p:cNvSpPr/>
          <p:nvPr/>
        </p:nvSpPr>
        <p:spPr>
          <a:xfrm>
            <a:off x="7333264" y="2036113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직사각형 33">
            <a:extLst>
              <a:ext uri="{FF2B5EF4-FFF2-40B4-BE49-F238E27FC236}">
                <a16:creationId xmlns:a16="http://schemas.microsoft.com/office/drawing/2014/main" id="{FDAECB97-ADDD-01E8-80B7-DE26FCE06C75}"/>
              </a:ext>
            </a:extLst>
          </p:cNvPr>
          <p:cNvSpPr/>
          <p:nvPr/>
        </p:nvSpPr>
        <p:spPr>
          <a:xfrm>
            <a:off x="7385684" y="5307990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36">
            <a:extLst>
              <a:ext uri="{FF2B5EF4-FFF2-40B4-BE49-F238E27FC236}">
                <a16:creationId xmlns:a16="http://schemas.microsoft.com/office/drawing/2014/main" id="{6250AFE8-6CDB-0235-BD19-6BC8A5777A22}"/>
              </a:ext>
            </a:extLst>
          </p:cNvPr>
          <p:cNvSpPr/>
          <p:nvPr/>
        </p:nvSpPr>
        <p:spPr>
          <a:xfrm>
            <a:off x="9641383" y="2034475"/>
            <a:ext cx="2062809" cy="462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직사각형 37">
            <a:extLst>
              <a:ext uri="{FF2B5EF4-FFF2-40B4-BE49-F238E27FC236}">
                <a16:creationId xmlns:a16="http://schemas.microsoft.com/office/drawing/2014/main" id="{0E82CB38-70A7-461D-A3E9-26167AFDF156}"/>
              </a:ext>
            </a:extLst>
          </p:cNvPr>
          <p:cNvSpPr/>
          <p:nvPr/>
        </p:nvSpPr>
        <p:spPr>
          <a:xfrm>
            <a:off x="9693803" y="5306352"/>
            <a:ext cx="1899269" cy="121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473F5064-FE9B-B96F-E6DF-663888120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89697"/>
              </p:ext>
            </p:extLst>
          </p:nvPr>
        </p:nvGraphicFramePr>
        <p:xfrm>
          <a:off x="584252" y="2048412"/>
          <a:ext cx="10989441" cy="4492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262">
                  <a:extLst>
                    <a:ext uri="{9D8B030D-6E8A-4147-A177-3AD203B41FA5}">
                      <a16:colId xmlns:a16="http://schemas.microsoft.com/office/drawing/2014/main" val="4125680320"/>
                    </a:ext>
                  </a:extLst>
                </a:gridCol>
                <a:gridCol w="906720">
                  <a:extLst>
                    <a:ext uri="{9D8B030D-6E8A-4147-A177-3AD203B41FA5}">
                      <a16:colId xmlns:a16="http://schemas.microsoft.com/office/drawing/2014/main" val="453072047"/>
                    </a:ext>
                  </a:extLst>
                </a:gridCol>
                <a:gridCol w="339636">
                  <a:extLst>
                    <a:ext uri="{9D8B030D-6E8A-4147-A177-3AD203B41FA5}">
                      <a16:colId xmlns:a16="http://schemas.microsoft.com/office/drawing/2014/main" val="2861729047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590553615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1830652486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2437827057"/>
                    </a:ext>
                  </a:extLst>
                </a:gridCol>
                <a:gridCol w="997132">
                  <a:extLst>
                    <a:ext uri="{9D8B030D-6E8A-4147-A177-3AD203B41FA5}">
                      <a16:colId xmlns:a16="http://schemas.microsoft.com/office/drawing/2014/main" val="952597788"/>
                    </a:ext>
                  </a:extLst>
                </a:gridCol>
                <a:gridCol w="936170">
                  <a:extLst>
                    <a:ext uri="{9D8B030D-6E8A-4147-A177-3AD203B41FA5}">
                      <a16:colId xmlns:a16="http://schemas.microsoft.com/office/drawing/2014/main" val="2094536058"/>
                    </a:ext>
                  </a:extLst>
                </a:gridCol>
                <a:gridCol w="357053">
                  <a:extLst>
                    <a:ext uri="{9D8B030D-6E8A-4147-A177-3AD203B41FA5}">
                      <a16:colId xmlns:a16="http://schemas.microsoft.com/office/drawing/2014/main" val="317392273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0151201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109056787"/>
                    </a:ext>
                  </a:extLst>
                </a:gridCol>
                <a:gridCol w="409305">
                  <a:extLst>
                    <a:ext uri="{9D8B030D-6E8A-4147-A177-3AD203B41FA5}">
                      <a16:colId xmlns:a16="http://schemas.microsoft.com/office/drawing/2014/main" val="3378508650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901406558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1251802330"/>
                    </a:ext>
                  </a:extLst>
                </a:gridCol>
              </a:tblGrid>
              <a:tr h="205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Views Top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22206"/>
                  </a:ext>
                </a:extLst>
              </a:tr>
              <a:tr h="3306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DTF 2024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스케치 영상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TSMC OIP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세션 홍보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TSMC OIP 3D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부스 영상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001269"/>
                  </a:ext>
                </a:extLst>
              </a:tr>
              <a:tr h="27098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5623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1,497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1,240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Views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12954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26.97%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조회수 반영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23.45%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9263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4,670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3,721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2,058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58805"/>
                  </a:ext>
                </a:extLst>
              </a:tr>
              <a:tr h="24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24190"/>
                  </a:ext>
                </a:extLst>
              </a:tr>
              <a:tr h="25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66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410253" y="593542"/>
            <a:ext cx="4134451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D3948-BF23-3353-5416-17CB3FF73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15867"/>
              </p:ext>
            </p:extLst>
          </p:nvPr>
        </p:nvGraphicFramePr>
        <p:xfrm>
          <a:off x="567752" y="1663831"/>
          <a:ext cx="10685147" cy="4964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484">
                  <a:extLst>
                    <a:ext uri="{9D8B030D-6E8A-4147-A177-3AD203B41FA5}">
                      <a16:colId xmlns:a16="http://schemas.microsoft.com/office/drawing/2014/main" val="4290166918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1890588637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816068688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1211729311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95209218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729856570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1763168082"/>
                    </a:ext>
                  </a:extLst>
                </a:gridCol>
                <a:gridCol w="1450809">
                  <a:extLst>
                    <a:ext uri="{9D8B030D-6E8A-4147-A177-3AD203B41FA5}">
                      <a16:colId xmlns:a16="http://schemas.microsoft.com/office/drawing/2014/main" val="1493350808"/>
                    </a:ext>
                  </a:extLst>
                </a:gridCol>
              </a:tblGrid>
              <a:tr h="3552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r>
                        <a:rPr lang="ko-KR" altLang="en-US" sz="150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endParaRPr lang="x-none" alt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SUN</a:t>
                      </a: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MON (10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건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en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TUE (5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건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en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WED (9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건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en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THU (16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건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en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FRI (13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건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en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SAT</a:t>
                      </a: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A8546"/>
                        </a:gs>
                        <a:gs pos="100000">
                          <a:srgbClr val="E71837"/>
                        </a:gs>
                      </a:gsLst>
                      <a:lin ang="42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3394460"/>
                  </a:ext>
                </a:extLst>
              </a:tr>
              <a:tr h="26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x-none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1(102/135)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2(313/195)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3(480/189)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4(422/185)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5(382/209)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6(316/123)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7(165/156)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33916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예정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x-none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43200" marR="43200" marT="43200" marB="43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53491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Remark</a:t>
                      </a:r>
                      <a:endParaRPr lang="en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x-none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kern="1200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43200" marR="43200" marT="43200" marB="43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62626"/>
                  </a:ext>
                </a:extLst>
              </a:tr>
              <a:tr h="261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r>
                        <a:rPr lang="x-none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  <a:endParaRPr lang="x-none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8(134/125)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9(458/167)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10(420/205)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11(423/209)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12(367/134)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13(338/168)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14(187/126)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89197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예정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Remark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x-none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15(118/130)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16(341/124)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17(396/181)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18(338/165)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19(368/159)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20(376/196)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21(177/153)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67917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예정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3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3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63063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Remark</a:t>
                      </a:r>
                      <a:endParaRPr lang="en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22003"/>
                  </a:ext>
                </a:extLst>
              </a:tr>
              <a:tr h="26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r>
                        <a:rPr lang="ko-KR" altLang="en-US" sz="9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x-none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22(143/126)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23(411/141)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24(493/233)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25(428/205)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26(474/247)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27(368/158)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28(165/78)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643226"/>
                  </a:ext>
                </a:extLst>
              </a:tr>
              <a:tr h="3627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예정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CE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3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3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19481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Remark</a:t>
                      </a:r>
                      <a:endParaRPr lang="en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90156"/>
                  </a:ext>
                </a:extLst>
              </a:tr>
              <a:tr h="26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x-none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29(150/176)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30(360/134)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09144"/>
                  </a:ext>
                </a:extLst>
              </a:tr>
              <a:tr h="349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예정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3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CE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14280"/>
                  </a:ext>
                </a:extLst>
              </a:tr>
              <a:tr h="2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Remark</a:t>
                      </a:r>
                      <a:endParaRPr lang="en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43200" marR="43200" marT="43200" marB="43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39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B05151-5069-0C71-ADF1-6AD17AC0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51236"/>
              </p:ext>
            </p:extLst>
          </p:nvPr>
        </p:nvGraphicFramePr>
        <p:xfrm>
          <a:off x="567752" y="847025"/>
          <a:ext cx="10685148" cy="73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0858">
                  <a:extLst>
                    <a:ext uri="{9D8B030D-6E8A-4147-A177-3AD203B41FA5}">
                      <a16:colId xmlns:a16="http://schemas.microsoft.com/office/drawing/2014/main" val="3991639672"/>
                    </a:ext>
                  </a:extLst>
                </a:gridCol>
              </a:tblGrid>
              <a:tr h="366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캐러셀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싱글 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링크 미러링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Poll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AC0E6BC-59B6-2BA4-D64E-3D80D4370166}"/>
              </a:ext>
            </a:extLst>
          </p:cNvPr>
          <p:cNvSpPr/>
          <p:nvPr/>
        </p:nvSpPr>
        <p:spPr>
          <a:xfrm>
            <a:off x="567751" y="665441"/>
            <a:ext cx="10944979" cy="5963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X, </a:t>
            </a:r>
            <a:r>
              <a:rPr lang="ko-KR" altLang="en-US" sz="2400" dirty="0">
                <a:solidFill>
                  <a:srgbClr val="FF0000"/>
                </a:solidFill>
              </a:rPr>
              <a:t>날짜는 최신화 했음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날짜</a:t>
            </a:r>
            <a:r>
              <a:rPr lang="en-US" altLang="ko-KR" sz="2400" b="1" dirty="0">
                <a:solidFill>
                  <a:srgbClr val="FF0000"/>
                </a:solidFill>
              </a:rPr>
              <a:t>(UV/PV)</a:t>
            </a:r>
          </a:p>
        </p:txBody>
      </p:sp>
    </p:spTree>
    <p:extLst>
      <p:ext uri="{BB962C8B-B14F-4D97-AF65-F5344CB8AC3E}">
        <p14:creationId xmlns:p14="http://schemas.microsoft.com/office/powerpoint/2010/main" val="13275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 txBox="1">
            <a:spLocks/>
          </p:cNvSpPr>
          <p:nvPr/>
        </p:nvSpPr>
        <p:spPr>
          <a:xfrm>
            <a:off x="2331522" y="3227735"/>
            <a:ext cx="2026645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 O N T E N T 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409264" y="1607837"/>
            <a:ext cx="4768153" cy="3823036"/>
            <a:chOff x="6409264" y="1931994"/>
            <a:chExt cx="4768153" cy="3823036"/>
          </a:xfrm>
        </p:grpSpPr>
        <p:grpSp>
          <p:nvGrpSpPr>
            <p:cNvPr id="9" name="그룹 8"/>
            <p:cNvGrpSpPr/>
            <p:nvPr/>
          </p:nvGrpSpPr>
          <p:grpSpPr>
            <a:xfrm>
              <a:off x="6409265" y="1931994"/>
              <a:ext cx="4768152" cy="2045923"/>
              <a:chOff x="6409265" y="1931994"/>
              <a:chExt cx="4768152" cy="2045923"/>
            </a:xfrm>
          </p:grpSpPr>
          <p:sp>
            <p:nvSpPr>
              <p:cNvPr id="12" name="제목 2"/>
              <p:cNvSpPr txBox="1">
                <a:spLocks/>
              </p:cNvSpPr>
              <p:nvPr/>
            </p:nvSpPr>
            <p:spPr>
              <a:xfrm>
                <a:off x="6409265" y="2217314"/>
                <a:ext cx="4533055" cy="176060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Monthly Highlights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페이지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Followers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현황 보고 및 분석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경쟁사 페이지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Followers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현황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보고 및 분석 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4)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팔로워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광고 지출 비용 대비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팔로워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증감 분석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5)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페이지 </a:t>
                </a:r>
                <a:r>
                  <a:rPr lang="en-US" altLang="ko-KR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Review_Total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Page Views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6)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페이지 </a:t>
                </a:r>
                <a:r>
                  <a:rPr lang="en-US" altLang="ko-KR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Review_Visitor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Demographics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콘텐츠 게재 현황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콘텐츠 지표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/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영상 콘텐츠 지표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/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캘린더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8)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콘텐츠 </a:t>
                </a:r>
                <a:r>
                  <a:rPr lang="ko-KR" altLang="en-US" sz="1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오가닉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Impression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및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Engagement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현황 보고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/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분석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6409266" y="1931994"/>
                <a:ext cx="4768151" cy="279280"/>
                <a:chOff x="6409266" y="1931994"/>
                <a:chExt cx="4768151" cy="279280"/>
              </a:xfrm>
            </p:grpSpPr>
            <p:sp>
              <p:nvSpPr>
                <p:cNvPr id="10" name="제목 2"/>
                <p:cNvSpPr txBox="1">
                  <a:spLocks/>
                </p:cNvSpPr>
                <p:nvPr/>
              </p:nvSpPr>
              <p:spPr>
                <a:xfrm>
                  <a:off x="6409266" y="1931994"/>
                  <a:ext cx="3151984" cy="27928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1200" b="1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링크드인</a:t>
                  </a:r>
                  <a:r>
                    <a:rPr lang="ko-KR" altLang="en-US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페이지 및 콘텐츠 지표 현황 분석</a:t>
                  </a:r>
                </a:p>
              </p:txBody>
            </p:sp>
            <p:sp>
              <p:nvSpPr>
                <p:cNvPr id="25" name="제목 2"/>
                <p:cNvSpPr txBox="1">
                  <a:spLocks/>
                </p:cNvSpPr>
                <p:nvPr/>
              </p:nvSpPr>
              <p:spPr>
                <a:xfrm>
                  <a:off x="10773557" y="1931994"/>
                  <a:ext cx="403860" cy="279280"/>
                </a:xfrm>
                <a:prstGeom prst="rect">
                  <a:avLst/>
                </a:prstGeom>
              </p:spPr>
              <p:txBody>
                <a:bodyPr vert="horz" lIns="0" tIns="0" rIns="0" bIns="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altLang="ko-KR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3 p</a:t>
                  </a:r>
                  <a:endPara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cxnSp>
              <p:nvCxnSpPr>
                <p:cNvPr id="29" name="직선 연결선 28"/>
                <p:cNvCxnSpPr>
                  <a:cxnSpLocks/>
                  <a:stCxn id="10" idx="3"/>
                  <a:endCxn id="25" idx="1"/>
                </p:cNvCxnSpPr>
                <p:nvPr/>
              </p:nvCxnSpPr>
              <p:spPr>
                <a:xfrm>
                  <a:off x="9561250" y="2071634"/>
                  <a:ext cx="121230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그룹 13"/>
            <p:cNvGrpSpPr/>
            <p:nvPr/>
          </p:nvGrpSpPr>
          <p:grpSpPr>
            <a:xfrm>
              <a:off x="6409264" y="4996025"/>
              <a:ext cx="4768151" cy="759005"/>
              <a:chOff x="6409266" y="5244881"/>
              <a:chExt cx="4768151" cy="759005"/>
            </a:xfrm>
          </p:grpSpPr>
          <p:sp>
            <p:nvSpPr>
              <p:cNvPr id="16" name="제목 2"/>
              <p:cNvSpPr txBox="1">
                <a:spLocks/>
              </p:cNvSpPr>
              <p:nvPr/>
            </p:nvSpPr>
            <p:spPr>
              <a:xfrm>
                <a:off x="6409266" y="5524161"/>
                <a:ext cx="2348653" cy="479725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1) 9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월 트위터 지표 및 게재 현황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409267" y="5244881"/>
                <a:ext cx="4768150" cy="279280"/>
                <a:chOff x="6409267" y="5244881"/>
                <a:chExt cx="4768150" cy="279280"/>
              </a:xfrm>
            </p:grpSpPr>
            <p:sp>
              <p:nvSpPr>
                <p:cNvPr id="13" name="제목 2"/>
                <p:cNvSpPr txBox="1">
                  <a:spLocks/>
                </p:cNvSpPr>
                <p:nvPr/>
              </p:nvSpPr>
              <p:spPr>
                <a:xfrm>
                  <a:off x="6409267" y="5244881"/>
                  <a:ext cx="1765992" cy="279280"/>
                </a:xfrm>
                <a:prstGeom prst="rect">
                  <a:avLst/>
                </a:prstGeom>
              </p:spPr>
              <p:txBody>
                <a:bodyPr vert="horz" lIns="0" tIns="45720" rIns="0" bIns="4572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1200" b="1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트위터</a:t>
                  </a:r>
                  <a:r>
                    <a:rPr lang="ko-KR" altLang="en-US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세부 활동 보고</a:t>
                  </a:r>
                </a:p>
              </p:txBody>
            </p:sp>
            <p:sp>
              <p:nvSpPr>
                <p:cNvPr id="26" name="제목 2"/>
                <p:cNvSpPr txBox="1">
                  <a:spLocks/>
                </p:cNvSpPr>
                <p:nvPr/>
              </p:nvSpPr>
              <p:spPr>
                <a:xfrm>
                  <a:off x="10773557" y="5244881"/>
                  <a:ext cx="403860" cy="279280"/>
                </a:xfrm>
                <a:prstGeom prst="rect">
                  <a:avLst/>
                </a:prstGeom>
              </p:spPr>
              <p:txBody>
                <a:bodyPr vert="horz" lIns="0" tIns="0" rIns="0" bIns="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altLang="ko-KR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24 p</a:t>
                  </a:r>
                  <a:endPara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cxnSp>
              <p:nvCxnSpPr>
                <p:cNvPr id="32" name="직선 연결선 31"/>
                <p:cNvCxnSpPr>
                  <a:stCxn id="13" idx="3"/>
                  <a:endCxn id="26" idx="1"/>
                </p:cNvCxnSpPr>
                <p:nvPr/>
              </p:nvCxnSpPr>
              <p:spPr>
                <a:xfrm>
                  <a:off x="8175259" y="5384521"/>
                  <a:ext cx="2598298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그룹 10"/>
            <p:cNvGrpSpPr/>
            <p:nvPr/>
          </p:nvGrpSpPr>
          <p:grpSpPr>
            <a:xfrm>
              <a:off x="6409264" y="4188611"/>
              <a:ext cx="4768151" cy="809341"/>
              <a:chOff x="6409264" y="4211829"/>
              <a:chExt cx="4768151" cy="80934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6409264" y="4260239"/>
                <a:ext cx="4768151" cy="279280"/>
                <a:chOff x="6409264" y="4260239"/>
                <a:chExt cx="4768151" cy="279280"/>
              </a:xfrm>
            </p:grpSpPr>
            <p:sp>
              <p:nvSpPr>
                <p:cNvPr id="8" name="제목 2"/>
                <p:cNvSpPr txBox="1">
                  <a:spLocks/>
                </p:cNvSpPr>
                <p:nvPr/>
              </p:nvSpPr>
              <p:spPr>
                <a:xfrm>
                  <a:off x="6409264" y="4260239"/>
                  <a:ext cx="2557183" cy="250129"/>
                </a:xfrm>
                <a:prstGeom prst="rect">
                  <a:avLst/>
                </a:prstGeom>
              </p:spPr>
              <p:txBody>
                <a:bodyPr vert="horz" lIns="0" tIns="0" rIns="0" bIns="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콘텐츠 </a:t>
                  </a:r>
                  <a:r>
                    <a:rPr lang="en-US" altLang="ko-KR" sz="1200" b="1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Insigts</a:t>
                  </a:r>
                  <a:r>
                    <a:rPr lang="en-US" altLang="ko-KR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&amp; Developments</a:t>
                  </a:r>
                </a:p>
              </p:txBody>
            </p:sp>
            <p:cxnSp>
              <p:nvCxnSpPr>
                <p:cNvPr id="21" name="직선 연결선 20"/>
                <p:cNvCxnSpPr>
                  <a:cxnSpLocks/>
                  <a:stCxn id="8" idx="3"/>
                  <a:endCxn id="24" idx="1"/>
                </p:cNvCxnSpPr>
                <p:nvPr/>
              </p:nvCxnSpPr>
              <p:spPr>
                <a:xfrm>
                  <a:off x="8966447" y="4385304"/>
                  <a:ext cx="1807108" cy="14575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제목 2"/>
                <p:cNvSpPr txBox="1">
                  <a:spLocks/>
                </p:cNvSpPr>
                <p:nvPr/>
              </p:nvSpPr>
              <p:spPr>
                <a:xfrm>
                  <a:off x="10773555" y="4260239"/>
                  <a:ext cx="403860" cy="279280"/>
                </a:xfrm>
                <a:prstGeom prst="rect">
                  <a:avLst/>
                </a:prstGeom>
              </p:spPr>
              <p:txBody>
                <a:bodyPr vert="horz" lIns="0" tIns="0" rIns="0" bIns="0" rtlCol="0" anchor="ctr">
                  <a:no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altLang="ko-KR" sz="1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22 p</a:t>
                  </a:r>
                  <a:endPara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</p:grpSp>
          <p:sp>
            <p:nvSpPr>
              <p:cNvPr id="20" name="제목 2"/>
              <p:cNvSpPr txBox="1">
                <a:spLocks/>
              </p:cNvSpPr>
              <p:nvPr/>
            </p:nvSpPr>
            <p:spPr>
              <a:xfrm>
                <a:off x="6409265" y="4211829"/>
                <a:ext cx="3638973" cy="809341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1) </a:t>
                </a:r>
                <a:r>
                  <a:rPr lang="ko-KR" altLang="en-US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콘텐츠 </a:t>
                </a:r>
                <a:r>
                  <a:rPr lang="en-US" altLang="ko-KR" sz="1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Insights &amp; Developments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0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2">
            <a:extLst>
              <a:ext uri="{FF2B5EF4-FFF2-40B4-BE49-F238E27FC236}">
                <a16:creationId xmlns:a16="http://schemas.microsoft.com/office/drawing/2014/main" id="{8BB4956C-E1B7-8A3E-507C-7C4B242D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634799"/>
              </p:ext>
            </p:extLst>
          </p:nvPr>
        </p:nvGraphicFramePr>
        <p:xfrm>
          <a:off x="1081239" y="2808778"/>
          <a:ext cx="10184093" cy="369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제목 2"/>
          <p:cNvSpPr txBox="1">
            <a:spLocks/>
          </p:cNvSpPr>
          <p:nvPr/>
        </p:nvSpPr>
        <p:spPr>
          <a:xfrm>
            <a:off x="410254" y="593542"/>
            <a:ext cx="3757012" cy="25802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0402E9-C63C-F6F4-9ED6-56D5DDC20C16}"/>
              </a:ext>
            </a:extLst>
          </p:cNvPr>
          <p:cNvSpPr txBox="1"/>
          <p:nvPr/>
        </p:nvSpPr>
        <p:spPr>
          <a:xfrm>
            <a:off x="576870" y="667232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6B637-761B-55A0-2F94-800C80B1AC92}"/>
              </a:ext>
            </a:extLst>
          </p:cNvPr>
          <p:cNvSpPr txBox="1"/>
          <p:nvPr/>
        </p:nvSpPr>
        <p:spPr>
          <a:xfrm>
            <a:off x="1081239" y="1115393"/>
            <a:ext cx="10736291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209,273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약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12.8%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25,532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약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1.7%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클릭 수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23,360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약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0.3%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 평균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클릭 수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778.7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약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3.6%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콘텐츠 지표 분석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 자사가 강점 지닌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FMS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콘텐츠의 공격적인 게재로 운영 이래 가장 높은 수치 기록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	              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현장감 돋보이는 연출의 전시회 이미지 게재 통해 수치 견인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특히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FMS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이미지는 전시회 콘텐츠 중 가장 높은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기록</a:t>
            </a:r>
            <a:b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	              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③ 영상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영상화 등의 다양한 방식으로 풀어낸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News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콘텐츠로 좋은 반응 확보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0CCB3DC-480D-6219-6F24-3D7B6BB5FEB7}"/>
              </a:ext>
            </a:extLst>
          </p:cNvPr>
          <p:cNvSpPr txBox="1"/>
          <p:nvPr/>
        </p:nvSpPr>
        <p:spPr>
          <a:xfrm>
            <a:off x="9072605" y="2808778"/>
            <a:ext cx="2192727" cy="5125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*SK </a:t>
            </a:r>
            <a:r>
              <a:rPr lang="ko-KR" altLang="en-US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하이닉스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링크드인 페이지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2023.07.01 ~ 2024.09.30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6D826-047B-03CA-1118-EB657D6EBFD2}"/>
              </a:ext>
            </a:extLst>
          </p:cNvPr>
          <p:cNvSpPr/>
          <p:nvPr/>
        </p:nvSpPr>
        <p:spPr>
          <a:xfrm>
            <a:off x="1197514" y="1650811"/>
            <a:ext cx="9374692" cy="1061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0BBDB"/>
              </a:gs>
              <a:gs pos="64000">
                <a:srgbClr val="0077B7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660514" y="3136613"/>
            <a:ext cx="287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LinkedIn Sep Report</a:t>
            </a:r>
          </a:p>
          <a:p>
            <a:pPr algn="ctr"/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Insights &amp; Developments</a:t>
            </a:r>
          </a:p>
        </p:txBody>
      </p:sp>
    </p:spTree>
    <p:extLst>
      <p:ext uri="{BB962C8B-B14F-4D97-AF65-F5344CB8AC3E}">
        <p14:creationId xmlns:p14="http://schemas.microsoft.com/office/powerpoint/2010/main" val="36760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7411" y="1055348"/>
            <a:ext cx="2589518" cy="5317271"/>
          </a:xfrm>
          <a:prstGeom prst="roundRect">
            <a:avLst>
              <a:gd name="adj" fmla="val 8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3254498" y="713459"/>
            <a:ext cx="9260672" cy="555575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통합 콘텐츠 강화 전략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 콘텐츠 강화</a:t>
            </a:r>
            <a:b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기술 조명 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전시회에서 공개할 제품 및 기술 정보를 사전 확보해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Pre-Launch-After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단계별로 전략적 홍보를 진행 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행사 별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단계 별 프레임 제작해 시스템화 하여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사전 설정된 프레임에 맞춰 전시 중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짧은 뉴스형 콘텐츠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양산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분야별 심층 인터뷰 위주로 시도</a:t>
            </a:r>
            <a:b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전시회 중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직원 인터뷰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심층적인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분야별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집중 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(ex.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 메인 제품 담당자 인터뷰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차별화된 기술 조명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전시회에서 최초 공개되는 제품 관련 뉴스 등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기술적 리더십과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글로벌 트렌드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분석을 강조하는 인터뷰는 전문성에 특화된 링크드인 유저들에게 긍정적 반응 유도할 수 있을 것으로 예상</a:t>
            </a:r>
            <a:b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공개 뉴스 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리포스트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심층 분석 자료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백서 등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활용해 전문성을 부각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파트너십 콘텐츠 강화</a:t>
            </a:r>
            <a:b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 제품 외에도 주요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파트너십 및 협업 제품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함께 강조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TSMC, Dell, NVIDIA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파트너와의 협력 사례를 통해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업계 경쟁력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시장성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강조 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(ex. TSMC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와의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HBM3E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조명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Dell Technologies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와의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PCB01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공동 개발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NVIDIA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와의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HBM3E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개발 협력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글로벌 트렌드 및 리더십 콘텐츠 강화</a:t>
            </a:r>
            <a:b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전시회와 별도로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업계의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미래 기술과 트렌드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설명하는 콘텐츠 확보 필요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전문 네트워킹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성격을 활용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전문가 대상의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 리더십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강조하는 콘텐츠를 게재하는 것이 필요한 시점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이웅선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부사장님 관련 콘텐츠에 대한 긍정적인 반응 확인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410253" y="593542"/>
            <a:ext cx="4134451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Insights &amp; Developments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FD8720-4A9D-39CE-64B2-99643C2B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710" b="6232"/>
          <a:stretch/>
        </p:blipFill>
        <p:spPr>
          <a:xfrm>
            <a:off x="410253" y="1121179"/>
            <a:ext cx="1853823" cy="1130205"/>
          </a:xfrm>
          <a:prstGeom prst="rect">
            <a:avLst/>
          </a:prstGeom>
        </p:spPr>
      </p:pic>
      <p:pic>
        <p:nvPicPr>
          <p:cNvPr id="22" name="그림 21" descr="텍스트, 책, 전자제품, 실내이(가) 표시된 사진&#10;&#10;자동 생성된 설명">
            <a:extLst>
              <a:ext uri="{FF2B5EF4-FFF2-40B4-BE49-F238E27FC236}">
                <a16:creationId xmlns:a16="http://schemas.microsoft.com/office/drawing/2014/main" id="{9861CE1B-D828-0FD5-9DBB-4652A364B5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3" y="2776523"/>
            <a:ext cx="1607592" cy="10726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6F94D0-6383-0267-F093-415D501F3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489" y="1908850"/>
            <a:ext cx="1607592" cy="901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7286A3-4DB7-0247-EA08-B96FFEB02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839" y="3759979"/>
            <a:ext cx="1607592" cy="904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E0FF51-1D03-00FC-2280-C5CCC4CAB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253" y="4374283"/>
            <a:ext cx="1734770" cy="9686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13772A-CBB1-DA30-0CD4-FFDEA405A6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715" y="5189207"/>
            <a:ext cx="1590362" cy="10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0E0FA"/>
              </a:gs>
              <a:gs pos="36000">
                <a:srgbClr val="72C7F6"/>
              </a:gs>
              <a:gs pos="96000">
                <a:srgbClr val="2CABF2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94409" y="324433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Twitter 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X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Sep Report</a:t>
            </a:r>
          </a:p>
        </p:txBody>
      </p:sp>
    </p:spTree>
    <p:extLst>
      <p:ext uri="{BB962C8B-B14F-4D97-AF65-F5344CB8AC3E}">
        <p14:creationId xmlns:p14="http://schemas.microsoft.com/office/powerpoint/2010/main" val="413797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391204" y="36544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X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 활동 보고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416842" y="526554"/>
            <a:ext cx="2625062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트위터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X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지표 및 게재 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050" name="Picture 2" descr="[사진: 엑스]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4" t="-1210" r="16455" b="-1353"/>
          <a:stretch/>
        </p:blipFill>
        <p:spPr bwMode="auto">
          <a:xfrm>
            <a:off x="11445286" y="282145"/>
            <a:ext cx="435186" cy="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996989" y="833852"/>
            <a:ext cx="10887585" cy="789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9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 기준 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팔로워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현황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9,124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(9,034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명에서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1%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증가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트윗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51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건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HBM3E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홍보하는 콘텐츠에는 모두 높은 반응 확인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밈과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같은 예능형 콘텐츠에 가장 높은 반응을 보였으며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CIS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시즈널과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엮은 친근한 이미지에도 좋은 반응 확인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21108" y="1722362"/>
            <a:ext cx="3722739" cy="4803546"/>
            <a:chOff x="307732" y="1827842"/>
            <a:chExt cx="3722739" cy="4803546"/>
          </a:xfrm>
        </p:grpSpPr>
        <p:sp>
          <p:nvSpPr>
            <p:cNvPr id="11" name="직사각형 10"/>
            <p:cNvSpPr/>
            <p:nvPr/>
          </p:nvSpPr>
          <p:spPr>
            <a:xfrm>
              <a:off x="307732" y="1995778"/>
              <a:ext cx="3722739" cy="463561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4" name="대각선 방향의 모서리가 둥근 사각형 13"/>
            <p:cNvSpPr/>
            <p:nvPr/>
          </p:nvSpPr>
          <p:spPr>
            <a:xfrm>
              <a:off x="307732" y="1827842"/>
              <a:ext cx="1707061" cy="243422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Top 1</a:t>
              </a:r>
              <a:endParaRPr lang="ko-KR" altLang="en-US" sz="105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10621" y="1722362"/>
            <a:ext cx="3722739" cy="4803546"/>
            <a:chOff x="307732" y="1827842"/>
            <a:chExt cx="3722739" cy="4803546"/>
          </a:xfrm>
        </p:grpSpPr>
        <p:sp>
          <p:nvSpPr>
            <p:cNvPr id="16" name="직사각형 15"/>
            <p:cNvSpPr/>
            <p:nvPr/>
          </p:nvSpPr>
          <p:spPr>
            <a:xfrm>
              <a:off x="307732" y="1995778"/>
              <a:ext cx="3722739" cy="463561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7" name="대각선 방향의 모서리가 둥근 사각형 16"/>
            <p:cNvSpPr/>
            <p:nvPr/>
          </p:nvSpPr>
          <p:spPr>
            <a:xfrm>
              <a:off x="307732" y="1827842"/>
              <a:ext cx="1707061" cy="243422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Top 2</a:t>
              </a:r>
              <a:endParaRPr lang="ko-KR" altLang="en-US" sz="105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00134" y="1715540"/>
            <a:ext cx="3722739" cy="4803546"/>
            <a:chOff x="307732" y="1827842"/>
            <a:chExt cx="3722739" cy="4803546"/>
          </a:xfrm>
        </p:grpSpPr>
        <p:sp>
          <p:nvSpPr>
            <p:cNvPr id="19" name="직사각형 18"/>
            <p:cNvSpPr/>
            <p:nvPr/>
          </p:nvSpPr>
          <p:spPr>
            <a:xfrm>
              <a:off x="307732" y="1995778"/>
              <a:ext cx="3722739" cy="463561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20" name="대각선 방향의 모서리가 둥근 사각형 19"/>
            <p:cNvSpPr/>
            <p:nvPr/>
          </p:nvSpPr>
          <p:spPr>
            <a:xfrm>
              <a:off x="307732" y="1827842"/>
              <a:ext cx="1707061" cy="243422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Top 3</a:t>
              </a:r>
              <a:endParaRPr lang="ko-KR" altLang="en-US" sz="105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89730"/>
              </p:ext>
            </p:extLst>
          </p:nvPr>
        </p:nvGraphicFramePr>
        <p:xfrm>
          <a:off x="4357356" y="5575166"/>
          <a:ext cx="3245043" cy="894052"/>
        </p:xfrm>
        <a:graphic>
          <a:graphicData uri="http://schemas.openxmlformats.org/drawingml/2006/table">
            <a:tbl>
              <a:tblPr/>
              <a:tblGrid>
                <a:gridCol w="94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Like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Share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Engagements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11,821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3198" y="2133720"/>
            <a:ext cx="461665" cy="3715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9024" y="2107562"/>
            <a:ext cx="308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&lt;FMS 2024 </a:t>
            </a:r>
            <a:r>
              <a:rPr lang="ko-KR" altLang="en-US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현장 인터뷰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_HBM3E&gt;</a:t>
            </a:r>
            <a:endParaRPr lang="ko-KR" altLang="en-US" sz="11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3905" y="2103981"/>
            <a:ext cx="308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</a:t>
            </a:r>
            <a:r>
              <a:rPr lang="ko-KR" altLang="en-US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사진의 날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_CIS&gt;</a:t>
            </a:r>
            <a:endParaRPr lang="ko-KR" altLang="en-US" sz="11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75743"/>
              </p:ext>
            </p:extLst>
          </p:nvPr>
        </p:nvGraphicFramePr>
        <p:xfrm>
          <a:off x="8231095" y="5575166"/>
          <a:ext cx="3245043" cy="894052"/>
        </p:xfrm>
        <a:graphic>
          <a:graphicData uri="http://schemas.openxmlformats.org/drawingml/2006/table">
            <a:tbl>
              <a:tblPr/>
              <a:tblGrid>
                <a:gridCol w="94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Like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Share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Engagements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2,948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15275"/>
              </p:ext>
            </p:extLst>
          </p:nvPr>
        </p:nvGraphicFramePr>
        <p:xfrm>
          <a:off x="416842" y="5575166"/>
          <a:ext cx="3245043" cy="894052"/>
        </p:xfrm>
        <a:graphic>
          <a:graphicData uri="http://schemas.openxmlformats.org/drawingml/2006/table">
            <a:tbl>
              <a:tblPr/>
              <a:tblGrid>
                <a:gridCol w="946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Like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Share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Engagements</a:t>
                      </a:r>
                    </a:p>
                  </a:txBody>
                  <a:tcPr marL="5953" marR="5953" marT="595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16,321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7759" y="2105832"/>
            <a:ext cx="308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&lt;No.1 HBM3E SK </a:t>
            </a:r>
            <a:r>
              <a:rPr lang="en-US" altLang="ko-KR" sz="11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hynix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  <a:endParaRPr lang="ko-KR" altLang="en-US" sz="11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850A4D2-7867-CB44-5BF8-4C15C5322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37"/>
          <a:stretch/>
        </p:blipFill>
        <p:spPr>
          <a:xfrm>
            <a:off x="751888" y="2422646"/>
            <a:ext cx="2574949" cy="29757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B486686-5F66-F35D-4BB5-5D231BD02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411" y="2422646"/>
            <a:ext cx="2231074" cy="29759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0934486-83F1-8E27-5886-F42766B9C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792" y="2422647"/>
            <a:ext cx="2177339" cy="29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A8D46"/>
              </a:gs>
              <a:gs pos="63000">
                <a:srgbClr val="E61938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2496000" y="5656214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나눔고딕" panose="020D0604000000000000" pitchFamily="50" charset="-127"/>
              </a:rPr>
              <a:t>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나눔고딕" panose="020D0604000000000000" pitchFamily="50" charset="-127"/>
              </a:rPr>
              <a:t>Prain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43956" y="6252489"/>
            <a:ext cx="2904088" cy="31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920037" y="286420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1576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0BBDB"/>
              </a:gs>
              <a:gs pos="64000">
                <a:srgbClr val="0077B7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45370" y="3136613"/>
            <a:ext cx="2501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LinkedIn Aug 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Report</a:t>
            </a:r>
          </a:p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및 콘텐츠 지표 현황 분석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2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52581" y="4275409"/>
            <a:ext cx="556449" cy="57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52581" y="4284118"/>
            <a:ext cx="10288832" cy="2095894"/>
          </a:xfrm>
          <a:prstGeom prst="roundRect">
            <a:avLst>
              <a:gd name="adj" fmla="val 7109"/>
            </a:avLst>
          </a:prstGeom>
          <a:solidFill>
            <a:srgbClr val="F2F2F2">
              <a:alpha val="62000"/>
            </a:srgb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804303" y="4432969"/>
            <a:ext cx="5022010" cy="804387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</a:t>
            </a:r>
            <a:r>
              <a:rPr lang="ko-KR" altLang="en-US" sz="12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122,145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 달성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比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4.2% 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신규 유입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5,178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2,798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2,380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 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</a:t>
            </a:r>
            <a:r>
              <a:rPr lang="ko-KR" altLang="en-US" sz="10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이탈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243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 신규 유입 </a:t>
            </a:r>
            <a:r>
              <a:rPr lang="ko-KR" altLang="en-US" sz="10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4,935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10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511F8F-9AE4-D521-D8E5-DC447A034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0672"/>
              </p:ext>
            </p:extLst>
          </p:nvPr>
        </p:nvGraphicFramePr>
        <p:xfrm>
          <a:off x="2109103" y="5655220"/>
          <a:ext cx="4821996" cy="50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32">
                  <a:extLst>
                    <a:ext uri="{9D8B030D-6E8A-4147-A177-3AD203B41FA5}">
                      <a16:colId xmlns:a16="http://schemas.microsoft.com/office/drawing/2014/main" val="3227289898"/>
                    </a:ext>
                  </a:extLst>
                </a:gridCol>
                <a:gridCol w="1607332">
                  <a:extLst>
                    <a:ext uri="{9D8B030D-6E8A-4147-A177-3AD203B41FA5}">
                      <a16:colId xmlns:a16="http://schemas.microsoft.com/office/drawing/2014/main" val="2165492573"/>
                    </a:ext>
                  </a:extLst>
                </a:gridCol>
                <a:gridCol w="1607332">
                  <a:extLst>
                    <a:ext uri="{9D8B030D-6E8A-4147-A177-3AD203B41FA5}">
                      <a16:colId xmlns:a16="http://schemas.microsoft.com/office/drawing/2014/main" val="382018487"/>
                    </a:ext>
                  </a:extLst>
                </a:gridCol>
              </a:tblGrid>
              <a:tr h="252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Products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Interest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News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214468"/>
                  </a:ext>
                </a:extLst>
              </a:tr>
              <a:tr h="252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Seasonal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Events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911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804303" y="5274786"/>
            <a:ext cx="5022010" cy="337400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건의 콘텐츠 발행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 0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			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82985" y="4441383"/>
            <a:ext cx="5085150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관련 지표 증감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-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View 15.7%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(17,245 → 14,545)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순 방문자 수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-12.0%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(8,773 → 7,720)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89799" y="5266247"/>
            <a:ext cx="4712758" cy="12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관련 </a:t>
            </a:r>
            <a:r>
              <a:rPr lang="ko-KR" altLang="en-US" sz="12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지표 증감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Impression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12.8%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(239,939 --&gt; 209,273)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Engagement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1.7%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(25,963 --&gt; 25,532)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클릭 수 약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0.3%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EA00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" name="Picture 2" descr="링크드 인 로고 | 무료 아이콘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1" y="4275409"/>
            <a:ext cx="275539" cy="275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6535730A-83D2-17E7-13AB-FDA84FFD36CF}"/>
              </a:ext>
            </a:extLst>
          </p:cNvPr>
          <p:cNvSpPr txBox="1"/>
          <p:nvPr/>
        </p:nvSpPr>
        <p:spPr>
          <a:xfrm>
            <a:off x="9148686" y="4301266"/>
            <a:ext cx="2192727" cy="5125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말일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UTC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시준 집계</a:t>
            </a:r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30073"/>
              </p:ext>
            </p:extLst>
          </p:nvPr>
        </p:nvGraphicFramePr>
        <p:xfrm>
          <a:off x="1004543" y="1333295"/>
          <a:ext cx="10182913" cy="264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38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1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94064"/>
              </p:ext>
            </p:extLst>
          </p:nvPr>
        </p:nvGraphicFramePr>
        <p:xfrm>
          <a:off x="1061570" y="2411335"/>
          <a:ext cx="9771893" cy="4060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0402E9-C63C-F6F4-9ED6-56D5DDC20C16}"/>
              </a:ext>
            </a:extLst>
          </p:cNvPr>
          <p:cNvSpPr txBox="1"/>
          <p:nvPr/>
        </p:nvSpPr>
        <p:spPr>
          <a:xfrm>
            <a:off x="576870" y="655422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077399" y="1216245"/>
            <a:ext cx="10551950" cy="89139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 기준 총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현황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122,145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유입 포함 전월 대비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4.4%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신규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유입 수는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5,178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명으로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 중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오가닉은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2,798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전월 比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10.1%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최종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신규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팔로워는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4,935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명으로 집계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이탈자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243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유입 대비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이탈율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4.7%: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전월대비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4.3%p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/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단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이탈자의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팔로우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유입 경로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여부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식별 제한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4BCFE-E13A-2E36-343E-1B4D52F8F5D0}"/>
              </a:ext>
            </a:extLst>
          </p:cNvPr>
          <p:cNvGrpSpPr/>
          <p:nvPr/>
        </p:nvGrpSpPr>
        <p:grpSpPr>
          <a:xfrm>
            <a:off x="1527776" y="5772336"/>
            <a:ext cx="8823615" cy="257191"/>
            <a:chOff x="2048514" y="5851536"/>
            <a:chExt cx="8823615" cy="25719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3877914" y="5863250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4189984" y="5863250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6013252" y="5856980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6325322" y="5856980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8167068" y="5851536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8461090" y="5851536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35077B-9216-59B7-211F-FFEF14D2B783}"/>
                </a:ext>
              </a:extLst>
            </p:cNvPr>
            <p:cNvSpPr txBox="1"/>
            <p:nvPr/>
          </p:nvSpPr>
          <p:spPr>
            <a:xfrm>
              <a:off x="2048514" y="5855417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881824-EB58-56B9-5AC8-227AD6074F9C}"/>
                </a:ext>
              </a:extLst>
            </p:cNvPr>
            <p:cNvSpPr txBox="1"/>
            <p:nvPr/>
          </p:nvSpPr>
          <p:spPr>
            <a:xfrm>
              <a:off x="10290883" y="5863250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71173A-C821-5B79-BBA6-A57788D869D2}"/>
                </a:ext>
              </a:extLst>
            </p:cNvPr>
            <p:cNvSpPr txBox="1"/>
            <p:nvPr/>
          </p:nvSpPr>
          <p:spPr>
            <a:xfrm>
              <a:off x="10614476" y="5864835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8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1F8214-D994-47B6-B257-7F5F5A7AE194}"/>
              </a:ext>
            </a:extLst>
          </p:cNvPr>
          <p:cNvSpPr/>
          <p:nvPr/>
        </p:nvSpPr>
        <p:spPr>
          <a:xfrm>
            <a:off x="1837115" y="5554328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모서리가 둥근 직사각형 54">
            <a:extLst>
              <a:ext uri="{FF2B5EF4-FFF2-40B4-BE49-F238E27FC236}">
                <a16:creationId xmlns:a16="http://schemas.microsoft.com/office/drawing/2014/main" id="{84B3E138-5E96-33B0-C8C0-9581D2805CDD}"/>
              </a:ext>
            </a:extLst>
          </p:cNvPr>
          <p:cNvSpPr/>
          <p:nvPr/>
        </p:nvSpPr>
        <p:spPr>
          <a:xfrm>
            <a:off x="10019089" y="3457120"/>
            <a:ext cx="1095512" cy="24389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9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9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367</a:t>
            </a:r>
            <a:r>
              <a:rPr lang="ko-KR" altLang="en-US" sz="9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 유입</a:t>
            </a:r>
            <a:endParaRPr lang="en-US" altLang="ko-KR" sz="9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직사각형 26">
            <a:extLst>
              <a:ext uri="{FF2B5EF4-FFF2-40B4-BE49-F238E27FC236}">
                <a16:creationId xmlns:a16="http://schemas.microsoft.com/office/drawing/2014/main" id="{D51DDCB9-FF4D-80C7-4E23-D58D687FADC4}"/>
              </a:ext>
            </a:extLst>
          </p:cNvPr>
          <p:cNvSpPr/>
          <p:nvPr/>
        </p:nvSpPr>
        <p:spPr>
          <a:xfrm>
            <a:off x="2157037" y="5554328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직사각형 26">
            <a:extLst>
              <a:ext uri="{FF2B5EF4-FFF2-40B4-BE49-F238E27FC236}">
                <a16:creationId xmlns:a16="http://schemas.microsoft.com/office/drawing/2014/main" id="{E26DFF76-4C97-951C-2FA3-3291B381E127}"/>
              </a:ext>
            </a:extLst>
          </p:cNvPr>
          <p:cNvSpPr/>
          <p:nvPr/>
        </p:nvSpPr>
        <p:spPr>
          <a:xfrm>
            <a:off x="2485668" y="5554328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29AE824B-F90B-5436-D0DF-30121A6604DE}"/>
              </a:ext>
            </a:extLst>
          </p:cNvPr>
          <p:cNvSpPr/>
          <p:nvPr/>
        </p:nvSpPr>
        <p:spPr>
          <a:xfrm>
            <a:off x="2774789" y="5544220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직사각형 26">
            <a:extLst>
              <a:ext uri="{FF2B5EF4-FFF2-40B4-BE49-F238E27FC236}">
                <a16:creationId xmlns:a16="http://schemas.microsoft.com/office/drawing/2014/main" id="{47EB438D-FBBE-D256-37CD-6E511A25C229}"/>
              </a:ext>
            </a:extLst>
          </p:cNvPr>
          <p:cNvSpPr/>
          <p:nvPr/>
        </p:nvSpPr>
        <p:spPr>
          <a:xfrm>
            <a:off x="3065341" y="554142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직사각형 26">
            <a:extLst>
              <a:ext uri="{FF2B5EF4-FFF2-40B4-BE49-F238E27FC236}">
                <a16:creationId xmlns:a16="http://schemas.microsoft.com/office/drawing/2014/main" id="{92A1C77D-235E-A1CA-0BC8-C2D4560D0405}"/>
              </a:ext>
            </a:extLst>
          </p:cNvPr>
          <p:cNvSpPr/>
          <p:nvPr/>
        </p:nvSpPr>
        <p:spPr>
          <a:xfrm>
            <a:off x="4014334" y="5553240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직사각형 26">
            <a:extLst>
              <a:ext uri="{FF2B5EF4-FFF2-40B4-BE49-F238E27FC236}">
                <a16:creationId xmlns:a16="http://schemas.microsoft.com/office/drawing/2014/main" id="{025B0187-5B6B-E83A-FB4C-6C36FCFCBFF5}"/>
              </a:ext>
            </a:extLst>
          </p:cNvPr>
          <p:cNvSpPr/>
          <p:nvPr/>
        </p:nvSpPr>
        <p:spPr>
          <a:xfrm>
            <a:off x="4334256" y="5553240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직사각형 26">
            <a:extLst>
              <a:ext uri="{FF2B5EF4-FFF2-40B4-BE49-F238E27FC236}">
                <a16:creationId xmlns:a16="http://schemas.microsoft.com/office/drawing/2014/main" id="{8430F19E-D2C1-5ED2-01FA-528C21A93DD7}"/>
              </a:ext>
            </a:extLst>
          </p:cNvPr>
          <p:cNvSpPr/>
          <p:nvPr/>
        </p:nvSpPr>
        <p:spPr>
          <a:xfrm>
            <a:off x="4662887" y="5553240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직사각형 26">
            <a:extLst>
              <a:ext uri="{FF2B5EF4-FFF2-40B4-BE49-F238E27FC236}">
                <a16:creationId xmlns:a16="http://schemas.microsoft.com/office/drawing/2014/main" id="{B047EF47-1167-35EA-71C9-6D06D6F80E21}"/>
              </a:ext>
            </a:extLst>
          </p:cNvPr>
          <p:cNvSpPr/>
          <p:nvPr/>
        </p:nvSpPr>
        <p:spPr>
          <a:xfrm>
            <a:off x="4952008" y="5543132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F1238792-2A0A-C6B7-6D05-C2F78CF48990}"/>
              </a:ext>
            </a:extLst>
          </p:cNvPr>
          <p:cNvSpPr/>
          <p:nvPr/>
        </p:nvSpPr>
        <p:spPr>
          <a:xfrm>
            <a:off x="5242560" y="5540333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직사각형 26">
            <a:extLst>
              <a:ext uri="{FF2B5EF4-FFF2-40B4-BE49-F238E27FC236}">
                <a16:creationId xmlns:a16="http://schemas.microsoft.com/office/drawing/2014/main" id="{31735C17-DDF6-D902-8C09-7CD9D014B291}"/>
              </a:ext>
            </a:extLst>
          </p:cNvPr>
          <p:cNvSpPr/>
          <p:nvPr/>
        </p:nvSpPr>
        <p:spPr>
          <a:xfrm>
            <a:off x="7117908" y="5543132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8" name="직사각형 26">
            <a:extLst>
              <a:ext uri="{FF2B5EF4-FFF2-40B4-BE49-F238E27FC236}">
                <a16:creationId xmlns:a16="http://schemas.microsoft.com/office/drawing/2014/main" id="{B9CE01D6-F5B0-F7B1-D0A5-1D9E842C6352}"/>
              </a:ext>
            </a:extLst>
          </p:cNvPr>
          <p:cNvSpPr/>
          <p:nvPr/>
        </p:nvSpPr>
        <p:spPr>
          <a:xfrm>
            <a:off x="7408460" y="5540333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0" name="직사각형 26">
            <a:extLst>
              <a:ext uri="{FF2B5EF4-FFF2-40B4-BE49-F238E27FC236}">
                <a16:creationId xmlns:a16="http://schemas.microsoft.com/office/drawing/2014/main" id="{31BD739B-AAEE-4B0B-9A8B-E930BC6F63E2}"/>
              </a:ext>
            </a:extLst>
          </p:cNvPr>
          <p:cNvSpPr/>
          <p:nvPr/>
        </p:nvSpPr>
        <p:spPr>
          <a:xfrm>
            <a:off x="8618558" y="5553240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직사각형 26">
            <a:extLst>
              <a:ext uri="{FF2B5EF4-FFF2-40B4-BE49-F238E27FC236}">
                <a16:creationId xmlns:a16="http://schemas.microsoft.com/office/drawing/2014/main" id="{B520F0F0-D487-22FA-9BDE-2AA0CB0C4A16}"/>
              </a:ext>
            </a:extLst>
          </p:cNvPr>
          <p:cNvSpPr/>
          <p:nvPr/>
        </p:nvSpPr>
        <p:spPr>
          <a:xfrm>
            <a:off x="8947189" y="5553240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직사각형 26">
            <a:extLst>
              <a:ext uri="{FF2B5EF4-FFF2-40B4-BE49-F238E27FC236}">
                <a16:creationId xmlns:a16="http://schemas.microsoft.com/office/drawing/2014/main" id="{AD6659E5-35B2-DEE9-09CA-9FA6A9388AC3}"/>
              </a:ext>
            </a:extLst>
          </p:cNvPr>
          <p:cNvSpPr/>
          <p:nvPr/>
        </p:nvSpPr>
        <p:spPr>
          <a:xfrm>
            <a:off x="9236310" y="5543132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직사각형 26">
            <a:extLst>
              <a:ext uri="{FF2B5EF4-FFF2-40B4-BE49-F238E27FC236}">
                <a16:creationId xmlns:a16="http://schemas.microsoft.com/office/drawing/2014/main" id="{F520D223-ADC1-79D4-9DA2-230124C5E263}"/>
              </a:ext>
            </a:extLst>
          </p:cNvPr>
          <p:cNvSpPr/>
          <p:nvPr/>
        </p:nvSpPr>
        <p:spPr>
          <a:xfrm>
            <a:off x="9526862" y="5540333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DC77A-4E94-8EC9-83C9-ADA633E6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2CDEDB26-4E19-804D-EC2B-97FAF0B76BF6}"/>
              </a:ext>
            </a:extLst>
          </p:cNvPr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C4FE7B54-E30F-E037-361A-AEFE7E23BACB}"/>
              </a:ext>
            </a:extLst>
          </p:cNvPr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2AD485-ACB0-0293-1756-C22E19F19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8738"/>
              </p:ext>
            </p:extLst>
          </p:nvPr>
        </p:nvGraphicFramePr>
        <p:xfrm>
          <a:off x="981701" y="2069403"/>
          <a:ext cx="4813657" cy="4127908"/>
        </p:xfrm>
        <a:graphic>
          <a:graphicData uri="http://schemas.openxmlformats.org/drawingml/2006/table">
            <a:tbl>
              <a:tblPr/>
              <a:tblGrid>
                <a:gridCol w="43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Follower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22,388(▲2,419)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17,396(▲2,493)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14,408(▲1,004)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3,765(▲61)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Taiwan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2,241(▲75)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Brazil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1,904(▼1)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1,298(▲78)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Canada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834(▼110)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Italy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790(▲7)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747(▲10)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73,772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75DDEC0-5389-D7BA-0C48-78C69F45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05964"/>
              </p:ext>
            </p:extLst>
          </p:nvPr>
        </p:nvGraphicFramePr>
        <p:xfrm>
          <a:off x="6003727" y="2069403"/>
          <a:ext cx="4813658" cy="4127911"/>
        </p:xfrm>
        <a:graphic>
          <a:graphicData uri="http://schemas.openxmlformats.org/drawingml/2006/table">
            <a:tbl>
              <a:tblPr/>
              <a:tblGrid>
                <a:gridCol w="58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052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</a:tblGrid>
              <a:tr h="3057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Visitor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나눔바른고딕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4,307(▼402)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2,910(▼26)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2,577(▼675)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Romania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303(▲159)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Taiwan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289(▼125)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230(▲66)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Argentina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190(▼30)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165(▲57)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Indonesia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152(▲85)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92(▲16)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7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11,827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81.3%)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902455-148A-7A35-86B0-F004C02DEF0C}"/>
              </a:ext>
            </a:extLst>
          </p:cNvPr>
          <p:cNvSpPr/>
          <p:nvPr/>
        </p:nvSpPr>
        <p:spPr>
          <a:xfrm flipV="1">
            <a:off x="394688" y="314619"/>
            <a:ext cx="635152" cy="45719"/>
          </a:xfrm>
          <a:prstGeom prst="rect">
            <a:avLst/>
          </a:prstGeom>
          <a:gradFill>
            <a:gsLst>
              <a:gs pos="0">
                <a:srgbClr val="FA8546"/>
              </a:gs>
              <a:gs pos="100000">
                <a:srgbClr val="E7183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0" name="Picture 2" descr="링크드 인 로고 | 무료 아이콘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51" y="335507"/>
            <a:ext cx="275539" cy="275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D83A98-6F71-9F36-33A1-9150B9626DD2}"/>
              </a:ext>
            </a:extLst>
          </p:cNvPr>
          <p:cNvSpPr/>
          <p:nvPr/>
        </p:nvSpPr>
        <p:spPr>
          <a:xfrm>
            <a:off x="981701" y="1002873"/>
            <a:ext cx="10551950" cy="89139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아시아 및 미주 지역 광고 통해 해당 지역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수 증가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미주 지역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증가세 유지되고 있으며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방문자 수 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4,600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명대로 크게 증가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FMS 2024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콘텐츠 및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Retargeting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광고 증대 통해 해당 지역의 방문자 수 증가한 것으로 추정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122B6-F3A6-5362-4811-7E192614520D}"/>
              </a:ext>
            </a:extLst>
          </p:cNvPr>
          <p:cNvSpPr/>
          <p:nvPr/>
        </p:nvSpPr>
        <p:spPr>
          <a:xfrm>
            <a:off x="748937" y="905691"/>
            <a:ext cx="6862354" cy="116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9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경쟁사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세부 활동 보고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38020"/>
              </p:ext>
            </p:extLst>
          </p:nvPr>
        </p:nvGraphicFramePr>
        <p:xfrm>
          <a:off x="947738" y="2060569"/>
          <a:ext cx="6913938" cy="4338328"/>
        </p:xfrm>
        <a:graphic>
          <a:graphicData uri="http://schemas.openxmlformats.org/drawingml/2006/table">
            <a:tbl>
              <a:tblPr/>
              <a:tblGrid>
                <a:gridCol w="49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104">
                  <a:extLst>
                    <a:ext uri="{9D8B030D-6E8A-4147-A177-3AD203B41FA5}">
                      <a16:colId xmlns:a16="http://schemas.microsoft.com/office/drawing/2014/main" val="2097574917"/>
                    </a:ext>
                  </a:extLst>
                </a:gridCol>
                <a:gridCol w="141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104">
                  <a:extLst>
                    <a:ext uri="{9D8B030D-6E8A-4147-A177-3AD203B41FA5}">
                      <a16:colId xmlns:a16="http://schemas.microsoft.com/office/drawing/2014/main" val="2512675192"/>
                    </a:ext>
                  </a:extLst>
                </a:gridCol>
              </a:tblGrid>
              <a:tr h="344677">
                <a:tc gridSpan="5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 Followers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82" marR="8382" marT="838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기업명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Intel Corporation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3,671,742 (▲0.56%)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3,651,152 (▲0.75%)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3,623,804 (▲0.79%)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NVIDIA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2,742,705 (▲2.61%)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2,672,968 (▲2.15%)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2,616,813 (▲3.49%)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Micron 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647,215 (▲1.64%)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636,758 (▲1.93%)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624,693 (▲1.75%)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Western Digital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530,169 (▲3.67%)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511,424 (▲3.37%)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494,761 (▲2.18%)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Samsung Semiconductor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396,492 (▲2.66%)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386,232 (▲3.01%)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374,934 (▲3.41%)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hynix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117,332 (▲4.13%)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112,673 (▲5.80%)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106,492 (▲3.11%)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Solidigm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27,363 (▲6.82%)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25,616 (▲4.51%)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24,510 (▲3.88%)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KIOXIA America, Inc.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28,509 (▲1.05%)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28,212 (▲0.99%)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27,935 (▲0.91%)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hynix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America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22,282 (▲2.84%)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21,667 (▲2.28%)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21,185 (▲1.91%)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hynix News &amp; Stories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2724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98308"/>
              </p:ext>
            </p:extLst>
          </p:nvPr>
        </p:nvGraphicFramePr>
        <p:xfrm>
          <a:off x="8048344" y="2060575"/>
          <a:ext cx="3184102" cy="4338366"/>
        </p:xfrm>
        <a:graphic>
          <a:graphicData uri="http://schemas.openxmlformats.org/drawingml/2006/table">
            <a:tbl>
              <a:tblPr/>
              <a:tblGrid>
                <a:gridCol w="38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725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</a:tblGrid>
              <a:tr h="345533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New Followers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기업명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NVIDIA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69,932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Intel Corporation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35,233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Western Digital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20,462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Micron 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12,990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Samsung Semiconductor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hynix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Solidigm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hynix News &amp; Stories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SK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hynix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America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7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KIOXIA America, Inc.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983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15417DF-9CB4-50DB-3D6F-F2A1763FE55F}"/>
              </a:ext>
            </a:extLst>
          </p:cNvPr>
          <p:cNvSpPr/>
          <p:nvPr/>
        </p:nvSpPr>
        <p:spPr>
          <a:xfrm>
            <a:off x="981701" y="1139773"/>
            <a:ext cx="10551950" cy="6143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공격적인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광고로 경쟁사 중 가장 높은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증가세 확보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이탈리아 채널 흡수한 지난달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팔로워와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비교해도 높은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증가세 기록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5EBCB-7C40-F8E1-D94E-31309E365A1F}"/>
              </a:ext>
            </a:extLst>
          </p:cNvPr>
          <p:cNvSpPr/>
          <p:nvPr/>
        </p:nvSpPr>
        <p:spPr>
          <a:xfrm>
            <a:off x="748937" y="905691"/>
            <a:ext cx="6862354" cy="116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0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66121"/>
              </p:ext>
            </p:extLst>
          </p:nvPr>
        </p:nvGraphicFramePr>
        <p:xfrm>
          <a:off x="273172" y="3183731"/>
          <a:ext cx="11645656" cy="3111235"/>
        </p:xfrm>
        <a:graphic>
          <a:graphicData uri="http://schemas.openxmlformats.org/drawingml/2006/table">
            <a:tbl>
              <a:tblPr/>
              <a:tblGrid>
                <a:gridCol w="48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2580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전환율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4,730,628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Q3 SV Document to 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139,222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10,419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73,916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3,965,396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(US Customers)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1,895,635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36.24%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18,025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71246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4,727,138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Q3 SV Document to ASIA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138,493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8,298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56,275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17726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3,345,371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(ASIA Customers)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698,770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19,679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381284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3,908,087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(India Only)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3,438,526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2,522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49.01%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0006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2,074,072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(Low CPC)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874,364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53.54%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7,031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88617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2,137,917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Q3 SV Video to ASIA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141,906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10,558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2.84%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77388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2,105,779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Q3 SV Video to 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68,967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2,914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150,413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19236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1,265,370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Retargeting Follower ADs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217,730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33,299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055438"/>
                  </a:ext>
                </a:extLst>
              </a:tr>
              <a:tr h="250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589,949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FMS Campaign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5,399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147,487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5365"/>
                  </a:ext>
                </a:extLst>
              </a:tr>
              <a:tr h="2231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28,849,706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7,619,012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36,484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2,425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지출 비용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증감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 세부 활동 보고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081939A7-3245-228A-7BA7-996B5BACDB58}"/>
              </a:ext>
            </a:extLst>
          </p:cNvPr>
          <p:cNvSpPr/>
          <p:nvPr/>
        </p:nvSpPr>
        <p:spPr>
          <a:xfrm>
            <a:off x="1156024" y="2273613"/>
            <a:ext cx="9955576" cy="781071"/>
          </a:xfrm>
          <a:prstGeom prst="round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B11391-C973-AA6D-E718-FD52513B5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32624"/>
              </p:ext>
            </p:extLst>
          </p:nvPr>
        </p:nvGraphicFramePr>
        <p:xfrm>
          <a:off x="1165032" y="2287064"/>
          <a:ext cx="99178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광고 확보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광고로 확보된 팔로워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광고로 확보된 팔로워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전환율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인당 비용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2,380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1,959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421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11,897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BBBA67-4177-7F68-C35F-3FC94CC72F02}"/>
              </a:ext>
            </a:extLst>
          </p:cNvPr>
          <p:cNvCxnSpPr>
            <a:cxnSpLocks/>
          </p:cNvCxnSpPr>
          <p:nvPr/>
        </p:nvCxnSpPr>
        <p:spPr>
          <a:xfrm>
            <a:off x="1196249" y="2631969"/>
            <a:ext cx="9917808" cy="25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2">
            <a:extLst>
              <a:ext uri="{FF2B5EF4-FFF2-40B4-BE49-F238E27FC236}">
                <a16:creationId xmlns:a16="http://schemas.microsoft.com/office/drawing/2014/main" id="{2C010024-CFB1-C18B-DB07-BF5210F50587}"/>
              </a:ext>
            </a:extLst>
          </p:cNvPr>
          <p:cNvSpPr txBox="1">
            <a:spLocks/>
          </p:cNvSpPr>
          <p:nvPr/>
        </p:nvSpPr>
        <p:spPr>
          <a:xfrm>
            <a:off x="1156024" y="996218"/>
            <a:ext cx="8113420" cy="1253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(24 Q3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광고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지출비용 ₩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28,849,706 /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클릭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36,484 /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신규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2,380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</a:t>
            </a:r>
          </a:p>
          <a:p>
            <a:pPr>
              <a:lnSpc>
                <a:spcPct val="100000"/>
              </a:lnSpc>
            </a:pP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인도 지역 및 낮은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CPC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겨냥한 광고 확대하면서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인당 비용 크게 감소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인당 비용이 높은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리타겟팅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광고 진행했음에도 준수한 비용 유지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클릭 및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전환율은 전월과 비슷한 수준을 유지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C35D76-002A-92E2-3F1B-CC2EB99073C4}"/>
              </a:ext>
            </a:extLst>
          </p:cNvPr>
          <p:cNvSpPr/>
          <p:nvPr/>
        </p:nvSpPr>
        <p:spPr>
          <a:xfrm>
            <a:off x="966651" y="1295668"/>
            <a:ext cx="6862354" cy="949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6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640189"/>
              </p:ext>
            </p:extLst>
          </p:nvPr>
        </p:nvGraphicFramePr>
        <p:xfrm>
          <a:off x="917921" y="2725464"/>
          <a:ext cx="10098126" cy="391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 : Total Page Views</a:t>
            </a:r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 세부 활동 보고</a:t>
            </a:r>
          </a:p>
        </p:txBody>
      </p:sp>
      <p:sp>
        <p:nvSpPr>
          <p:cNvPr id="104" name="TextBox 1"/>
          <p:cNvSpPr txBox="1"/>
          <p:nvPr/>
        </p:nvSpPr>
        <p:spPr>
          <a:xfrm>
            <a:off x="726602" y="2641682"/>
            <a:ext cx="2234274" cy="2651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0124504" y="6315494"/>
            <a:ext cx="869726" cy="215444"/>
            <a:chOff x="10203481" y="5848566"/>
            <a:chExt cx="894886" cy="246921"/>
          </a:xfrm>
        </p:grpSpPr>
        <p:sp>
          <p:nvSpPr>
            <p:cNvPr id="108" name="직사각형 107"/>
            <p:cNvSpPr/>
            <p:nvPr/>
          </p:nvSpPr>
          <p:spPr>
            <a:xfrm>
              <a:off x="10203481" y="5879883"/>
              <a:ext cx="121819" cy="131380"/>
            </a:xfrm>
            <a:prstGeom prst="rect">
              <a:avLst/>
            </a:prstGeom>
            <a:solidFill>
              <a:schemeClr val="accent2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0298090" y="5848566"/>
              <a:ext cx="800277" cy="246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8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콘텐츠 게재 일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42494" y="864125"/>
            <a:ext cx="10823715" cy="178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페이지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14,545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15.7%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순 방문자 수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7,720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12.0%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 전월 대비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10.5%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(9,613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/ Mobile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 전월 대비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24.2%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(4,932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전월 대비 페이지 방문 및 조회 지표 증가 원인</a:t>
            </a:r>
            <a:b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① 전시회 콘텐츠 증대로 전반적인 수치 증가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(FMS 2024 &amp; DTF 2024)</a:t>
            </a:r>
            <a:b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② 특히 전시회 현장 이미지는 모바일 지표 크게 견인</a:t>
            </a:r>
            <a:b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③ 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HBM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관련 콘텐츠 증대로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팔로워들의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관심 확보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이규제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부사장님 인터뷰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&amp;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미국 상무부 뉴스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&amp; FMS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현장 인터뷰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b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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뉴스 콘텐츠를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뉴스룸이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아닌 미국 상무부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리포스팅으로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파트너십 강조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" name="모서리가 둥근 직사각형 54">
            <a:extLst>
              <a:ext uri="{FF2B5EF4-FFF2-40B4-BE49-F238E27FC236}">
                <a16:creationId xmlns:a16="http://schemas.microsoft.com/office/drawing/2014/main" id="{0DEC59F7-8A22-E05E-53A5-DC18D833232F}"/>
              </a:ext>
            </a:extLst>
          </p:cNvPr>
          <p:cNvSpPr/>
          <p:nvPr/>
        </p:nvSpPr>
        <p:spPr>
          <a:xfrm>
            <a:off x="3162548" y="3035506"/>
            <a:ext cx="1387219" cy="53941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FMS 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현장 이미지</a:t>
            </a:r>
            <a:endParaRPr lang="en-US" altLang="ko-KR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미국 상무부 링크드인</a:t>
            </a:r>
            <a:endParaRPr lang="en-US" altLang="ko-KR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모서리가 둥근 직사각형 54">
            <a:extLst>
              <a:ext uri="{FF2B5EF4-FFF2-40B4-BE49-F238E27FC236}">
                <a16:creationId xmlns:a16="http://schemas.microsoft.com/office/drawing/2014/main" id="{E6A9CE54-A569-DEF8-E9E3-F108E9AE6B65}"/>
              </a:ext>
            </a:extLst>
          </p:cNvPr>
          <p:cNvSpPr/>
          <p:nvPr/>
        </p:nvSpPr>
        <p:spPr>
          <a:xfrm>
            <a:off x="1232603" y="3034160"/>
            <a:ext cx="1482999" cy="53941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FMS 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사전 홍보 </a:t>
            </a: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(2023 Recap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 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세션 스케줄</a:t>
            </a: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이규제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부사장님 인터뷰</a:t>
            </a:r>
            <a:endParaRPr lang="en-US" altLang="ko-KR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모서리가 둥근 직사각형 54">
            <a:extLst>
              <a:ext uri="{FF2B5EF4-FFF2-40B4-BE49-F238E27FC236}">
                <a16:creationId xmlns:a16="http://schemas.microsoft.com/office/drawing/2014/main" id="{B7F2F01C-BD41-F630-BBA2-4D5B35399114}"/>
              </a:ext>
            </a:extLst>
          </p:cNvPr>
          <p:cNvSpPr/>
          <p:nvPr/>
        </p:nvSpPr>
        <p:spPr>
          <a:xfrm>
            <a:off x="5194736" y="3035506"/>
            <a:ext cx="1845869" cy="5394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Q2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NAND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영상</a:t>
            </a:r>
            <a:endParaRPr lang="en-US" altLang="ko-KR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FMS 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현장 직원 인터뷰</a:t>
            </a: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_HBM3E</a:t>
            </a:r>
          </a:p>
        </p:txBody>
      </p:sp>
      <p:sp>
        <p:nvSpPr>
          <p:cNvPr id="11" name="모서리가 둥근 직사각형 54">
            <a:extLst>
              <a:ext uri="{FF2B5EF4-FFF2-40B4-BE49-F238E27FC236}">
                <a16:creationId xmlns:a16="http://schemas.microsoft.com/office/drawing/2014/main" id="{1641817C-0548-AAE0-6A80-C88F61708088}"/>
              </a:ext>
            </a:extLst>
          </p:cNvPr>
          <p:cNvSpPr/>
          <p:nvPr/>
        </p:nvSpPr>
        <p:spPr>
          <a:xfrm>
            <a:off x="7231924" y="3034160"/>
            <a:ext cx="1845869" cy="53941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DTF 2024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전시회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International Read Comics in Public Day </a:t>
            </a:r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시즌 이미지</a:t>
            </a:r>
            <a:endParaRPr lang="en-US" altLang="ko-KR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77D9A2B-B0DC-5DED-DC88-30D6A44DA7BC}"/>
              </a:ext>
            </a:extLst>
          </p:cNvPr>
          <p:cNvSpPr txBox="1"/>
          <p:nvPr/>
        </p:nvSpPr>
        <p:spPr>
          <a:xfrm>
            <a:off x="8897664" y="2294061"/>
            <a:ext cx="2192727" cy="5125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*SK </a:t>
            </a:r>
            <a:r>
              <a:rPr lang="ko-KR" altLang="en-US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하이닉스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링크드인 페이지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2024.09.01. ~ 2024.09.30.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9C1604-178B-1FF6-44B3-1D9EC5375AE3}"/>
              </a:ext>
            </a:extLst>
          </p:cNvPr>
          <p:cNvSpPr/>
          <p:nvPr/>
        </p:nvSpPr>
        <p:spPr>
          <a:xfrm>
            <a:off x="916918" y="1453286"/>
            <a:ext cx="6862354" cy="1061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15" name="그룹 96">
            <a:extLst>
              <a:ext uri="{FF2B5EF4-FFF2-40B4-BE49-F238E27FC236}">
                <a16:creationId xmlns:a16="http://schemas.microsoft.com/office/drawing/2014/main" id="{0319A162-06E9-3009-BEAD-8F855E0BDC73}"/>
              </a:ext>
            </a:extLst>
          </p:cNvPr>
          <p:cNvGrpSpPr/>
          <p:nvPr/>
        </p:nvGrpSpPr>
        <p:grpSpPr>
          <a:xfrm>
            <a:off x="1392838" y="5827369"/>
            <a:ext cx="8823615" cy="257191"/>
            <a:chOff x="2048514" y="5851536"/>
            <a:chExt cx="8823615" cy="2571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E4EB67-6630-EFD2-EB94-16D3830AA87F}"/>
                </a:ext>
              </a:extLst>
            </p:cNvPr>
            <p:cNvSpPr txBox="1"/>
            <p:nvPr/>
          </p:nvSpPr>
          <p:spPr>
            <a:xfrm>
              <a:off x="3877914" y="5863250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6ED08B-C0EC-F24B-76FE-6B631B390AD9}"/>
                </a:ext>
              </a:extLst>
            </p:cNvPr>
            <p:cNvSpPr txBox="1"/>
            <p:nvPr/>
          </p:nvSpPr>
          <p:spPr>
            <a:xfrm>
              <a:off x="4189984" y="5863250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082365-AF54-AC3E-82CD-8454E1EE72DE}"/>
                </a:ext>
              </a:extLst>
            </p:cNvPr>
            <p:cNvSpPr txBox="1"/>
            <p:nvPr/>
          </p:nvSpPr>
          <p:spPr>
            <a:xfrm>
              <a:off x="6013252" y="5856980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DC1756-4AEE-7F56-CFF9-FAA719A8AA4A}"/>
                </a:ext>
              </a:extLst>
            </p:cNvPr>
            <p:cNvSpPr txBox="1"/>
            <p:nvPr/>
          </p:nvSpPr>
          <p:spPr>
            <a:xfrm>
              <a:off x="6325322" y="5856980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3D4E0-7B75-D666-F202-C2A0B48033C0}"/>
                </a:ext>
              </a:extLst>
            </p:cNvPr>
            <p:cNvSpPr txBox="1"/>
            <p:nvPr/>
          </p:nvSpPr>
          <p:spPr>
            <a:xfrm>
              <a:off x="8167068" y="5851536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9C0DF2-0137-0D6A-5829-354FD3006CD7}"/>
                </a:ext>
              </a:extLst>
            </p:cNvPr>
            <p:cNvSpPr txBox="1"/>
            <p:nvPr/>
          </p:nvSpPr>
          <p:spPr>
            <a:xfrm>
              <a:off x="8461090" y="5851536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3EE33F-CCD5-76A0-1A64-FE8B3F0F44BB}"/>
                </a:ext>
              </a:extLst>
            </p:cNvPr>
            <p:cNvSpPr txBox="1"/>
            <p:nvPr/>
          </p:nvSpPr>
          <p:spPr>
            <a:xfrm>
              <a:off x="2048514" y="5855417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EC0EEC-6DD9-BDA3-6363-6E4580C6A05A}"/>
                </a:ext>
              </a:extLst>
            </p:cNvPr>
            <p:cNvSpPr txBox="1"/>
            <p:nvPr/>
          </p:nvSpPr>
          <p:spPr>
            <a:xfrm>
              <a:off x="10290883" y="5863250"/>
              <a:ext cx="257653" cy="243892"/>
            </a:xfrm>
            <a:prstGeom prst="rect">
              <a:avLst/>
            </a:prstGeom>
            <a:solidFill>
              <a:srgbClr val="0070C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0000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31F795-C11B-2A37-5BC5-DC9A5478FA28}"/>
                </a:ext>
              </a:extLst>
            </p:cNvPr>
            <p:cNvSpPr txBox="1"/>
            <p:nvPr/>
          </p:nvSpPr>
          <p:spPr>
            <a:xfrm>
              <a:off x="10614476" y="5864835"/>
              <a:ext cx="257653" cy="24389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endParaRPr kumimoji="1" lang="ko-KR" altLang="en-US" sz="1200" dirty="0">
                <a:solidFill>
                  <a:srgbClr val="EA00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6" name="직사각형 26">
            <a:extLst>
              <a:ext uri="{FF2B5EF4-FFF2-40B4-BE49-F238E27FC236}">
                <a16:creationId xmlns:a16="http://schemas.microsoft.com/office/drawing/2014/main" id="{18BEDBCF-CFF5-100B-08E0-EC823DC541D9}"/>
              </a:ext>
            </a:extLst>
          </p:cNvPr>
          <p:cNvSpPr/>
          <p:nvPr/>
        </p:nvSpPr>
        <p:spPr>
          <a:xfrm>
            <a:off x="1702177" y="5679029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3DA9F7-0D42-D0D9-BD3C-FD7A7ECD485A}"/>
              </a:ext>
            </a:extLst>
          </p:cNvPr>
          <p:cNvSpPr/>
          <p:nvPr/>
        </p:nvSpPr>
        <p:spPr>
          <a:xfrm>
            <a:off x="2022099" y="5679029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직사각형 26">
            <a:extLst>
              <a:ext uri="{FF2B5EF4-FFF2-40B4-BE49-F238E27FC236}">
                <a16:creationId xmlns:a16="http://schemas.microsoft.com/office/drawing/2014/main" id="{A4E77038-0C88-D23E-5B72-C5125C9F728F}"/>
              </a:ext>
            </a:extLst>
          </p:cNvPr>
          <p:cNvSpPr/>
          <p:nvPr/>
        </p:nvSpPr>
        <p:spPr>
          <a:xfrm>
            <a:off x="2350730" y="5679029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직사각형 26">
            <a:extLst>
              <a:ext uri="{FF2B5EF4-FFF2-40B4-BE49-F238E27FC236}">
                <a16:creationId xmlns:a16="http://schemas.microsoft.com/office/drawing/2014/main" id="{7A581A41-6CD3-978D-1CCB-DDAF147C0755}"/>
              </a:ext>
            </a:extLst>
          </p:cNvPr>
          <p:cNvSpPr/>
          <p:nvPr/>
        </p:nvSpPr>
        <p:spPr>
          <a:xfrm>
            <a:off x="2639851" y="566892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직사각형 26">
            <a:extLst>
              <a:ext uri="{FF2B5EF4-FFF2-40B4-BE49-F238E27FC236}">
                <a16:creationId xmlns:a16="http://schemas.microsoft.com/office/drawing/2014/main" id="{5ED8A0B1-25CC-B0C1-46C2-FF9FA98ED86D}"/>
              </a:ext>
            </a:extLst>
          </p:cNvPr>
          <p:cNvSpPr/>
          <p:nvPr/>
        </p:nvSpPr>
        <p:spPr>
          <a:xfrm>
            <a:off x="2930403" y="5666122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3" name="직사각형 26">
            <a:extLst>
              <a:ext uri="{FF2B5EF4-FFF2-40B4-BE49-F238E27FC236}">
                <a16:creationId xmlns:a16="http://schemas.microsoft.com/office/drawing/2014/main" id="{FB200D51-F340-8A75-5279-8257A75A773B}"/>
              </a:ext>
            </a:extLst>
          </p:cNvPr>
          <p:cNvSpPr/>
          <p:nvPr/>
        </p:nvSpPr>
        <p:spPr>
          <a:xfrm>
            <a:off x="3879396" y="567794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직사각형 26">
            <a:extLst>
              <a:ext uri="{FF2B5EF4-FFF2-40B4-BE49-F238E27FC236}">
                <a16:creationId xmlns:a16="http://schemas.microsoft.com/office/drawing/2014/main" id="{FB575C80-8A2D-E1E5-2F00-36F0A1DA88B3}"/>
              </a:ext>
            </a:extLst>
          </p:cNvPr>
          <p:cNvSpPr/>
          <p:nvPr/>
        </p:nvSpPr>
        <p:spPr>
          <a:xfrm>
            <a:off x="4199318" y="567794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직사각형 26">
            <a:extLst>
              <a:ext uri="{FF2B5EF4-FFF2-40B4-BE49-F238E27FC236}">
                <a16:creationId xmlns:a16="http://schemas.microsoft.com/office/drawing/2014/main" id="{2D01957B-D136-18F6-0299-78DBEF00A180}"/>
              </a:ext>
            </a:extLst>
          </p:cNvPr>
          <p:cNvSpPr/>
          <p:nvPr/>
        </p:nvSpPr>
        <p:spPr>
          <a:xfrm>
            <a:off x="4527949" y="567794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6" name="직사각형 26">
            <a:extLst>
              <a:ext uri="{FF2B5EF4-FFF2-40B4-BE49-F238E27FC236}">
                <a16:creationId xmlns:a16="http://schemas.microsoft.com/office/drawing/2014/main" id="{46018933-6CD5-A205-047D-57CD6D33D6BD}"/>
              </a:ext>
            </a:extLst>
          </p:cNvPr>
          <p:cNvSpPr/>
          <p:nvPr/>
        </p:nvSpPr>
        <p:spPr>
          <a:xfrm>
            <a:off x="4817070" y="5667833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7" name="직사각형 26">
            <a:extLst>
              <a:ext uri="{FF2B5EF4-FFF2-40B4-BE49-F238E27FC236}">
                <a16:creationId xmlns:a16="http://schemas.microsoft.com/office/drawing/2014/main" id="{16BFFFEA-4EF3-FF91-59F3-A95DCABD5010}"/>
              </a:ext>
            </a:extLst>
          </p:cNvPr>
          <p:cNvSpPr/>
          <p:nvPr/>
        </p:nvSpPr>
        <p:spPr>
          <a:xfrm>
            <a:off x="5107622" y="5665034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직사각형 26">
            <a:extLst>
              <a:ext uri="{FF2B5EF4-FFF2-40B4-BE49-F238E27FC236}">
                <a16:creationId xmlns:a16="http://schemas.microsoft.com/office/drawing/2014/main" id="{89C93915-DA51-206C-5024-DBAC70EE1AA9}"/>
              </a:ext>
            </a:extLst>
          </p:cNvPr>
          <p:cNvSpPr/>
          <p:nvPr/>
        </p:nvSpPr>
        <p:spPr>
          <a:xfrm>
            <a:off x="6982970" y="5667833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직사각형 26">
            <a:extLst>
              <a:ext uri="{FF2B5EF4-FFF2-40B4-BE49-F238E27FC236}">
                <a16:creationId xmlns:a16="http://schemas.microsoft.com/office/drawing/2014/main" id="{60FFF193-B440-5D51-215A-B7E1215BC077}"/>
              </a:ext>
            </a:extLst>
          </p:cNvPr>
          <p:cNvSpPr/>
          <p:nvPr/>
        </p:nvSpPr>
        <p:spPr>
          <a:xfrm>
            <a:off x="7273522" y="5665034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0" name="직사각형 26">
            <a:extLst>
              <a:ext uri="{FF2B5EF4-FFF2-40B4-BE49-F238E27FC236}">
                <a16:creationId xmlns:a16="http://schemas.microsoft.com/office/drawing/2014/main" id="{A876C025-8528-EFD1-FFF9-D1F28F7F2F63}"/>
              </a:ext>
            </a:extLst>
          </p:cNvPr>
          <p:cNvSpPr/>
          <p:nvPr/>
        </p:nvSpPr>
        <p:spPr>
          <a:xfrm>
            <a:off x="8483620" y="567794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1" name="직사각형 26">
            <a:extLst>
              <a:ext uri="{FF2B5EF4-FFF2-40B4-BE49-F238E27FC236}">
                <a16:creationId xmlns:a16="http://schemas.microsoft.com/office/drawing/2014/main" id="{A09701A5-803A-8568-D941-5E7654773783}"/>
              </a:ext>
            </a:extLst>
          </p:cNvPr>
          <p:cNvSpPr/>
          <p:nvPr/>
        </p:nvSpPr>
        <p:spPr>
          <a:xfrm>
            <a:off x="8812251" y="5677941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2" name="직사각형 26">
            <a:extLst>
              <a:ext uri="{FF2B5EF4-FFF2-40B4-BE49-F238E27FC236}">
                <a16:creationId xmlns:a16="http://schemas.microsoft.com/office/drawing/2014/main" id="{B54FEE5E-CA61-30E6-440F-E28477DA4125}"/>
              </a:ext>
            </a:extLst>
          </p:cNvPr>
          <p:cNvSpPr/>
          <p:nvPr/>
        </p:nvSpPr>
        <p:spPr>
          <a:xfrm>
            <a:off x="9101372" y="5667833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7" name="직사각형 26">
            <a:extLst>
              <a:ext uri="{FF2B5EF4-FFF2-40B4-BE49-F238E27FC236}">
                <a16:creationId xmlns:a16="http://schemas.microsoft.com/office/drawing/2014/main" id="{B74004C1-19EB-A191-5C2A-F4226D87012B}"/>
              </a:ext>
            </a:extLst>
          </p:cNvPr>
          <p:cNvSpPr/>
          <p:nvPr/>
        </p:nvSpPr>
        <p:spPr>
          <a:xfrm>
            <a:off x="9391924" y="5665034"/>
            <a:ext cx="162129" cy="174854"/>
          </a:xfrm>
          <a:prstGeom prst="rect">
            <a:avLst/>
          </a:prstGeom>
          <a:solidFill>
            <a:schemeClr val="accent2">
              <a:alpha val="236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4FA92F-19D8-8180-C687-B14113AB3EA4}"/>
              </a:ext>
            </a:extLst>
          </p:cNvPr>
          <p:cNvSpPr/>
          <p:nvPr/>
        </p:nvSpPr>
        <p:spPr>
          <a:xfrm>
            <a:off x="1010425" y="2806578"/>
            <a:ext cx="8253076" cy="1061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작업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E54AB97846A243BE4C3149CEB90DA6" ma:contentTypeVersion="5" ma:contentTypeDescription="새 문서를 만듭니다." ma:contentTypeScope="" ma:versionID="d13c31d2ee411672059ae7aa23315322">
  <xsd:schema xmlns:xsd="http://www.w3.org/2001/XMLSchema" xmlns:xs="http://www.w3.org/2001/XMLSchema" xmlns:p="http://schemas.microsoft.com/office/2006/metadata/properties" xmlns:ns3="ca8157e5-1bea-47b8-abd3-15c03e11a41c" targetNamespace="http://schemas.microsoft.com/office/2006/metadata/properties" ma:root="true" ma:fieldsID="cf5e72860f80a9c7c804d0dabeaa9b5a" ns3:_="">
    <xsd:import namespace="ca8157e5-1bea-47b8-abd3-15c03e11a41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157e5-1bea-47b8-abd3-15c03e11a41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F076F2-4592-4080-8ADE-12858F10A3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3541A-F674-49BF-AEDC-B5A1A26A3D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a8157e5-1bea-47b8-abd3-15c03e11a41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56A4A8-5DE9-40FB-B107-5CDB4260F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8157e5-1bea-47b8-abd3-15c03e11a4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51768</TotalTime>
  <Words>4244</Words>
  <Application>Microsoft Office PowerPoint</Application>
  <PresentationFormat>Widescreen</PresentationFormat>
  <Paragraphs>1426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Pretendard</vt:lpstr>
      <vt:lpstr>Pretendard SemiBold</vt:lpstr>
      <vt:lpstr>Pretendard Variable</vt:lpstr>
      <vt:lpstr>Pretendard Variable Black</vt:lpstr>
      <vt:lpstr>Squada One</vt:lpstr>
      <vt:lpstr>나눔고딕</vt:lpstr>
      <vt:lpstr>나눔바른고딕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Joon Young Lee</cp:lastModifiedBy>
  <cp:revision>3842</cp:revision>
  <cp:lastPrinted>2023-05-08T09:29:31Z</cp:lastPrinted>
  <dcterms:created xsi:type="dcterms:W3CDTF">2023-04-17T13:46:42Z</dcterms:created>
  <dcterms:modified xsi:type="dcterms:W3CDTF">2024-10-08T07:40:35Z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0x0101006FE54AB97846A243BE4C3149CEB90DA6</vt:lpwstr>
  </property>
</Properties>
</file>