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81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1230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863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orient="horz" pos="754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3" clrIdx="0">
    <p:extLst>
      <p:ext uri="{19B8F6BF-5375-455C-9EA6-DF929625EA0E}">
        <p15:presenceInfo xmlns:p15="http://schemas.microsoft.com/office/powerpoint/2012/main" userId="83856f3814939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937"/>
    <a:srgbClr val="FFCCCC"/>
    <a:srgbClr val="D8BEEC"/>
    <a:srgbClr val="FF8FFF"/>
    <a:srgbClr val="F1533F"/>
    <a:srgbClr val="FFFFFF"/>
    <a:srgbClr val="0432FF"/>
    <a:srgbClr val="30CE30"/>
    <a:srgbClr val="EF470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802" autoAdjust="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>
        <p:guide orient="horz" pos="2160"/>
        <p:guide pos="3840"/>
        <p:guide pos="597"/>
        <p:guide orient="horz" pos="1230"/>
        <p:guide pos="189"/>
        <p:guide pos="3749"/>
        <p:guide pos="3863"/>
        <p:guide orient="horz" pos="1139"/>
        <p:guide orient="horz" pos="754"/>
        <p:guide orient="horz" pos="618"/>
        <p:guide orient="horz" pos="16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abu\Desktop\Desktop\PrainGlobal\PrainReports\SKhynix\9&#50900;\SK%20hynix%209&#50900;%20&#50900;&#44036;%20&#48372;&#44256;&#49436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400" b="1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baseline="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팔로워</a:t>
            </a:r>
            <a:r>
              <a:rPr lang="ko-KR" altLang="en-US" sz="1400" b="1" baseline="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현황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8480592647432504"/>
          <c:y val="1.0134098114560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7337769372594337E-2"/>
          <c:y val="0.22462550122332187"/>
          <c:w val="0.92113375171443201"/>
          <c:h val="0.65788943004200606"/>
        </c:manualLayout>
      </c:layout>
      <c:lineChart>
        <c:grouping val="standard"/>
        <c:varyColors val="0"/>
        <c:ser>
          <c:idx val="1"/>
          <c:order val="1"/>
          <c:tx>
            <c:strRef>
              <c:f>'월간 HL'!$I$36</c:f>
              <c:strCache>
                <c:ptCount val="1"/>
                <c:pt idx="0">
                  <c:v>오가닉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32A-486E-A814-6AC51C6A1F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HL'!$G$37:$G$49</c:f>
              <c:numCache>
                <c:formatCode>\'yy\ mm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HL'!$I$37:$I$49</c:f>
              <c:numCache>
                <c:formatCode>#,##0_ </c:formatCode>
                <c:ptCount val="13"/>
                <c:pt idx="0">
                  <c:v>81510</c:v>
                </c:pt>
                <c:pt idx="1">
                  <c:v>82805</c:v>
                </c:pt>
                <c:pt idx="2">
                  <c:v>84407</c:v>
                </c:pt>
                <c:pt idx="3">
                  <c:v>85319</c:v>
                </c:pt>
                <c:pt idx="4">
                  <c:v>86458</c:v>
                </c:pt>
                <c:pt idx="5">
                  <c:v>87626</c:v>
                </c:pt>
                <c:pt idx="6">
                  <c:v>88905</c:v>
                </c:pt>
                <c:pt idx="7">
                  <c:v>90725</c:v>
                </c:pt>
                <c:pt idx="8">
                  <c:v>93136</c:v>
                </c:pt>
                <c:pt idx="9">
                  <c:v>95434</c:v>
                </c:pt>
                <c:pt idx="10">
                  <c:v>99386</c:v>
                </c:pt>
                <c:pt idx="11">
                  <c:v>102500</c:v>
                </c:pt>
                <c:pt idx="12">
                  <c:v>105298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2A-486E-A814-6AC51C6A1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54078448"/>
        <c:axId val="-1754073552"/>
      </c:lineChart>
      <c:lineChart>
        <c:grouping val="standard"/>
        <c:varyColors val="0"/>
        <c:ser>
          <c:idx val="0"/>
          <c:order val="0"/>
          <c:tx>
            <c:strRef>
              <c:f>'월간 HL'!$H$36</c:f>
              <c:strCache>
                <c:ptCount val="1"/>
                <c:pt idx="0">
                  <c:v>총합계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32A-486E-A814-6AC51C6A1F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'월간 HL'!$G$37:$G$49</c:f>
              <c:numCache>
                <c:formatCode>\'yy\ mm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'월간 HL'!$H$37:$H$49</c:f>
              <c:numCache>
                <c:formatCode>#,##0_ </c:formatCode>
                <c:ptCount val="13"/>
                <c:pt idx="0">
                  <c:v>86573</c:v>
                </c:pt>
                <c:pt idx="1">
                  <c:v>89234</c:v>
                </c:pt>
                <c:pt idx="2">
                  <c:v>91659</c:v>
                </c:pt>
                <c:pt idx="3">
                  <c:v>93101</c:v>
                </c:pt>
                <c:pt idx="4">
                  <c:v>94705</c:v>
                </c:pt>
                <c:pt idx="5">
                  <c:v>96767</c:v>
                </c:pt>
                <c:pt idx="6">
                  <c:v>98407</c:v>
                </c:pt>
                <c:pt idx="7">
                  <c:v>100455</c:v>
                </c:pt>
                <c:pt idx="8">
                  <c:v>103141</c:v>
                </c:pt>
                <c:pt idx="9">
                  <c:v>106003</c:v>
                </c:pt>
                <c:pt idx="10">
                  <c:v>112252</c:v>
                </c:pt>
                <c:pt idx="11">
                  <c:v>117210</c:v>
                </c:pt>
                <c:pt idx="12">
                  <c:v>122145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2A-486E-A814-6AC51C6A1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3490672"/>
        <c:axId val="648619040"/>
      </c:lineChart>
      <c:dateAx>
        <c:axId val="-1754078448"/>
        <c:scaling>
          <c:orientation val="minMax"/>
        </c:scaling>
        <c:delete val="0"/>
        <c:axPos val="b"/>
        <c:numFmt formatCode="\'yy\ 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754073552"/>
        <c:crosses val="autoZero"/>
        <c:auto val="1"/>
        <c:lblOffset val="100"/>
        <c:baseTimeUnit val="months"/>
      </c:dateAx>
      <c:valAx>
        <c:axId val="-1754073552"/>
        <c:scaling>
          <c:orientation val="minMax"/>
        </c:scaling>
        <c:delete val="1"/>
        <c:axPos val="l"/>
        <c:numFmt formatCode="#,##0_ " sourceLinked="1"/>
        <c:majorTickMark val="out"/>
        <c:minorTickMark val="none"/>
        <c:tickLblPos val="nextTo"/>
        <c:crossAx val="-1754078448"/>
        <c:crosses val="autoZero"/>
        <c:crossBetween val="between"/>
      </c:valAx>
      <c:valAx>
        <c:axId val="648619040"/>
        <c:scaling>
          <c:orientation val="minMax"/>
          <c:min val="70000"/>
        </c:scaling>
        <c:delete val="0"/>
        <c:axPos val="r"/>
        <c:numFmt formatCode="#,##0_ 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490672"/>
        <c:crosses val="max"/>
        <c:crossBetween val="between"/>
      </c:valAx>
      <c:dateAx>
        <c:axId val="733490672"/>
        <c:scaling>
          <c:orientation val="minMax"/>
        </c:scaling>
        <c:delete val="1"/>
        <c:axPos val="b"/>
        <c:numFmt formatCode="\'yy\ mm" sourceLinked="1"/>
        <c:majorTickMark val="out"/>
        <c:minorTickMark val="none"/>
        <c:tickLblPos val="nextTo"/>
        <c:crossAx val="648619040"/>
        <c:crossesAt val="70000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22974628193164E-2"/>
          <c:y val="0.11695040530786739"/>
          <c:w val="8.3157319059462373E-2"/>
          <c:h val="0.17428070115438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rnd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C184-54FE-4B49-A009-6DC1BCC64C60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2024-10-08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0248-5C46-4C7A-A9F6-683FFB5C7EC5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69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4DBF126-6793-4F40-B222-CDA52C54AA5A}" type="datetimeFigureOut">
              <a:rPr lang="ko-KR" altLang="en-US" smtClean="0"/>
              <a:pPr/>
              <a:t>2024-10-08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9213C5C-22A8-44B5-B06A-7892EF53FF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28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52386" y="64683"/>
            <a:ext cx="12078653" cy="6597374"/>
          </a:xfrm>
          <a:prstGeom prst="roundRect">
            <a:avLst>
              <a:gd name="adj" fmla="val 2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902455-148A-7A35-86B0-F004C02DEF0C}"/>
              </a:ext>
            </a:extLst>
          </p:cNvPr>
          <p:cNvSpPr/>
          <p:nvPr userDrawn="1"/>
        </p:nvSpPr>
        <p:spPr>
          <a:xfrm flipV="1">
            <a:off x="394688" y="314619"/>
            <a:ext cx="635152" cy="45719"/>
          </a:xfrm>
          <a:prstGeom prst="rect">
            <a:avLst/>
          </a:prstGeom>
          <a:gradFill>
            <a:gsLst>
              <a:gs pos="0">
                <a:srgbClr val="FA8546"/>
              </a:gs>
              <a:gs pos="100000">
                <a:srgbClr val="E7183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Picture 2" descr="링크드 인 로고 | 무료 아이콘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651" y="335507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C0A7B7-55B5-8D11-68D0-EFC4304DB766}"/>
              </a:ext>
            </a:extLst>
          </p:cNvPr>
          <p:cNvSpPr/>
          <p:nvPr/>
        </p:nvSpPr>
        <p:spPr>
          <a:xfrm>
            <a:off x="4781898" y="6660001"/>
            <a:ext cx="261962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Ⓒ ALL RIGHT RESERVED BY Prain Global, Inc.</a:t>
            </a:r>
          </a:p>
        </p:txBody>
      </p:sp>
    </p:spTree>
    <p:extLst>
      <p:ext uri="{BB962C8B-B14F-4D97-AF65-F5344CB8AC3E}">
        <p14:creationId xmlns:p14="http://schemas.microsoft.com/office/powerpoint/2010/main" val="31495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4C1C-CDDF-41EE-BEBD-8AFD5D3D812B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63A4-8CBE-440D-AB3A-3A53AAC34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B344C1C-CDDF-41EE-BEBD-8AFD5D3D812B}" type="datetimeFigureOut">
              <a:rPr lang="ko-KR" altLang="en-US" smtClean="0"/>
              <a:pPr/>
              <a:t>2024-10-08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77A63A4-8CBE-440D-AB3A-3A53AAC34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8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52581" y="4275409"/>
            <a:ext cx="556449" cy="57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52581" y="4284118"/>
            <a:ext cx="10288832" cy="2095894"/>
          </a:xfrm>
          <a:prstGeom prst="roundRect">
            <a:avLst>
              <a:gd name="adj" fmla="val 7109"/>
            </a:avLst>
          </a:prstGeom>
          <a:solidFill>
            <a:srgbClr val="F2F2F2">
              <a:alpha val="62000"/>
            </a:srgb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804303" y="4432969"/>
            <a:ext cx="5022010" cy="804387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</a:t>
            </a:r>
            <a:r>
              <a:rPr lang="ko-KR" altLang="en-US" sz="12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122,145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달성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比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4.2% 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신규 유입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5,178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2,798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2,380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 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이탈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243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 신규 유입 </a:t>
            </a:r>
            <a:r>
              <a:rPr lang="ko-KR" altLang="en-US" sz="1000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4,935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000" dirty="0">
              <a:ln>
                <a:solidFill>
                  <a:schemeClr val="bg1">
                    <a:alpha val="10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511F8F-9AE4-D521-D8E5-DC447A03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0672"/>
              </p:ext>
            </p:extLst>
          </p:nvPr>
        </p:nvGraphicFramePr>
        <p:xfrm>
          <a:off x="2109103" y="5655220"/>
          <a:ext cx="4821996" cy="50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32">
                  <a:extLst>
                    <a:ext uri="{9D8B030D-6E8A-4147-A177-3AD203B41FA5}">
                      <a16:colId xmlns:a16="http://schemas.microsoft.com/office/drawing/2014/main" val="3227289898"/>
                    </a:ext>
                  </a:extLst>
                </a:gridCol>
                <a:gridCol w="1607332">
                  <a:extLst>
                    <a:ext uri="{9D8B030D-6E8A-4147-A177-3AD203B41FA5}">
                      <a16:colId xmlns:a16="http://schemas.microsoft.com/office/drawing/2014/main" val="2165492573"/>
                    </a:ext>
                  </a:extLst>
                </a:gridCol>
                <a:gridCol w="1607332">
                  <a:extLst>
                    <a:ext uri="{9D8B030D-6E8A-4147-A177-3AD203B41FA5}">
                      <a16:colId xmlns:a16="http://schemas.microsoft.com/office/drawing/2014/main" val="382018487"/>
                    </a:ext>
                  </a:extLst>
                </a:gridCol>
              </a:tblGrid>
              <a:tr h="252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Products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Interest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News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214468"/>
                  </a:ext>
                </a:extLst>
              </a:tr>
              <a:tr h="252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Seasonal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Events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카테고리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06911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804303" y="5274786"/>
            <a:ext cx="5022010" cy="337400"/>
          </a:xfrm>
          <a:prstGeom prst="rect">
            <a:avLst/>
          </a:prstGeom>
          <a:noFill/>
          <a:ln>
            <a:solidFill>
              <a:schemeClr val="bg1">
                <a:alpha val="10000"/>
              </a:schemeClr>
            </a:solidFill>
          </a:ln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건의 콘텐츠 발행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(Repost 0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			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682985" y="4441383"/>
            <a:ext cx="5085150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관련 지표 증감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-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페이지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View 15.7%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(17,245 → 14,545)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순 방문자 수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-12.0%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(8,773 → 7,720)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89799" y="5266247"/>
            <a:ext cx="4712758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관련 </a:t>
            </a:r>
            <a:r>
              <a:rPr lang="ko-KR" altLang="en-US" sz="12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지표 증감 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</a:t>
            </a:r>
            <a:r>
              <a:rPr lang="en-US" altLang="ko-KR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Impression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12.8%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(239,939 --&gt; 209,273)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- Engagement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1.7%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(25,963 --&gt; 25,532)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 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클릭 수 약 </a:t>
            </a:r>
            <a:r>
              <a:rPr lang="en-US" altLang="ko-KR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0.3% </a:t>
            </a:r>
            <a:r>
              <a:rPr lang="ko-KR" altLang="en-US" sz="1000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EA00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" name="Picture 2" descr="링크드 인 로고 | 무료 아이콘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1" y="4275409"/>
            <a:ext cx="275539" cy="275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6535730A-83D2-17E7-13AB-FDA84FFD36CF}"/>
              </a:ext>
            </a:extLst>
          </p:cNvPr>
          <p:cNvSpPr txBox="1"/>
          <p:nvPr/>
        </p:nvSpPr>
        <p:spPr>
          <a:xfrm>
            <a:off x="9148686" y="4301266"/>
            <a:ext cx="2192727" cy="51251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말일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UTC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시준 집계</a:t>
            </a:r>
          </a:p>
        </p:txBody>
      </p:sp>
      <p:graphicFrame>
        <p:nvGraphicFramePr>
          <p:cNvPr id="3" name="차트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30073"/>
              </p:ext>
            </p:extLst>
          </p:nvPr>
        </p:nvGraphicFramePr>
        <p:xfrm>
          <a:off x="1004543" y="1333295"/>
          <a:ext cx="10182913" cy="264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384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E54AB97846A243BE4C3149CEB90DA6" ma:contentTypeVersion="5" ma:contentTypeDescription="새 문서를 만듭니다." ma:contentTypeScope="" ma:versionID="d13c31d2ee411672059ae7aa23315322">
  <xsd:schema xmlns:xsd="http://www.w3.org/2001/XMLSchema" xmlns:xs="http://www.w3.org/2001/XMLSchema" xmlns:p="http://schemas.microsoft.com/office/2006/metadata/properties" xmlns:ns3="ca8157e5-1bea-47b8-abd3-15c03e11a41c" targetNamespace="http://schemas.microsoft.com/office/2006/metadata/properties" ma:root="true" ma:fieldsID="cf5e72860f80a9c7c804d0dabeaa9b5a" ns3:_="">
    <xsd:import namespace="ca8157e5-1bea-47b8-abd3-15c03e11a41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157e5-1bea-47b8-abd3-15c03e11a41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076F2-4592-4080-8ADE-12858F10A3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3541A-F674-49BF-AEDC-B5A1A26A3D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a8157e5-1bea-47b8-abd3-15c03e11a41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56A4A8-5DE9-40FB-B107-5CDB4260F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8157e5-1bea-47b8-abd3-15c03e11a4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51768</TotalTime>
  <Words>180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Pretendard</vt:lpstr>
      <vt:lpstr>나눔바른고딕</vt:lpstr>
      <vt:lpstr>Arial</vt:lpstr>
      <vt:lpstr>Wingdings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Joon Young Lee</cp:lastModifiedBy>
  <cp:revision>3843</cp:revision>
  <cp:lastPrinted>2023-05-08T09:29:31Z</cp:lastPrinted>
  <dcterms:created xsi:type="dcterms:W3CDTF">2023-04-17T13:46:42Z</dcterms:created>
  <dcterms:modified xsi:type="dcterms:W3CDTF">2024-10-08T07:41:03Z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0x0101006FE54AB97846A243BE4C3149CEB90DA6</vt:lpwstr>
  </property>
</Properties>
</file>