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5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6" r:id="rId2"/>
    <p:sldId id="277" r:id="rId3"/>
    <p:sldId id="278" r:id="rId4"/>
    <p:sldId id="273" r:id="rId5"/>
    <p:sldId id="304" r:id="rId6"/>
    <p:sldId id="280" r:id="rId7"/>
    <p:sldId id="301" r:id="rId8"/>
    <p:sldId id="283" r:id="rId9"/>
    <p:sldId id="281" r:id="rId10"/>
    <p:sldId id="288" r:id="rId11"/>
    <p:sldId id="282" r:id="rId12"/>
    <p:sldId id="299" r:id="rId13"/>
    <p:sldId id="296" r:id="rId14"/>
    <p:sldId id="303" r:id="rId15"/>
    <p:sldId id="291" r:id="rId16"/>
    <p:sldId id="302" r:id="rId17"/>
    <p:sldId id="29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094" userDrawn="1">
          <p15:clr>
            <a:srgbClr val="A4A3A4"/>
          </p15:clr>
        </p15:guide>
        <p15:guide id="4" orient="horz" pos="3385" userDrawn="1">
          <p15:clr>
            <a:srgbClr val="A4A3A4"/>
          </p15:clr>
        </p15:guide>
        <p15:guide id="5" pos="506" userDrawn="1">
          <p15:clr>
            <a:srgbClr val="A4A3A4"/>
          </p15:clr>
        </p15:guide>
        <p15:guide id="6" pos="71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DEAF"/>
    <a:srgbClr val="738964"/>
    <a:srgbClr val="1F4E79"/>
    <a:srgbClr val="9A9FA2"/>
    <a:srgbClr val="000000"/>
    <a:srgbClr val="4472C4"/>
    <a:srgbClr val="0D161B"/>
    <a:srgbClr val="ED083E"/>
    <a:srgbClr val="D9D9D9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1" autoAdjust="0"/>
    <p:restoredTop sz="92620" autoAdjust="0"/>
  </p:normalViewPr>
  <p:slideViewPr>
    <p:cSldViewPr snapToGrid="0">
      <p:cViewPr varScale="1">
        <p:scale>
          <a:sx n="100" d="100"/>
          <a:sy n="100" d="100"/>
        </p:scale>
        <p:origin x="1344" y="78"/>
      </p:cViewPr>
      <p:guideLst>
        <p:guide orient="horz" pos="2183"/>
        <p:guide pos="3840"/>
        <p:guide orient="horz" pos="1094"/>
        <p:guide orient="horz" pos="3385"/>
        <p:guide pos="506"/>
        <p:guide pos="717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on Young Lee" userId="9c2bf77b41f9f2c0" providerId="LiveId" clId="{65AA0EF9-C394-44A0-A912-0D783AAA4441}"/>
    <pc:docChg chg="custSel modSld">
      <pc:chgData name="Joon Young Lee" userId="9c2bf77b41f9f2c0" providerId="LiveId" clId="{65AA0EF9-C394-44A0-A912-0D783AAA4441}" dt="2024-08-07T07:36:35.380" v="76" actId="1076"/>
      <pc:docMkLst>
        <pc:docMk/>
      </pc:docMkLst>
      <pc:sldChg chg="addSp delSp modSp mod">
        <pc:chgData name="Joon Young Lee" userId="9c2bf77b41f9f2c0" providerId="LiveId" clId="{65AA0EF9-C394-44A0-A912-0D783AAA4441}" dt="2024-07-29T18:11:53.901" v="75" actId="478"/>
        <pc:sldMkLst>
          <pc:docMk/>
          <pc:sldMk cId="2404001540" sldId="288"/>
        </pc:sldMkLst>
        <pc:graphicFrameChg chg="add del mod">
          <ac:chgData name="Joon Young Lee" userId="9c2bf77b41f9f2c0" providerId="LiveId" clId="{65AA0EF9-C394-44A0-A912-0D783AAA4441}" dt="2024-07-29T18:11:53.901" v="75" actId="478"/>
          <ac:graphicFrameMkLst>
            <pc:docMk/>
            <pc:sldMk cId="2404001540" sldId="288"/>
            <ac:graphicFrameMk id="2" creationId="{216E57EA-CCC3-7222-EFBC-B94BEE1B47A6}"/>
          </ac:graphicFrameMkLst>
        </pc:graphicFrameChg>
      </pc:sldChg>
      <pc:sldChg chg="modSp mod">
        <pc:chgData name="Joon Young Lee" userId="9c2bf77b41f9f2c0" providerId="LiveId" clId="{65AA0EF9-C394-44A0-A912-0D783AAA4441}" dt="2024-08-07T07:36:35.380" v="76" actId="1076"/>
        <pc:sldMkLst>
          <pc:docMk/>
          <pc:sldMk cId="1686094757" sldId="304"/>
        </pc:sldMkLst>
        <pc:spChg chg="mod">
          <ac:chgData name="Joon Young Lee" userId="9c2bf77b41f9f2c0" providerId="LiveId" clId="{65AA0EF9-C394-44A0-A912-0D783AAA4441}" dt="2024-08-07T07:36:35.380" v="76" actId="1076"/>
          <ac:spMkLst>
            <pc:docMk/>
            <pc:sldMk cId="1686094757" sldId="304"/>
            <ac:spMk id="3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2024\&#46160;&#49328;&#51204;&#51088;\&#47532;&#54252;&#53944;\5&#50900;\DB\1&#50900;%20&#46160;&#49328;&#51204;&#51088;%20&#47553;&#53356;&#46300;&#5106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112442337401256E-2"/>
          <c:y val="4.3194273744096345E-2"/>
          <c:w val="0.97377511532519745"/>
          <c:h val="0.6427292473467367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오가닉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2.3903409826334758E-2"/>
                  <c:y val="6.56552960910262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F44-41A1-A081-0FB836355466}"/>
                </c:ext>
              </c:extLst>
            </c:dLbl>
            <c:dLbl>
              <c:idx val="1"/>
              <c:layout>
                <c:manualLayout>
                  <c:x val="-2.8302038210426636E-2"/>
                  <c:y val="6.958204824958065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F44-41A1-A081-0FB836355466}"/>
                </c:ext>
              </c:extLst>
            </c:dLbl>
            <c:dLbl>
              <c:idx val="2"/>
              <c:layout>
                <c:manualLayout>
                  <c:x val="-3.2957096032355249E-2"/>
                  <c:y val="7.022145954594988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F44-41A1-A081-0FB836355466}"/>
                </c:ext>
              </c:extLst>
            </c:dLbl>
            <c:dLbl>
              <c:idx val="3"/>
              <c:layout>
                <c:manualLayout>
                  <c:x val="-3.5247408884716849E-2"/>
                  <c:y val="6.954865539657878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F44-41A1-A081-0FB836355466}"/>
                </c:ext>
              </c:extLst>
            </c:dLbl>
            <c:dLbl>
              <c:idx val="4"/>
              <c:layout>
                <c:manualLayout>
                  <c:x val="-3.1994359303259154E-2"/>
                  <c:y val="8.528905688379750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F44-41A1-A081-0FB836355466}"/>
                </c:ext>
              </c:extLst>
            </c:dLbl>
            <c:dLbl>
              <c:idx val="5"/>
              <c:layout>
                <c:manualLayout>
                  <c:x val="-3.2586624952142401E-2"/>
                  <c:y val="0.1061172305575524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F44-41A1-A081-0FB836355466}"/>
                </c:ext>
              </c:extLst>
            </c:dLbl>
            <c:dLbl>
              <c:idx val="6"/>
              <c:layout>
                <c:manualLayout>
                  <c:x val="-3.3644255591067505E-2"/>
                  <c:y val="0.1426929171594430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F44-41A1-A081-0FB836355466}"/>
                </c:ext>
              </c:extLst>
            </c:dLbl>
            <c:dLbl>
              <c:idx val="7"/>
              <c:layout>
                <c:manualLayout>
                  <c:x val="-3.0838080297142773E-2"/>
                  <c:y val="8.528905688379750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F44-41A1-A081-0FB836355466}"/>
                </c:ext>
              </c:extLst>
            </c:dLbl>
            <c:dLbl>
              <c:idx val="8"/>
              <c:layout>
                <c:manualLayout>
                  <c:x val="-2.80725470041636E-2"/>
                  <c:y val="0.1054270274195598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F44-41A1-A081-0FB836355466}"/>
                </c:ext>
              </c:extLst>
            </c:dLbl>
            <c:dLbl>
              <c:idx val="9"/>
              <c:layout>
                <c:manualLayout>
                  <c:x val="-2.6283454209652467E-2"/>
                  <c:y val="0.118048739160166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E4F-49F4-A3CA-FFFBE35BCA3E}"/>
                </c:ext>
              </c:extLst>
            </c:dLbl>
            <c:dLbl>
              <c:idx val="10"/>
              <c:layout>
                <c:manualLayout>
                  <c:x val="-2.2951748746457081E-2"/>
                  <c:y val="9.88350771874829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F08-4EF3-850D-1F497D00E150}"/>
                </c:ext>
              </c:extLst>
            </c:dLbl>
            <c:dLbl>
              <c:idx val="11"/>
              <c:layout>
                <c:manualLayout>
                  <c:x val="-2.5580150484282763E-2"/>
                  <c:y val="0.118048739160166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A27-4D0C-8F45-855674A06A57}"/>
                </c:ext>
              </c:extLst>
            </c:dLbl>
            <c:dLbl>
              <c:idx val="12"/>
              <c:layout>
                <c:manualLayout>
                  <c:x val="-2.4054339012294253E-2"/>
                  <c:y val="0.1411051335273862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A27-4D0C-8F45-855674A06A5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Sheet1!$A$5:$A$17</c:f>
              <c:strCache>
                <c:ptCount val="13"/>
                <c:pt idx="0">
                  <c:v>23. 6월</c:v>
                </c:pt>
                <c:pt idx="1">
                  <c:v>23. 7월</c:v>
                </c:pt>
                <c:pt idx="2">
                  <c:v>23. 8월</c:v>
                </c:pt>
                <c:pt idx="3">
                  <c:v>23. 9월</c:v>
                </c:pt>
                <c:pt idx="4">
                  <c:v>23. 10월</c:v>
                </c:pt>
                <c:pt idx="5">
                  <c:v>23. 11월</c:v>
                </c:pt>
                <c:pt idx="6">
                  <c:v>23. 12월</c:v>
                </c:pt>
                <c:pt idx="7">
                  <c:v>24. 1월</c:v>
                </c:pt>
                <c:pt idx="8">
                  <c:v>24. 2월</c:v>
                </c:pt>
                <c:pt idx="9">
                  <c:v>24. 3월</c:v>
                </c:pt>
                <c:pt idx="10">
                  <c:v>24. 4월</c:v>
                </c:pt>
                <c:pt idx="11">
                  <c:v>24. 5월</c:v>
                </c:pt>
                <c:pt idx="12">
                  <c:v>24. 6월</c:v>
                </c:pt>
              </c:strCache>
            </c:strRef>
          </c:cat>
          <c:val>
            <c:numRef>
              <c:f>Sheet1!$B$5:$B$17</c:f>
              <c:numCache>
                <c:formatCode>_(* #,##0_);_(* \(#,##0\);_(* "-"_);_(@_)</c:formatCode>
                <c:ptCount val="13"/>
                <c:pt idx="0">
                  <c:v>2226</c:v>
                </c:pt>
                <c:pt idx="1">
                  <c:v>2334</c:v>
                </c:pt>
                <c:pt idx="2">
                  <c:v>2403</c:v>
                </c:pt>
                <c:pt idx="3">
                  <c:v>2488</c:v>
                </c:pt>
                <c:pt idx="4">
                  <c:v>2796</c:v>
                </c:pt>
                <c:pt idx="5">
                  <c:v>2914</c:v>
                </c:pt>
                <c:pt idx="6">
                  <c:v>3185</c:v>
                </c:pt>
                <c:pt idx="7">
                  <c:v>3336</c:v>
                </c:pt>
                <c:pt idx="8">
                  <c:v>3503</c:v>
                </c:pt>
                <c:pt idx="9">
                  <c:v>3588</c:v>
                </c:pt>
                <c:pt idx="10">
                  <c:v>3708</c:v>
                </c:pt>
                <c:pt idx="11">
                  <c:v>3800</c:v>
                </c:pt>
                <c:pt idx="12">
                  <c:v>3932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1F44-41A1-A081-0FB83635546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총팔로워</c:v>
                </c:pt>
              </c:strCache>
            </c:strRef>
          </c:tx>
          <c:spPr>
            <a:ln w="28575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002060"/>
              </a:solidFill>
              <a:ln w="952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3.2581462573269451E-2"/>
                  <c:y val="-0.1228288075195757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1F44-41A1-A081-0FB836355466}"/>
                </c:ext>
              </c:extLst>
            </c:dLbl>
            <c:dLbl>
              <c:idx val="1"/>
              <c:layout>
                <c:manualLayout>
                  <c:x val="-3.369005997088606E-2"/>
                  <c:y val="-0.1149753032024674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1F44-41A1-A081-0FB836355466}"/>
                </c:ext>
              </c:extLst>
            </c:dLbl>
            <c:dLbl>
              <c:idx val="2"/>
              <c:layout>
                <c:manualLayout>
                  <c:x val="-3.3885291753719321E-2"/>
                  <c:y val="-0.1363355981726688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1F44-41A1-A081-0FB836355466}"/>
                </c:ext>
              </c:extLst>
            </c:dLbl>
            <c:dLbl>
              <c:idx val="3"/>
              <c:layout>
                <c:manualLayout>
                  <c:x val="-3.0274160801343958E-2"/>
                  <c:y val="-0.1311739288392118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1F44-41A1-A081-0FB836355466}"/>
                </c:ext>
              </c:extLst>
            </c:dLbl>
            <c:dLbl>
              <c:idx val="4"/>
              <c:layout>
                <c:manualLayout>
                  <c:x val="-3.070695587376876E-2"/>
                  <c:y val="-0.1189020553610215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1F44-41A1-A081-0FB836355466}"/>
                </c:ext>
              </c:extLst>
            </c:dLbl>
            <c:dLbl>
              <c:idx val="5"/>
              <c:layout>
                <c:manualLayout>
                  <c:x val="-3.4297437310652157E-2"/>
                  <c:y val="-0.1547344417905371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1F44-41A1-A081-0FB836355466}"/>
                </c:ext>
              </c:extLst>
            </c:dLbl>
            <c:dLbl>
              <c:idx val="6"/>
              <c:layout>
                <c:manualLayout>
                  <c:x val="-3.1794716033025423E-2"/>
                  <c:y val="-0.1189020553610216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1F44-41A1-A081-0FB836355466}"/>
                </c:ext>
              </c:extLst>
            </c:dLbl>
            <c:dLbl>
              <c:idx val="7"/>
              <c:layout>
                <c:manualLayout>
                  <c:x val="-3.3049361822030825E-2"/>
                  <c:y val="-0.1071217988853589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1F44-41A1-A081-0FB836355466}"/>
                </c:ext>
              </c:extLst>
            </c:dLbl>
            <c:dLbl>
              <c:idx val="8"/>
              <c:layout>
                <c:manualLayout>
                  <c:x val="-2.8844463437827077E-2"/>
                  <c:y val="-0.1071217988853589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1F44-41A1-A081-0FB836355466}"/>
                </c:ext>
              </c:extLst>
            </c:dLbl>
            <c:dLbl>
              <c:idx val="9"/>
              <c:layout>
                <c:manualLayout>
                  <c:x val="-2.4739809065193793E-2"/>
                  <c:y val="-0.1125152045120335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E4F-49F4-A3CA-FFFBE35BCA3E}"/>
                </c:ext>
              </c:extLst>
            </c:dLbl>
            <c:dLbl>
              <c:idx val="10"/>
              <c:layout>
                <c:manualLayout>
                  <c:x val="-2.6527869383930154E-2"/>
                  <c:y val="-0.1202006693011068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F08-4EF3-850D-1F497D00E150}"/>
                </c:ext>
              </c:extLst>
            </c:dLbl>
            <c:dLbl>
              <c:idx val="11"/>
              <c:layout>
                <c:manualLayout>
                  <c:x val="-2.4856009520552978E-2"/>
                  <c:y val="-0.1278861340901801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A27-4D0C-8F45-855674A06A57}"/>
                </c:ext>
              </c:extLst>
            </c:dLbl>
            <c:dLbl>
              <c:idx val="12"/>
              <c:layout>
                <c:manualLayout>
                  <c:x val="-2.701360230516173E-2"/>
                  <c:y val="-8.56160777502768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A27-4D0C-8F45-855674A06A5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ln>
                      <a:solidFill>
                        <a:srgbClr val="0070C0">
                          <a:alpha val="0"/>
                        </a:srgbClr>
                      </a:solidFill>
                    </a:ln>
                    <a:solidFill>
                      <a:schemeClr val="accent5">
                        <a:lumMod val="50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Sheet1!$A$5:$A$17</c:f>
              <c:strCache>
                <c:ptCount val="13"/>
                <c:pt idx="0">
                  <c:v>23. 6월</c:v>
                </c:pt>
                <c:pt idx="1">
                  <c:v>23. 7월</c:v>
                </c:pt>
                <c:pt idx="2">
                  <c:v>23. 8월</c:v>
                </c:pt>
                <c:pt idx="3">
                  <c:v>23. 9월</c:v>
                </c:pt>
                <c:pt idx="4">
                  <c:v>23. 10월</c:v>
                </c:pt>
                <c:pt idx="5">
                  <c:v>23. 11월</c:v>
                </c:pt>
                <c:pt idx="6">
                  <c:v>23. 12월</c:v>
                </c:pt>
                <c:pt idx="7">
                  <c:v>24. 1월</c:v>
                </c:pt>
                <c:pt idx="8">
                  <c:v>24. 2월</c:v>
                </c:pt>
                <c:pt idx="9">
                  <c:v>24. 3월</c:v>
                </c:pt>
                <c:pt idx="10">
                  <c:v>24. 4월</c:v>
                </c:pt>
                <c:pt idx="11">
                  <c:v>24. 5월</c:v>
                </c:pt>
                <c:pt idx="12">
                  <c:v>24. 6월</c:v>
                </c:pt>
              </c:strCache>
            </c:strRef>
          </c:cat>
          <c:val>
            <c:numRef>
              <c:f>Sheet1!$C$5:$C$17</c:f>
              <c:numCache>
                <c:formatCode>_(* #,##0_);_(* \(#,##0\);_(* "-"_);_(@_)</c:formatCode>
                <c:ptCount val="13"/>
                <c:pt idx="0">
                  <c:v>2298</c:v>
                </c:pt>
                <c:pt idx="1">
                  <c:v>2349</c:v>
                </c:pt>
                <c:pt idx="2">
                  <c:v>2415</c:v>
                </c:pt>
                <c:pt idx="3">
                  <c:v>2703</c:v>
                </c:pt>
                <c:pt idx="4">
                  <c:v>2825</c:v>
                </c:pt>
                <c:pt idx="5">
                  <c:v>3088</c:v>
                </c:pt>
                <c:pt idx="6">
                  <c:v>3352</c:v>
                </c:pt>
                <c:pt idx="7">
                  <c:v>3420</c:v>
                </c:pt>
                <c:pt idx="8">
                  <c:v>3503</c:v>
                </c:pt>
                <c:pt idx="9">
                  <c:v>3599</c:v>
                </c:pt>
                <c:pt idx="10">
                  <c:v>3708</c:v>
                </c:pt>
                <c:pt idx="11">
                  <c:v>3806</c:v>
                </c:pt>
                <c:pt idx="12">
                  <c:v>4046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1F44-41A1-A081-0FB83635546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795049168"/>
        <c:axId val="1795043184"/>
      </c:lineChart>
      <c:catAx>
        <c:axId val="17950491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1795043184"/>
        <c:crosses val="autoZero"/>
        <c:auto val="1"/>
        <c:lblAlgn val="ctr"/>
        <c:lblOffset val="100"/>
        <c:noMultiLvlLbl val="0"/>
      </c:catAx>
      <c:valAx>
        <c:axId val="1795043184"/>
        <c:scaling>
          <c:orientation val="minMax"/>
          <c:max val="5000"/>
          <c:min val="16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out"/>
        <c:minorTickMark val="none"/>
        <c:tickLblPos val="nextTo"/>
        <c:crossAx val="1795049168"/>
        <c:crosses val="autoZero"/>
        <c:crossBetween val="between"/>
        <c:majorUnit val="1000"/>
        <c:minorUnit val="10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931095758092052E-2"/>
          <c:y val="1.3846284658612181E-2"/>
          <c:w val="0.1722474641691015"/>
          <c:h val="7.90739667153645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dLbl>
              <c:idx val="12"/>
              <c:layout>
                <c:manualLayout>
                  <c:x val="-9.4066715751950337E-4"/>
                  <c:y val="3.300582201909348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bg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defRPr>
                    </a:pPr>
                    <a:fld id="{A2B8DEED-E129-43B4-AE95-31B8A6EE536E}" type="VALUE">
                      <a:rPr lang="en-US" altLang="ko-KR">
                        <a:solidFill>
                          <a:schemeClr val="tx1"/>
                        </a:solidFill>
                      </a:rPr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[값]</a:t>
                    </a:fld>
                    <a:endParaRPr lang="ko-KR" altLang="en-US"/>
                  </a:p>
                </c:rich>
              </c:tx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5DA7-4F2A-A7DB-05C1DB1F1C2E}"/>
                </c:ext>
              </c:extLst>
            </c:dLbl>
            <c:dLbl>
              <c:idx val="17"/>
              <c:layout>
                <c:manualLayout>
                  <c:x val="0"/>
                  <c:y val="-3.7818734178300184E-1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88D-4302-A3A9-141546025B91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Sheet1!$A$2:$A$19</c:f>
              <c:strCache>
                <c:ptCount val="18"/>
                <c:pt idx="0">
                  <c:v>미술·디자인</c:v>
                </c:pt>
                <c:pt idx="1">
                  <c:v>기업운영</c:v>
                </c:pt>
                <c:pt idx="2">
                  <c:v>지원</c:v>
                </c:pt>
                <c:pt idx="3">
                  <c:v>제품관리</c:v>
                </c:pt>
                <c:pt idx="4">
                  <c:v>금융</c:v>
                </c:pt>
                <c:pt idx="5">
                  <c:v>인사</c:v>
                </c:pt>
                <c:pt idx="6">
                  <c:v>경영</c:v>
                </c:pt>
                <c:pt idx="7">
                  <c:v>교육</c:v>
                </c:pt>
                <c:pt idx="8">
                  <c:v>구매조달</c:v>
                </c:pt>
                <c:pt idx="9">
                  <c:v>연구</c:v>
                </c:pt>
                <c:pt idx="10">
                  <c:v>품질관리</c:v>
                </c:pt>
                <c:pt idx="11">
                  <c:v>마케팅</c:v>
                </c:pt>
                <c:pt idx="12">
                  <c:v>프로젝트 관리</c:v>
                </c:pt>
                <c:pt idx="13">
                  <c:v>IT</c:v>
                </c:pt>
                <c:pt idx="14">
                  <c:v>사업개발</c:v>
                </c:pt>
                <c:pt idx="15">
                  <c:v>운영</c:v>
                </c:pt>
                <c:pt idx="16">
                  <c:v>영업</c:v>
                </c:pt>
                <c:pt idx="17">
                  <c:v>공학</c:v>
                </c:pt>
              </c:strCache>
            </c:strRef>
          </c:cat>
          <c:val>
            <c:numRef>
              <c:f>Sheet1!$B$2:$B$19</c:f>
              <c:numCache>
                <c:formatCode>0.0%</c:formatCode>
                <c:ptCount val="18"/>
                <c:pt idx="0">
                  <c:v>7.0000000000000001E-3</c:v>
                </c:pt>
                <c:pt idx="1">
                  <c:v>8.0000000000000002E-3</c:v>
                </c:pt>
                <c:pt idx="2">
                  <c:v>8.9999999999999993E-3</c:v>
                </c:pt>
                <c:pt idx="3">
                  <c:v>8.9999999999999993E-3</c:v>
                </c:pt>
                <c:pt idx="4">
                  <c:v>0.01</c:v>
                </c:pt>
                <c:pt idx="5">
                  <c:v>0.01</c:v>
                </c:pt>
                <c:pt idx="6">
                  <c:v>0.01</c:v>
                </c:pt>
                <c:pt idx="7">
                  <c:v>1.4999999999999999E-2</c:v>
                </c:pt>
                <c:pt idx="8">
                  <c:v>2.1999999999999999E-2</c:v>
                </c:pt>
                <c:pt idx="9">
                  <c:v>3.2000000000000001E-2</c:v>
                </c:pt>
                <c:pt idx="10">
                  <c:v>3.4000000000000002E-2</c:v>
                </c:pt>
                <c:pt idx="11">
                  <c:v>3.4000000000000002E-2</c:v>
                </c:pt>
                <c:pt idx="12">
                  <c:v>0.04</c:v>
                </c:pt>
                <c:pt idx="13">
                  <c:v>8.1000000000000003E-2</c:v>
                </c:pt>
                <c:pt idx="14">
                  <c:v>0.129</c:v>
                </c:pt>
                <c:pt idx="15">
                  <c:v>0.13400000000000001</c:v>
                </c:pt>
                <c:pt idx="16">
                  <c:v>0.14000000000000001</c:v>
                </c:pt>
                <c:pt idx="17">
                  <c:v>0.23799999999999999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2D-4017-8811-D3A7E71E446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9"/>
        <c:axId val="1314622736"/>
        <c:axId val="1314624368"/>
      </c:barChart>
      <c:catAx>
        <c:axId val="13146227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1314624368"/>
        <c:crosses val="autoZero"/>
        <c:auto val="1"/>
        <c:lblAlgn val="ctr"/>
        <c:lblOffset val="100"/>
        <c:noMultiLvlLbl val="0"/>
      </c:catAx>
      <c:valAx>
        <c:axId val="1314624368"/>
        <c:scaling>
          <c:orientation val="minMax"/>
          <c:max val="0.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1314622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901556347271706E-2"/>
          <c:y val="0.1321036210137829"/>
          <c:w val="0.96067989923150177"/>
          <c:h val="0.694422469355293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오가닉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numRef>
              <c:f>Sheet1!$A$2:$A$31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5</c:v>
                </c:pt>
                <c:pt idx="1">
                  <c:v>4</c:v>
                </c:pt>
                <c:pt idx="2">
                  <c:v>5</c:v>
                </c:pt>
                <c:pt idx="3">
                  <c:v>5</c:v>
                </c:pt>
                <c:pt idx="4">
                  <c:v>17</c:v>
                </c:pt>
                <c:pt idx="5">
                  <c:v>2</c:v>
                </c:pt>
                <c:pt idx="6">
                  <c:v>3</c:v>
                </c:pt>
                <c:pt idx="7">
                  <c:v>3</c:v>
                </c:pt>
                <c:pt idx="8">
                  <c:v>6</c:v>
                </c:pt>
                <c:pt idx="9">
                  <c:v>5</c:v>
                </c:pt>
                <c:pt idx="10">
                  <c:v>3</c:v>
                </c:pt>
                <c:pt idx="11">
                  <c:v>2</c:v>
                </c:pt>
                <c:pt idx="12">
                  <c:v>1</c:v>
                </c:pt>
                <c:pt idx="13">
                  <c:v>6</c:v>
                </c:pt>
                <c:pt idx="14">
                  <c:v>5</c:v>
                </c:pt>
                <c:pt idx="15">
                  <c:v>2</c:v>
                </c:pt>
                <c:pt idx="16">
                  <c:v>3</c:v>
                </c:pt>
                <c:pt idx="17">
                  <c:v>2</c:v>
                </c:pt>
                <c:pt idx="18">
                  <c:v>1</c:v>
                </c:pt>
                <c:pt idx="19">
                  <c:v>8</c:v>
                </c:pt>
                <c:pt idx="20">
                  <c:v>6</c:v>
                </c:pt>
                <c:pt idx="21">
                  <c:v>5</c:v>
                </c:pt>
                <c:pt idx="22">
                  <c:v>0</c:v>
                </c:pt>
                <c:pt idx="23">
                  <c:v>8</c:v>
                </c:pt>
                <c:pt idx="24">
                  <c:v>6</c:v>
                </c:pt>
                <c:pt idx="25">
                  <c:v>9</c:v>
                </c:pt>
                <c:pt idx="26">
                  <c:v>4</c:v>
                </c:pt>
                <c:pt idx="27">
                  <c:v>21</c:v>
                </c:pt>
                <c:pt idx="28">
                  <c:v>1</c:v>
                </c:pt>
                <c:pt idx="2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55-4B22-BC59-9D5F5FE8DA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광고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Sheet1!$C$2:$C$31</c:f>
              <c:numCache>
                <c:formatCode>General</c:formatCode>
                <c:ptCount val="30"/>
                <c:pt idx="0">
                  <c:v>9</c:v>
                </c:pt>
                <c:pt idx="1">
                  <c:v>3</c:v>
                </c:pt>
                <c:pt idx="2">
                  <c:v>7</c:v>
                </c:pt>
                <c:pt idx="3">
                  <c:v>11</c:v>
                </c:pt>
                <c:pt idx="4">
                  <c:v>5</c:v>
                </c:pt>
                <c:pt idx="5">
                  <c:v>6</c:v>
                </c:pt>
                <c:pt idx="6">
                  <c:v>4</c:v>
                </c:pt>
                <c:pt idx="7">
                  <c:v>7</c:v>
                </c:pt>
                <c:pt idx="8">
                  <c:v>5</c:v>
                </c:pt>
                <c:pt idx="9">
                  <c:v>3</c:v>
                </c:pt>
                <c:pt idx="10">
                  <c:v>9</c:v>
                </c:pt>
                <c:pt idx="11">
                  <c:v>4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4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4</c:v>
                </c:pt>
                <c:pt idx="25">
                  <c:v>10</c:v>
                </c:pt>
                <c:pt idx="26">
                  <c:v>3</c:v>
                </c:pt>
                <c:pt idx="27">
                  <c:v>11</c:v>
                </c:pt>
                <c:pt idx="28">
                  <c:v>3</c:v>
                </c:pt>
                <c:pt idx="2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355-4B22-BC59-9D5F5FE8DA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4"/>
        <c:overlap val="-15"/>
        <c:axId val="1795039920"/>
        <c:axId val="1795044272"/>
      </c:barChart>
      <c:catAx>
        <c:axId val="179503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1795044272"/>
        <c:crosses val="autoZero"/>
        <c:auto val="1"/>
        <c:lblAlgn val="ctr"/>
        <c:lblOffset val="100"/>
        <c:noMultiLvlLbl val="0"/>
      </c:catAx>
      <c:valAx>
        <c:axId val="1795044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1795039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5923978109199133E-2"/>
          <c:y val="5.546844634822562E-2"/>
          <c:w val="9.3147755348355024E-2"/>
          <c:h val="7.32021549577328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5496932109641062E-2"/>
          <c:y val="0.17308521640032723"/>
          <c:w val="0.95130570736246456"/>
          <c:h val="0.6834578363569164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6월</c:v>
                </c:pt>
              </c:strCache>
            </c:strRef>
          </c:tx>
          <c:spPr>
            <a:ln w="571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Sheet1!$A$2:$A$32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9</c:v>
                </c:pt>
                <c:pt idx="1">
                  <c:v>21</c:v>
                </c:pt>
                <c:pt idx="2">
                  <c:v>31</c:v>
                </c:pt>
                <c:pt idx="3">
                  <c:v>31</c:v>
                </c:pt>
                <c:pt idx="4">
                  <c:v>84</c:v>
                </c:pt>
                <c:pt idx="5">
                  <c:v>17</c:v>
                </c:pt>
                <c:pt idx="6">
                  <c:v>49</c:v>
                </c:pt>
                <c:pt idx="7">
                  <c:v>13</c:v>
                </c:pt>
                <c:pt idx="8">
                  <c:v>21</c:v>
                </c:pt>
                <c:pt idx="9">
                  <c:v>29</c:v>
                </c:pt>
                <c:pt idx="10">
                  <c:v>51</c:v>
                </c:pt>
                <c:pt idx="11">
                  <c:v>28</c:v>
                </c:pt>
                <c:pt idx="12">
                  <c:v>51</c:v>
                </c:pt>
                <c:pt idx="13">
                  <c:v>38</c:v>
                </c:pt>
                <c:pt idx="14">
                  <c:v>9</c:v>
                </c:pt>
                <c:pt idx="15">
                  <c:v>8</c:v>
                </c:pt>
                <c:pt idx="16">
                  <c:v>70</c:v>
                </c:pt>
                <c:pt idx="17">
                  <c:v>43</c:v>
                </c:pt>
                <c:pt idx="18">
                  <c:v>17</c:v>
                </c:pt>
                <c:pt idx="19">
                  <c:v>231</c:v>
                </c:pt>
                <c:pt idx="20">
                  <c:v>53</c:v>
                </c:pt>
                <c:pt idx="21">
                  <c:v>10</c:v>
                </c:pt>
                <c:pt idx="22">
                  <c:v>6</c:v>
                </c:pt>
                <c:pt idx="23">
                  <c:v>17</c:v>
                </c:pt>
                <c:pt idx="24">
                  <c:v>75</c:v>
                </c:pt>
                <c:pt idx="25">
                  <c:v>41</c:v>
                </c:pt>
                <c:pt idx="26">
                  <c:v>57</c:v>
                </c:pt>
                <c:pt idx="27">
                  <c:v>61</c:v>
                </c:pt>
                <c:pt idx="28">
                  <c:v>7</c:v>
                </c:pt>
                <c:pt idx="29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55D-45DE-84E9-272AB131CFA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5월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Sheet1!$A$2:$A$32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Sheet1!$C$2:$C$32</c:f>
              <c:numCache>
                <c:formatCode>General</c:formatCode>
                <c:ptCount val="31"/>
                <c:pt idx="0">
                  <c:v>33</c:v>
                </c:pt>
                <c:pt idx="1">
                  <c:v>47</c:v>
                </c:pt>
                <c:pt idx="2">
                  <c:v>56</c:v>
                </c:pt>
                <c:pt idx="3">
                  <c:v>15</c:v>
                </c:pt>
                <c:pt idx="4">
                  <c:v>60</c:v>
                </c:pt>
                <c:pt idx="5">
                  <c:v>36</c:v>
                </c:pt>
                <c:pt idx="6">
                  <c:v>33</c:v>
                </c:pt>
                <c:pt idx="7">
                  <c:v>82</c:v>
                </c:pt>
                <c:pt idx="8">
                  <c:v>110</c:v>
                </c:pt>
                <c:pt idx="9">
                  <c:v>27</c:v>
                </c:pt>
                <c:pt idx="10">
                  <c:v>23</c:v>
                </c:pt>
                <c:pt idx="11">
                  <c:v>6</c:v>
                </c:pt>
                <c:pt idx="12">
                  <c:v>36</c:v>
                </c:pt>
                <c:pt idx="13">
                  <c:v>21</c:v>
                </c:pt>
                <c:pt idx="14">
                  <c:v>41</c:v>
                </c:pt>
                <c:pt idx="15">
                  <c:v>21</c:v>
                </c:pt>
                <c:pt idx="16">
                  <c:v>24</c:v>
                </c:pt>
                <c:pt idx="17">
                  <c:v>5</c:v>
                </c:pt>
                <c:pt idx="18">
                  <c:v>25</c:v>
                </c:pt>
                <c:pt idx="19">
                  <c:v>23</c:v>
                </c:pt>
                <c:pt idx="20">
                  <c:v>11</c:v>
                </c:pt>
                <c:pt idx="21">
                  <c:v>9</c:v>
                </c:pt>
                <c:pt idx="22">
                  <c:v>52</c:v>
                </c:pt>
                <c:pt idx="23">
                  <c:v>30</c:v>
                </c:pt>
                <c:pt idx="24">
                  <c:v>14</c:v>
                </c:pt>
                <c:pt idx="25">
                  <c:v>16</c:v>
                </c:pt>
                <c:pt idx="26">
                  <c:v>41</c:v>
                </c:pt>
                <c:pt idx="27">
                  <c:v>29</c:v>
                </c:pt>
                <c:pt idx="28">
                  <c:v>32</c:v>
                </c:pt>
                <c:pt idx="29">
                  <c:v>53</c:v>
                </c:pt>
                <c:pt idx="30">
                  <c:v>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5F-4E12-82F5-34BB54E2C4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95046448"/>
        <c:axId val="1795048080"/>
      </c:lineChart>
      <c:catAx>
        <c:axId val="179504644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95048080"/>
        <c:crosses val="autoZero"/>
        <c:auto val="1"/>
        <c:lblAlgn val="ctr"/>
        <c:lblOffset val="100"/>
        <c:noMultiLvlLbl val="0"/>
      </c:catAx>
      <c:valAx>
        <c:axId val="1795048080"/>
        <c:scaling>
          <c:orientation val="minMax"/>
          <c:max val="25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1795046448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541087058178916"/>
          <c:y val="1.3592413844351156E-2"/>
          <c:w val="0.11133300898875342"/>
          <c:h val="6.246251321357444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5262934996899989E-2"/>
          <c:y val="0.27589234317772415"/>
          <c:w val="0.95153970322846015"/>
          <c:h val="0.56185268643521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PC 페이지 View</c:v>
                </c:pt>
              </c:strCache>
            </c:strRef>
          </c:tx>
          <c:spPr>
            <a:ln w="28575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50000"/>
                </a:schemeClr>
              </a:solidFill>
              <a:ln w="9525">
                <a:solidFill>
                  <a:schemeClr val="accent5">
                    <a:lumMod val="50000"/>
                  </a:schemeClr>
                </a:solidFill>
              </a:ln>
              <a:effectLst/>
            </c:spPr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0</c:v>
                </c:pt>
                <c:pt idx="1">
                  <c:v>3</c:v>
                </c:pt>
                <c:pt idx="2">
                  <c:v>19</c:v>
                </c:pt>
                <c:pt idx="3">
                  <c:v>23</c:v>
                </c:pt>
                <c:pt idx="4">
                  <c:v>59</c:v>
                </c:pt>
                <c:pt idx="5">
                  <c:v>11</c:v>
                </c:pt>
                <c:pt idx="6">
                  <c:v>26</c:v>
                </c:pt>
                <c:pt idx="7">
                  <c:v>1</c:v>
                </c:pt>
                <c:pt idx="8">
                  <c:v>8</c:v>
                </c:pt>
                <c:pt idx="9">
                  <c:v>24</c:v>
                </c:pt>
                <c:pt idx="10">
                  <c:v>36</c:v>
                </c:pt>
                <c:pt idx="11">
                  <c:v>14</c:v>
                </c:pt>
                <c:pt idx="12">
                  <c:v>29</c:v>
                </c:pt>
                <c:pt idx="13">
                  <c:v>33</c:v>
                </c:pt>
                <c:pt idx="14">
                  <c:v>0</c:v>
                </c:pt>
                <c:pt idx="15">
                  <c:v>3</c:v>
                </c:pt>
                <c:pt idx="16">
                  <c:v>55</c:v>
                </c:pt>
                <c:pt idx="17">
                  <c:v>38</c:v>
                </c:pt>
                <c:pt idx="18">
                  <c:v>16</c:v>
                </c:pt>
                <c:pt idx="19">
                  <c:v>211</c:v>
                </c:pt>
                <c:pt idx="20">
                  <c:v>44</c:v>
                </c:pt>
                <c:pt idx="21">
                  <c:v>3</c:v>
                </c:pt>
                <c:pt idx="22">
                  <c:v>2</c:v>
                </c:pt>
                <c:pt idx="23">
                  <c:v>14</c:v>
                </c:pt>
                <c:pt idx="24">
                  <c:v>50</c:v>
                </c:pt>
                <c:pt idx="25">
                  <c:v>33</c:v>
                </c:pt>
                <c:pt idx="26">
                  <c:v>44</c:v>
                </c:pt>
                <c:pt idx="27">
                  <c:v>52</c:v>
                </c:pt>
                <c:pt idx="28">
                  <c:v>2</c:v>
                </c:pt>
                <c:pt idx="2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23-45CB-B8BA-66207D5B77A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Mobile 페이지 View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>
                <a:noFill/>
              </a:ln>
              <a:effectLst/>
            </c:spPr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Sheet1!$C$2:$C$31</c:f>
              <c:numCache>
                <c:formatCode>General</c:formatCode>
                <c:ptCount val="30"/>
                <c:pt idx="0">
                  <c:v>9</c:v>
                </c:pt>
                <c:pt idx="1">
                  <c:v>18</c:v>
                </c:pt>
                <c:pt idx="2">
                  <c:v>12</c:v>
                </c:pt>
                <c:pt idx="3">
                  <c:v>8</c:v>
                </c:pt>
                <c:pt idx="4">
                  <c:v>25</c:v>
                </c:pt>
                <c:pt idx="5">
                  <c:v>6</c:v>
                </c:pt>
                <c:pt idx="6">
                  <c:v>23</c:v>
                </c:pt>
                <c:pt idx="7">
                  <c:v>12</c:v>
                </c:pt>
                <c:pt idx="8">
                  <c:v>13</c:v>
                </c:pt>
                <c:pt idx="9">
                  <c:v>5</c:v>
                </c:pt>
                <c:pt idx="10">
                  <c:v>15</c:v>
                </c:pt>
                <c:pt idx="11">
                  <c:v>14</c:v>
                </c:pt>
                <c:pt idx="12">
                  <c:v>22</c:v>
                </c:pt>
                <c:pt idx="13">
                  <c:v>5</c:v>
                </c:pt>
                <c:pt idx="14">
                  <c:v>9</c:v>
                </c:pt>
                <c:pt idx="15">
                  <c:v>5</c:v>
                </c:pt>
                <c:pt idx="16">
                  <c:v>15</c:v>
                </c:pt>
                <c:pt idx="17">
                  <c:v>5</c:v>
                </c:pt>
                <c:pt idx="18">
                  <c:v>1</c:v>
                </c:pt>
                <c:pt idx="19">
                  <c:v>20</c:v>
                </c:pt>
                <c:pt idx="20">
                  <c:v>9</c:v>
                </c:pt>
                <c:pt idx="21">
                  <c:v>7</c:v>
                </c:pt>
                <c:pt idx="22">
                  <c:v>4</c:v>
                </c:pt>
                <c:pt idx="23">
                  <c:v>3</c:v>
                </c:pt>
                <c:pt idx="24">
                  <c:v>25</c:v>
                </c:pt>
                <c:pt idx="25">
                  <c:v>8</c:v>
                </c:pt>
                <c:pt idx="26">
                  <c:v>13</c:v>
                </c:pt>
                <c:pt idx="27">
                  <c:v>9</c:v>
                </c:pt>
                <c:pt idx="28">
                  <c:v>5</c:v>
                </c:pt>
                <c:pt idx="29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23-45CB-B8BA-66207D5B77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95046992"/>
        <c:axId val="1795048624"/>
      </c:lineChart>
      <c:catAx>
        <c:axId val="1795046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1795048624"/>
        <c:crosses val="autoZero"/>
        <c:auto val="1"/>
        <c:lblAlgn val="ctr"/>
        <c:lblOffset val="100"/>
        <c:noMultiLvlLbl val="0"/>
      </c:catAx>
      <c:valAx>
        <c:axId val="1795048624"/>
        <c:scaling>
          <c:orientation val="minMax"/>
          <c:max val="23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1795046992"/>
        <c:crosses val="autoZero"/>
        <c:crossBetween val="between"/>
        <c:majorUnit val="2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628422469372822"/>
          <c:y val="0"/>
          <c:w val="0.26944213703169323"/>
          <c:h val="6.83614994590511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122741487349003E-2"/>
          <c:y val="0.13210355299238863"/>
          <c:w val="0.96067989923150177"/>
          <c:h val="0.694422469355293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Impression 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9"/>
              <c:layout>
                <c:manualLayout>
                  <c:x val="-1.7039419887738178E-2"/>
                  <c:y val="2.853053587310516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D12-4507-BEE9-07108DB59CC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Sheet1!$A$5:$A$16</c:f>
              <c:strCache>
                <c:ptCount val="12"/>
                <c:pt idx="0">
                  <c:v>23. 7월</c:v>
                </c:pt>
                <c:pt idx="1">
                  <c:v>23. 8월</c:v>
                </c:pt>
                <c:pt idx="2">
                  <c:v>23. 9월</c:v>
                </c:pt>
                <c:pt idx="3">
                  <c:v>23. 10월</c:v>
                </c:pt>
                <c:pt idx="4">
                  <c:v>23. 11월</c:v>
                </c:pt>
                <c:pt idx="5">
                  <c:v>23. 12월</c:v>
                </c:pt>
                <c:pt idx="6">
                  <c:v>24. 1월</c:v>
                </c:pt>
                <c:pt idx="7">
                  <c:v>24. 2월</c:v>
                </c:pt>
                <c:pt idx="8">
                  <c:v>24. 3월</c:v>
                </c:pt>
                <c:pt idx="9">
                  <c:v>24. 4월</c:v>
                </c:pt>
                <c:pt idx="10">
                  <c:v>24. 5월</c:v>
                </c:pt>
                <c:pt idx="11">
                  <c:v>24. 6월</c:v>
                </c:pt>
              </c:strCache>
            </c:strRef>
          </c:cat>
          <c:val>
            <c:numRef>
              <c:f>Sheet1!$B$5:$B$16</c:f>
              <c:numCache>
                <c:formatCode>_(* #,##0_);_(* \(#,##0\);_(* "-"_);_(@_)</c:formatCode>
                <c:ptCount val="12"/>
                <c:pt idx="0">
                  <c:v>5786</c:v>
                </c:pt>
                <c:pt idx="1">
                  <c:v>4606</c:v>
                </c:pt>
                <c:pt idx="2">
                  <c:v>4941</c:v>
                </c:pt>
                <c:pt idx="3">
                  <c:v>4455</c:v>
                </c:pt>
                <c:pt idx="4">
                  <c:v>5741</c:v>
                </c:pt>
                <c:pt idx="5">
                  <c:v>3228</c:v>
                </c:pt>
                <c:pt idx="6">
                  <c:v>7223</c:v>
                </c:pt>
                <c:pt idx="7">
                  <c:v>6201</c:v>
                </c:pt>
                <c:pt idx="8">
                  <c:v>6513</c:v>
                </c:pt>
                <c:pt idx="9">
                  <c:v>13650</c:v>
                </c:pt>
                <c:pt idx="10">
                  <c:v>9787</c:v>
                </c:pt>
                <c:pt idx="11">
                  <c:v>9731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B-4214-ACCB-1892F8AADE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9"/>
        <c:overlap val="-15"/>
        <c:axId val="1795040464"/>
        <c:axId val="1795034480"/>
      </c:barChart>
      <c:catAx>
        <c:axId val="1795040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1795034480"/>
        <c:crosses val="autoZero"/>
        <c:auto val="1"/>
        <c:lblAlgn val="ctr"/>
        <c:lblOffset val="100"/>
        <c:noMultiLvlLbl val="0"/>
      </c:catAx>
      <c:valAx>
        <c:axId val="1795034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1795040464"/>
        <c:crosses val="autoZero"/>
        <c:crossBetween val="between"/>
        <c:majorUnit val="20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4.1922589692029721E-2"/>
          <c:w val="0.13951375335826505"/>
          <c:h val="7.32021549577328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bg1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.1206913555396753"/>
          <c:w val="0.96067989923150177"/>
          <c:h val="0.694422469355293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Engagement 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0070C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Sheet1!$A$5:$A$16</c:f>
              <c:strCache>
                <c:ptCount val="12"/>
                <c:pt idx="0">
                  <c:v>23. 7월</c:v>
                </c:pt>
                <c:pt idx="1">
                  <c:v>23. 8월</c:v>
                </c:pt>
                <c:pt idx="2">
                  <c:v>23. 9월</c:v>
                </c:pt>
                <c:pt idx="3">
                  <c:v>23. 10월</c:v>
                </c:pt>
                <c:pt idx="4">
                  <c:v>23. 11월</c:v>
                </c:pt>
                <c:pt idx="5">
                  <c:v>23. 12월</c:v>
                </c:pt>
                <c:pt idx="6">
                  <c:v>24. 1월</c:v>
                </c:pt>
                <c:pt idx="7">
                  <c:v>24. 2월</c:v>
                </c:pt>
                <c:pt idx="8">
                  <c:v>24. 3월</c:v>
                </c:pt>
                <c:pt idx="9">
                  <c:v>24. 4월</c:v>
                </c:pt>
                <c:pt idx="10">
                  <c:v>24. 5월</c:v>
                </c:pt>
                <c:pt idx="11">
                  <c:v>24. 6월</c:v>
                </c:pt>
              </c:strCache>
            </c:strRef>
          </c:cat>
          <c:val>
            <c:numRef>
              <c:f>Sheet1!$B$5:$B$16</c:f>
              <c:numCache>
                <c:formatCode>_(* #,##0_);_(* \(#,##0\);_(* "-"_);_(@_)</c:formatCode>
                <c:ptCount val="12"/>
                <c:pt idx="0">
                  <c:v>467</c:v>
                </c:pt>
                <c:pt idx="1">
                  <c:v>431</c:v>
                </c:pt>
                <c:pt idx="2">
                  <c:v>402</c:v>
                </c:pt>
                <c:pt idx="3">
                  <c:v>225</c:v>
                </c:pt>
                <c:pt idx="4">
                  <c:v>972</c:v>
                </c:pt>
                <c:pt idx="5">
                  <c:v>246</c:v>
                </c:pt>
                <c:pt idx="6">
                  <c:v>852</c:v>
                </c:pt>
                <c:pt idx="7">
                  <c:v>1123</c:v>
                </c:pt>
                <c:pt idx="8">
                  <c:v>1448</c:v>
                </c:pt>
                <c:pt idx="9">
                  <c:v>3649</c:v>
                </c:pt>
                <c:pt idx="10">
                  <c:v>1938</c:v>
                </c:pt>
                <c:pt idx="11">
                  <c:v>2735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D2-4EB2-BE2C-31A6F087AF2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9"/>
        <c:overlap val="-15"/>
        <c:axId val="1795035568"/>
        <c:axId val="1795039376"/>
      </c:barChart>
      <c:catAx>
        <c:axId val="17950355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95039376"/>
        <c:crosses val="autoZero"/>
        <c:auto val="1"/>
        <c:lblAlgn val="ctr"/>
        <c:lblOffset val="100"/>
        <c:noMultiLvlLbl val="0"/>
      </c:catAx>
      <c:valAx>
        <c:axId val="1795039376"/>
        <c:scaling>
          <c:orientation val="minMax"/>
          <c:max val="4000"/>
          <c:min val="0"/>
        </c:scaling>
        <c:delete val="0"/>
        <c:axPos val="l"/>
        <c:numFmt formatCode="_(* #,##0_);_(* \(#,##0\);_(* &quot;-&quot;_);_(@_)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1795035568"/>
        <c:crosses val="autoZero"/>
        <c:crossBetween val="between"/>
        <c:majorUnit val="3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2754954727192013E-3"/>
          <c:y val="2.7657321755477134E-2"/>
          <c:w val="0.13951375335826505"/>
          <c:h val="7.32021549577328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bg1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4월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E6-4DA0-9D7D-59BE66509F8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5월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E6-4DA0-9D7D-59BE66509F8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6월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6E6-4DA0-9D7D-59BE66509F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3"/>
        <c:axId val="1795036112"/>
        <c:axId val="1795038288"/>
      </c:barChart>
      <c:catAx>
        <c:axId val="17950361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95038288"/>
        <c:crosses val="autoZero"/>
        <c:auto val="1"/>
        <c:lblAlgn val="ctr"/>
        <c:lblOffset val="100"/>
        <c:noMultiLvlLbl val="0"/>
      </c:catAx>
      <c:valAx>
        <c:axId val="1795038288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1795036112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7406836433614966E-2"/>
          <c:y val="5.6537846689361383E-2"/>
          <c:w val="0.50508419459338372"/>
          <c:h val="5.64593339801621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24. 4월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PC 순방문자</c:v>
                </c:pt>
                <c:pt idx="1">
                  <c:v>Mobile 순방문자</c:v>
                </c:pt>
                <c:pt idx="2">
                  <c:v>전체 순방문자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177</c:v>
                </c:pt>
                <c:pt idx="1">
                  <c:v>149</c:v>
                </c:pt>
                <c:pt idx="2">
                  <c:v>326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8D-4A34-8B91-120BFA72DEC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24. 5월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ko-KR" altLang="en-US" sz="900" b="0" i="0" u="none" strike="noStrike" kern="1200" baseline="0">
                    <a:solidFill>
                      <a:schemeClr val="bg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PC 순방문자</c:v>
                </c:pt>
                <c:pt idx="1">
                  <c:v>Mobile 순방문자</c:v>
                </c:pt>
                <c:pt idx="2">
                  <c:v>전체 순방문자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176</c:v>
                </c:pt>
                <c:pt idx="1">
                  <c:v>128</c:v>
                </c:pt>
                <c:pt idx="2">
                  <c:v>304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8D-4A34-8B91-120BFA72DE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24. 6월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ko-KR" altLang="en-US" sz="900" b="0" i="0" u="none" strike="noStrike" kern="1200" baseline="0">
                    <a:solidFill>
                      <a:schemeClr val="bg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PC 순방문자</c:v>
                </c:pt>
                <c:pt idx="1">
                  <c:v>Mobile 순방문자</c:v>
                </c:pt>
                <c:pt idx="2">
                  <c:v>전체 순방문자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191</c:v>
                </c:pt>
                <c:pt idx="1">
                  <c:v>133</c:v>
                </c:pt>
                <c:pt idx="2">
                  <c:v>324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3C-427A-8CF6-BD462E91A54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"/>
        <c:axId val="1795041552"/>
        <c:axId val="1795042096"/>
      </c:barChart>
      <c:catAx>
        <c:axId val="1795041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1795042096"/>
        <c:crosses val="autoZero"/>
        <c:auto val="1"/>
        <c:lblAlgn val="ctr"/>
        <c:lblOffset val="100"/>
        <c:noMultiLvlLbl val="0"/>
      </c:catAx>
      <c:valAx>
        <c:axId val="1795042096"/>
        <c:scaling>
          <c:orientation val="minMax"/>
          <c:max val="4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1795041552"/>
        <c:crosses val="autoZero"/>
        <c:crossBetween val="between"/>
        <c:majorUnit val="15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운송,물류,공급망,보관</c:v>
                </c:pt>
                <c:pt idx="1">
                  <c:v>자동화 기계 제조</c:v>
                </c:pt>
                <c:pt idx="2">
                  <c:v>고등 교육</c:v>
                </c:pt>
                <c:pt idx="3">
                  <c:v>제조</c:v>
                </c:pt>
                <c:pt idx="4">
                  <c:v>토목공학</c:v>
                </c:pt>
                <c:pt idx="5">
                  <c:v>비즈니스 컨설팅 및 서비스</c:v>
                </c:pt>
                <c:pt idx="6">
                  <c:v>반도체 제조</c:v>
                </c:pt>
                <c:pt idx="7">
                  <c:v>자동차 제조</c:v>
                </c:pt>
                <c:pt idx="8">
                  <c:v>소프트웨어 개발</c:v>
                </c:pt>
                <c:pt idx="9">
                  <c:v>건설</c:v>
                </c:pt>
                <c:pt idx="10">
                  <c:v>산업 기계 제조</c:v>
                </c:pt>
                <c:pt idx="11">
                  <c:v>기계 제조</c:v>
                </c:pt>
                <c:pt idx="12">
                  <c:v>석유가스</c:v>
                </c:pt>
                <c:pt idx="13">
                  <c:v>IT 서비스 및 IT 컨설팅</c:v>
                </c:pt>
                <c:pt idx="14">
                  <c:v>가전제품, 전기 및 전자제품 제조</c:v>
                </c:pt>
              </c:strCache>
            </c:strRef>
          </c:cat>
          <c:val>
            <c:numRef>
              <c:f>Sheet1!$B$2:$B$16</c:f>
              <c:numCache>
                <c:formatCode>0.0%</c:formatCode>
                <c:ptCount val="15"/>
                <c:pt idx="0">
                  <c:v>1.5047021943573701E-2</c:v>
                </c:pt>
                <c:pt idx="1">
                  <c:v>1.6614420062695898E-2</c:v>
                </c:pt>
                <c:pt idx="2">
                  <c:v>1.91222570532915E-2</c:v>
                </c:pt>
                <c:pt idx="3">
                  <c:v>1.9749216300940401E-2</c:v>
                </c:pt>
                <c:pt idx="4">
                  <c:v>2.1000000000000001E-2</c:v>
                </c:pt>
                <c:pt idx="5">
                  <c:v>2.1000000000000001E-2</c:v>
                </c:pt>
                <c:pt idx="6">
                  <c:v>2.3197492163009401E-2</c:v>
                </c:pt>
                <c:pt idx="7">
                  <c:v>3.5999999999999997E-2</c:v>
                </c:pt>
                <c:pt idx="8">
                  <c:v>3.6999999999999998E-2</c:v>
                </c:pt>
                <c:pt idx="9">
                  <c:v>3.6999999999999998E-2</c:v>
                </c:pt>
                <c:pt idx="10">
                  <c:v>4.5999999999999999E-2</c:v>
                </c:pt>
                <c:pt idx="11">
                  <c:v>4.7E-2</c:v>
                </c:pt>
                <c:pt idx="12">
                  <c:v>5.7000000000000002E-2</c:v>
                </c:pt>
                <c:pt idx="13">
                  <c:v>0.08</c:v>
                </c:pt>
                <c:pt idx="14">
                  <c:v>8.2000000000000003E-2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9C-4F06-9747-FBBDDB932E3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9"/>
        <c:axId val="1314633616"/>
        <c:axId val="1314621648"/>
      </c:barChart>
      <c:catAx>
        <c:axId val="13146336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1314621648"/>
        <c:crosses val="autoZero"/>
        <c:auto val="1"/>
        <c:lblAlgn val="ctr"/>
        <c:lblOffset val="100"/>
        <c:noMultiLvlLbl val="0"/>
      </c:catAx>
      <c:valAx>
        <c:axId val="1314621648"/>
        <c:scaling>
          <c:orientation val="minMax"/>
          <c:max val="0.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1314633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34E19-D6B0-48F4-B9A4-7FB9AB91A47F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C00C8-7C22-4C72-B90B-892E0064B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8326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E9917-2E29-475E-9647-599C2B0BCAE5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116A2-694E-4F5F-9D29-D04952EF8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73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116A2-694E-4F5F-9D29-D04952EF8A3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181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116A2-694E-4F5F-9D29-D04952EF8A3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836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116A2-694E-4F5F-9D29-D04952EF8A3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95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116A2-694E-4F5F-9D29-D04952EF8A3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510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116A2-694E-4F5F-9D29-D04952EF8A3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807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116A2-694E-4F5F-9D29-D04952EF8A3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311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116A2-694E-4F5F-9D29-D04952EF8A3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606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116A2-694E-4F5F-9D29-D04952EF8A34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945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116A2-694E-4F5F-9D29-D04952EF8A34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35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116A2-694E-4F5F-9D29-D04952EF8A3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700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F577C43-9E93-8DB8-072A-0ECE95D1BCFC}"/>
              </a:ext>
            </a:extLst>
          </p:cNvPr>
          <p:cNvSpPr txBox="1"/>
          <p:nvPr userDrawn="1"/>
        </p:nvSpPr>
        <p:spPr>
          <a:xfrm>
            <a:off x="4585343" y="6469379"/>
            <a:ext cx="30213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COPYRIGHT Ⓒ ALL RIGHT RESERVED BY </a:t>
            </a:r>
            <a:r>
              <a:rPr lang="en-US" altLang="ko-KR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Prain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Global, Inc.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5976256" y="6297477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pPr algn="ctr"/>
              <a:t>‹#›</a:t>
            </a:fld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16B4D27-3B47-ABFE-8082-7D1FAB94E8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86" y="609087"/>
            <a:ext cx="1005963" cy="234192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276196" y="479269"/>
            <a:ext cx="1163960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21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E7AAE8-B854-2EF9-75BB-5FCB9699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0EEFD-52F2-468C-8782-1018C54CFA3A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BDC540-E92A-360C-284D-1845CD21D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DA3173-6B16-2292-9302-CCFC0FFCE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E4342-5E31-42A4-A153-658CAFFBE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62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F577C43-9E93-8DB8-072A-0ECE95D1BCFC}"/>
              </a:ext>
            </a:extLst>
          </p:cNvPr>
          <p:cNvSpPr txBox="1"/>
          <p:nvPr userDrawn="1"/>
        </p:nvSpPr>
        <p:spPr>
          <a:xfrm>
            <a:off x="4585343" y="6469379"/>
            <a:ext cx="30213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COPYRIGHT Ⓒ ALL RIGHT RESERVED BY </a:t>
            </a:r>
            <a:r>
              <a:rPr lang="en-US" altLang="ko-KR" sz="800" dirty="0" err="1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Prain</a:t>
            </a:r>
            <a:r>
              <a:rPr lang="en-US" altLang="ko-KR" sz="80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Global, Inc.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5976256" y="6297477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prstClr val="black">
                    <a:lumMod val="50000"/>
                    <a:lumOff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pPr algn="ct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16B4D27-3B47-ABFE-8082-7D1FAB94E8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86" y="609087"/>
            <a:ext cx="1005963" cy="234192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276196" y="479269"/>
            <a:ext cx="1163960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788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56886D-E940-9C62-311A-06C046649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356061-03DF-95EC-FDEF-34343DC7F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4EFE0-1F25-210A-E1F1-B566B38C2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0EEFD-52F2-468C-8782-1018C54CFA3A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9C8EA2-A71E-8A30-DFA7-62A5083B0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F323CA-0FEF-08D4-1ED6-5AC3CB6FE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E4342-5E31-42A4-A153-658CAFFBE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620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ordicglobal.com/" TargetMode="External"/><Relationship Id="rId13" Type="http://schemas.openxmlformats.org/officeDocument/2006/relationships/hyperlink" Target="https://www.marcachile.cl/" TargetMode="External"/><Relationship Id="rId18" Type="http://schemas.openxmlformats.org/officeDocument/2006/relationships/hyperlink" Target="https://arcoiris.com.pe/" TargetMode="External"/><Relationship Id="rId3" Type="http://schemas.openxmlformats.org/officeDocument/2006/relationships/hyperlink" Target="https://globaleventsolutions.org/" TargetMode="External"/><Relationship Id="rId21" Type="http://schemas.openxmlformats.org/officeDocument/2006/relationships/hyperlink" Target="https://www.gevernova.com/" TargetMode="External"/><Relationship Id="rId7" Type="http://schemas.openxmlformats.org/officeDocument/2006/relationships/hyperlink" Target="https://www.continental.com/en/career/" TargetMode="External"/><Relationship Id="rId12" Type="http://schemas.openxmlformats.org/officeDocument/2006/relationships/hyperlink" Target="https://www.pmpcnc.com/" TargetMode="External"/><Relationship Id="rId17" Type="http://schemas.openxmlformats.org/officeDocument/2006/relationships/hyperlink" Target="https://edileconstruction.fr/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www.ckdindia.org/" TargetMode="External"/><Relationship Id="rId20" Type="http://schemas.openxmlformats.org/officeDocument/2006/relationships/hyperlink" Target="https://www.salubi.com.br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utoliv.com/" TargetMode="External"/><Relationship Id="rId11" Type="http://schemas.openxmlformats.org/officeDocument/2006/relationships/hyperlink" Target="https://ocasa.com/" TargetMode="External"/><Relationship Id="rId5" Type="http://schemas.openxmlformats.org/officeDocument/2006/relationships/hyperlink" Target="https://www.vdf.com.tr/" TargetMode="External"/><Relationship Id="rId15" Type="http://schemas.openxmlformats.org/officeDocument/2006/relationships/hyperlink" Target="https://www.um6p.ma/" TargetMode="External"/><Relationship Id="rId10" Type="http://schemas.openxmlformats.org/officeDocument/2006/relationships/hyperlink" Target="https://www.ontecb.com/" TargetMode="External"/><Relationship Id="rId19" Type="http://schemas.openxmlformats.org/officeDocument/2006/relationships/hyperlink" Target="https://www.umicore.com/en/" TargetMode="External"/><Relationship Id="rId4" Type="http://schemas.openxmlformats.org/officeDocument/2006/relationships/hyperlink" Target="https://cnpj.biz/41090916000167" TargetMode="External"/><Relationship Id="rId9" Type="http://schemas.openxmlformats.org/officeDocument/2006/relationships/hyperlink" Target="https://www.jfsolder.com/" TargetMode="External"/><Relationship Id="rId14" Type="http://schemas.openxmlformats.org/officeDocument/2006/relationships/hyperlink" Target="https://www.caoa.com.br/" TargetMode="External"/><Relationship Id="rId22" Type="http://schemas.openxmlformats.org/officeDocument/2006/relationships/hyperlink" Target="https://innovationbridge.info/ibportal/content/cosmolab-hub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4"/>
          <p:cNvSpPr>
            <a:spLocks noChangeArrowheads="1"/>
          </p:cNvSpPr>
          <p:nvPr/>
        </p:nvSpPr>
        <p:spPr bwMode="auto">
          <a:xfrm>
            <a:off x="4471353" y="6279719"/>
            <a:ext cx="3249295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8" tIns="45710" rIns="91418" bIns="4571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kern="0" dirty="0">
                <a:ln>
                  <a:solidFill>
                    <a:sysClr val="window" lastClr="FFFFFF">
                      <a:alpha val="5000"/>
                    </a:sys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ⓒ 2024 Prain Global Inc. All Rights Reserved.  www.prain.com</a:t>
            </a:r>
          </a:p>
        </p:txBody>
      </p:sp>
      <p:sp>
        <p:nvSpPr>
          <p:cNvPr id="5" name="TextBox 23"/>
          <p:cNvSpPr txBox="1"/>
          <p:nvPr/>
        </p:nvSpPr>
        <p:spPr>
          <a:xfrm>
            <a:off x="4937759" y="3429000"/>
            <a:ext cx="2316482" cy="389513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Linked-In Monthly Report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682" y="2650328"/>
            <a:ext cx="2044636" cy="476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1395" y="6013051"/>
            <a:ext cx="389211" cy="224307"/>
          </a:xfrm>
          <a:prstGeom prst="rect">
            <a:avLst/>
          </a:prstGeom>
        </p:spPr>
      </p:pic>
      <p:sp>
        <p:nvSpPr>
          <p:cNvPr id="10" name="제목 2"/>
          <p:cNvSpPr txBox="1">
            <a:spLocks/>
          </p:cNvSpPr>
          <p:nvPr/>
        </p:nvSpPr>
        <p:spPr>
          <a:xfrm>
            <a:off x="5291429" y="2147629"/>
            <a:ext cx="1609142" cy="502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June 2024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073682" y="3362325"/>
            <a:ext cx="2044636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378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161959240"/>
              </p:ext>
            </p:extLst>
          </p:nvPr>
        </p:nvGraphicFramePr>
        <p:xfrm>
          <a:off x="870899" y="2307749"/>
          <a:ext cx="9689297" cy="4451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2769923183"/>
              </p:ext>
            </p:extLst>
          </p:nvPr>
        </p:nvGraphicFramePr>
        <p:xfrm>
          <a:off x="1698346" y="2356394"/>
          <a:ext cx="9627523" cy="4451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291384" y="507791"/>
            <a:ext cx="3936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lang="ko-KR" altLang="en-US" sz="1000" b="1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000" b="1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오가닉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Impression 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및 </a:t>
            </a:r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Engagement 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현황 보고</a:t>
            </a:r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929046" y="971038"/>
            <a:ext cx="9437172" cy="49244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최근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간 게재된 콘텐츠 중 역대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번째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4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번째로 높은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반응률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(Roll to Roll, Doo a Story – Case of CPR)</a:t>
            </a:r>
          </a:p>
          <a:p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을 기록한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콘텐츠가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릴리즈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됨에 따라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최근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중 역대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번째로 높은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Engagement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기록</a:t>
            </a:r>
            <a:endParaRPr kumimoji="1" lang="en-US" altLang="ko-KR" sz="13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D083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934155" y="1620728"/>
            <a:ext cx="0" cy="68702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45828" y="1616410"/>
            <a:ext cx="9716907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Roll to Roll 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카드뉴스 </a:t>
            </a:r>
            <a:r>
              <a:rPr kumimoji="1"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콘텐츠가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역대 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번째로 높은 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700 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이상의 클릭 수 기록</a:t>
            </a:r>
            <a:endParaRPr kumimoji="1"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역대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두산전자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카드뉴스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중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700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이상의 클릭 수를 기록한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콘텐츠는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5G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안테나 모듈 카드뉴스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이 후로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Roll to Roll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콘텐츠가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처음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45828" y="1964238"/>
            <a:ext cx="7481694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sz="1000" dirty="0">
                <a:ln>
                  <a:solidFill>
                    <a:srgbClr val="ED083E">
                      <a:alpha val="0"/>
                    </a:srgb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베트남 현장경영 및 </a:t>
            </a:r>
            <a:r>
              <a:rPr lang="ko-KR" altLang="en-US" sz="1000" dirty="0" err="1">
                <a:ln>
                  <a:solidFill>
                    <a:srgbClr val="ED083E">
                      <a:alpha val="0"/>
                    </a:srgb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하이즈엉</a:t>
            </a:r>
            <a:r>
              <a:rPr lang="ko-KR" altLang="en-US" sz="1000" dirty="0">
                <a:ln>
                  <a:solidFill>
                    <a:srgbClr val="ED083E">
                      <a:alpha val="0"/>
                    </a:srgb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당서기 미팅 </a:t>
            </a:r>
            <a:r>
              <a:rPr lang="ko-KR" altLang="en-US" sz="1000" dirty="0" err="1">
                <a:ln>
                  <a:solidFill>
                    <a:srgbClr val="ED083E">
                      <a:alpha val="0"/>
                    </a:srgb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콘텐츠는</a:t>
            </a:r>
            <a:r>
              <a:rPr lang="ko-KR" altLang="en-US" sz="1000" dirty="0">
                <a:ln>
                  <a:solidFill>
                    <a:srgbClr val="ED083E">
                      <a:alpha val="0"/>
                    </a:srgb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000" dirty="0" err="1">
                <a:ln>
                  <a:solidFill>
                    <a:srgbClr val="ED083E">
                      <a:alpha val="0"/>
                    </a:srgb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리포스트</a:t>
            </a:r>
            <a:r>
              <a:rPr lang="ko-KR" altLang="en-US" sz="1000" dirty="0">
                <a:ln>
                  <a:solidFill>
                    <a:srgbClr val="ED083E">
                      <a:alpha val="0"/>
                    </a:srgb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건임에도 </a:t>
            </a:r>
            <a:endParaRPr lang="en-US" altLang="ko-KR" sz="1000" dirty="0">
              <a:ln>
                <a:solidFill>
                  <a:srgbClr val="ED083E">
                    <a:alpha val="0"/>
                  </a:srgbClr>
                </a:solidFill>
              </a:ln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지난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간 게재된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중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10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번째로 높은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1,700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이상의 노출 수를 달성하였으며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이는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리포스트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중 가장 높은 노출 수를 기록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8563" y="2900873"/>
            <a:ext cx="11393905" cy="333225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001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1728013615"/>
              </p:ext>
            </p:extLst>
          </p:nvPr>
        </p:nvGraphicFramePr>
        <p:xfrm>
          <a:off x="8245946" y="2967875"/>
          <a:ext cx="3142779" cy="3314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291384" y="507791"/>
            <a:ext cx="2432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최근 </a:t>
            </a:r>
            <a:r>
              <a:rPr lang="en-US" altLang="ko-KR" sz="1000" b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r>
              <a:rPr lang="ko-KR" altLang="en-US" sz="1000" b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개월 간 순방문자 수 비교</a:t>
            </a:r>
            <a:endParaRPr lang="en-US" altLang="ko-KR" sz="1000" b="1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4022196206"/>
              </p:ext>
            </p:extLst>
          </p:nvPr>
        </p:nvGraphicFramePr>
        <p:xfrm>
          <a:off x="803275" y="2967875"/>
          <a:ext cx="7262943" cy="3476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1405729" y="4891274"/>
            <a:ext cx="1835509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3679460" y="5231595"/>
            <a:ext cx="1835509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5985182" y="3716454"/>
            <a:ext cx="1835509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3250291" y="2540679"/>
            <a:ext cx="2473871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&lt; </a:t>
            </a:r>
            <a:r>
              <a:rPr kumimoji="1"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최근 </a:t>
            </a:r>
            <a:r>
              <a:rPr kumimoji="1"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r>
              <a:rPr kumimoji="1"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개월 간 유형별 순방문자 수 비교</a:t>
            </a:r>
            <a:r>
              <a:rPr kumimoji="1"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&gt;</a:t>
            </a:r>
            <a:endParaRPr kumimoji="1"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5999463" y="3455284"/>
            <a:ext cx="789261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900" dirty="0"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평균 </a:t>
            </a:r>
            <a:r>
              <a:rPr kumimoji="1" lang="en-US" altLang="ko-KR" sz="900" dirty="0"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318</a:t>
            </a:r>
            <a:endParaRPr kumimoji="1" lang="en-US" altLang="ko-KR" sz="700" dirty="0">
              <a:solidFill>
                <a:srgbClr val="ED083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3552328" y="5000763"/>
            <a:ext cx="789261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kumimoji="1" lang="ko-KR" altLang="en-US" sz="900"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평균 </a:t>
            </a:r>
            <a:r>
              <a:rPr kumimoji="1" lang="en-US" altLang="ko-KR" sz="900"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136.7</a:t>
            </a:r>
            <a:endParaRPr kumimoji="1" lang="en-US" altLang="ko-KR" sz="700" dirty="0">
              <a:solidFill>
                <a:srgbClr val="ED083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582559" y="4654515"/>
            <a:ext cx="789261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900" dirty="0"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평균 </a:t>
            </a:r>
            <a:r>
              <a:rPr kumimoji="1" lang="en-US" altLang="ko-KR" sz="900" dirty="0"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181.3</a:t>
            </a:r>
            <a:endParaRPr kumimoji="1" lang="en-US" altLang="ko-KR" sz="700" dirty="0">
              <a:solidFill>
                <a:srgbClr val="ED083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02" name="TextBox 2"/>
          <p:cNvSpPr txBox="1"/>
          <p:nvPr/>
        </p:nvSpPr>
        <p:spPr>
          <a:xfrm>
            <a:off x="1191048" y="2655507"/>
            <a:ext cx="1883375" cy="159029"/>
          </a:xfrm>
          <a:prstGeom prst="rect">
            <a:avLst/>
          </a:prstGeom>
          <a:ln>
            <a:noFill/>
          </a:ln>
        </p:spPr>
        <p:txBody>
          <a:bodyPr vert="horz" wrap="square" lIns="91440" tIns="0" rIns="91440" bIns="0" rtlCol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 X</a:t>
            </a:r>
            <a:r>
              <a:rPr lang="en-US" altLang="ko-KR" sz="8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8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 Y</a:t>
            </a:r>
            <a:r>
              <a:rPr lang="en-US" altLang="ko-KR" sz="8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8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월별 순방문자 수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lang="ko-KR" altLang="en-US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03" name="TextBox 1"/>
          <p:cNvSpPr txBox="1"/>
          <p:nvPr/>
        </p:nvSpPr>
        <p:spPr>
          <a:xfrm>
            <a:off x="7017692" y="2693822"/>
            <a:ext cx="585264" cy="1835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단위</a:t>
            </a:r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kumimoji="1" lang="ko-KR" altLang="en-US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</a:t>
            </a:r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kumimoji="1"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05" name="TextBox 1"/>
          <p:cNvSpPr txBox="1"/>
          <p:nvPr/>
        </p:nvSpPr>
        <p:spPr>
          <a:xfrm>
            <a:off x="10554305" y="2748284"/>
            <a:ext cx="585264" cy="1835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단위</a:t>
            </a:r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kumimoji="1" lang="ko-KR" altLang="en-US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kumimoji="1"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106" name="직선 연결선 105"/>
          <p:cNvCxnSpPr/>
          <p:nvPr/>
        </p:nvCxnSpPr>
        <p:spPr>
          <a:xfrm>
            <a:off x="8071418" y="2685432"/>
            <a:ext cx="0" cy="345182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8427388" y="2540679"/>
            <a:ext cx="2473871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&lt; </a:t>
            </a:r>
            <a:r>
              <a:rPr kumimoji="1"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최근 </a:t>
            </a:r>
            <a:r>
              <a:rPr kumimoji="1"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r>
              <a:rPr kumimoji="1"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개월 간 콘텐츠 게재수 </a:t>
            </a:r>
            <a:r>
              <a:rPr kumimoji="1"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&gt;</a:t>
            </a:r>
            <a:endParaRPr kumimoji="1"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113666" y="1587559"/>
            <a:ext cx="7027444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 월 대비 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PC 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및 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Mobile 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순방문자</a:t>
            </a:r>
            <a:endParaRPr kumimoji="1"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각각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8.5%, 3.9%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증가 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D083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001993" y="1596127"/>
            <a:ext cx="0" cy="39302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01993" y="1089994"/>
            <a:ext cx="5644615" cy="29238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방문자 수 전 월 대비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6.6%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증가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300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대 순방문자 수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유지중</a:t>
            </a:r>
            <a:endParaRPr kumimoji="1" lang="ko-KR" altLang="en-US" sz="13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28563" y="2361107"/>
            <a:ext cx="11393905" cy="387201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894665" y="2848584"/>
            <a:ext cx="3362826" cy="1401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평균은 고정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44306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91384" y="507791"/>
            <a:ext cx="3936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lang="ko-KR" altLang="en-US" sz="1000" b="1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성과</a:t>
            </a:r>
            <a:endParaRPr lang="en-US" altLang="ko-KR" sz="10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708412"/>
              </p:ext>
            </p:extLst>
          </p:nvPr>
        </p:nvGraphicFramePr>
        <p:xfrm>
          <a:off x="1170532" y="3395669"/>
          <a:ext cx="9715225" cy="2777151"/>
        </p:xfrm>
        <a:graphic>
          <a:graphicData uri="http://schemas.openxmlformats.org/drawingml/2006/table">
            <a:tbl>
              <a:tblPr/>
              <a:tblGrid>
                <a:gridCol w="216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78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8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8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8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18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18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18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917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318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430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No.</a:t>
                      </a:r>
                    </a:p>
                  </a:txBody>
                  <a:tcPr marL="0" marR="0" marT="3218" marB="0"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1" i="0" u="none" strike="noStrike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게재일</a:t>
                      </a: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1" i="0" u="none" strike="noStrike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게재 요일</a:t>
                      </a: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1" i="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콘텐츠 </a:t>
                      </a:r>
                      <a:endParaRPr lang="en-US" altLang="ko-KR" sz="900" b="1" i="0" u="none" strike="noStrike"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algn="ctr" fontAlgn="b"/>
                      <a:r>
                        <a:rPr lang="ko-KR" altLang="en-US" sz="900" b="1" i="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유형</a:t>
                      </a: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1" i="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제목</a:t>
                      </a: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Impressions</a:t>
                      </a: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Clicks</a:t>
                      </a: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CTR (%)</a:t>
                      </a: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Like</a:t>
                      </a: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Comments</a:t>
                      </a: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Share</a:t>
                      </a: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Engagements</a:t>
                      </a: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E/R  (%)</a:t>
                      </a: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78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</a:p>
                  </a:txBody>
                  <a:tcPr marL="0" marR="0" marT="3218" marB="0"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6</a:t>
                      </a:r>
                      <a:r>
                        <a:rPr lang="ko-KR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20</a:t>
                      </a:r>
                      <a:r>
                        <a:rPr lang="ko-KR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일</a:t>
                      </a:r>
                      <a:endParaRPr lang="en-US" altLang="ko-KR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목</a:t>
                      </a: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캐러셀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Roll</a:t>
                      </a:r>
                      <a:r>
                        <a:rPr lang="en-US" altLang="ko-KR" sz="900" b="0" i="0" u="none" strike="noStrike" baseline="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to Roll</a:t>
                      </a:r>
                      <a:endParaRPr lang="en-US" altLang="ko-KR" sz="900" b="0" i="0" u="none" strike="noStrike" dirty="0"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1,516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720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47.5%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758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50,0%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78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</a:p>
                  </a:txBody>
                  <a:tcPr marL="0" marR="0" marT="3218" marB="0"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6</a:t>
                      </a:r>
                      <a:r>
                        <a:rPr lang="ko-KR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13</a:t>
                      </a:r>
                      <a:r>
                        <a:rPr lang="ko-KR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일</a:t>
                      </a:r>
                      <a:endParaRPr lang="en-US" altLang="ko-KR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목</a:t>
                      </a: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캐러셀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Doo</a:t>
                      </a:r>
                      <a:r>
                        <a:rPr lang="en-US" altLang="ko-KR" sz="900" b="0" i="0" u="none" strike="noStrike" baseline="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a Story – Case of CPR</a:t>
                      </a:r>
                      <a:endParaRPr lang="en-US" altLang="ko-KR" sz="900" b="0" i="0" u="none" strike="noStrike" dirty="0"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1,422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628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44.1%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664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46.7%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78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</a:p>
                  </a:txBody>
                  <a:tcPr marL="0" marR="0" marT="3218" marB="0"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6</a:t>
                      </a:r>
                      <a:r>
                        <a:rPr lang="ko-KR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11</a:t>
                      </a:r>
                      <a:r>
                        <a:rPr lang="ko-KR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일</a:t>
                      </a:r>
                      <a:endParaRPr lang="en-US" altLang="ko-KR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화</a:t>
                      </a: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Re-post</a:t>
                      </a:r>
                      <a:endParaRPr lang="ko-KR" alt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베트남 현장경영 및 </a:t>
                      </a:r>
                      <a:r>
                        <a:rPr lang="ko-KR" altLang="en-US" sz="9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하이즈엉</a:t>
                      </a:r>
                      <a:r>
                        <a:rPr lang="ko-KR" altLang="en-US" sz="9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당서기 미팅</a:t>
                      </a: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1,755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482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27.5%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525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30,0%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8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</a:p>
                  </a:txBody>
                  <a:tcPr marL="0" marR="0" marT="3218" marB="0"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6</a:t>
                      </a:r>
                      <a:r>
                        <a:rPr lang="ko-KR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27</a:t>
                      </a:r>
                      <a:r>
                        <a:rPr lang="ko-KR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일</a:t>
                      </a:r>
                      <a:endParaRPr lang="en-US" altLang="ko-KR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목</a:t>
                      </a: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캐러셀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베트남 법인 소개</a:t>
                      </a:r>
                      <a:endParaRPr lang="en-US" altLang="ko-KR" sz="900" b="0" i="0" u="none" strike="noStrike" dirty="0"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806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263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32.6%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286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35.5%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78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</a:t>
                      </a:r>
                    </a:p>
                  </a:txBody>
                  <a:tcPr marL="0" marR="0" marT="3218" marB="0"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6</a:t>
                      </a:r>
                      <a:r>
                        <a:rPr lang="ko-KR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21</a:t>
                      </a:r>
                      <a:r>
                        <a:rPr lang="ko-KR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일</a:t>
                      </a:r>
                      <a:endParaRPr lang="en-US" altLang="ko-KR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금</a:t>
                      </a: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Re-post</a:t>
                      </a:r>
                      <a:endParaRPr lang="ko-KR" altLang="en-US" sz="900" b="0" i="0" u="none" strike="noStrike" dirty="0"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ko-KR" altLang="en-US" sz="9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한국통신학회 하계종합학술발표회 부스 참가</a:t>
                      </a:r>
                      <a:endParaRPr lang="en-US" altLang="ko-KR" sz="9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435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104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24.0%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122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28.0%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78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6</a:t>
                      </a:r>
                    </a:p>
                  </a:txBody>
                  <a:tcPr marL="0" marR="0" marT="3218" marB="0"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6</a:t>
                      </a:r>
                      <a:r>
                        <a:rPr lang="ko-KR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12</a:t>
                      </a:r>
                      <a:r>
                        <a:rPr lang="ko-KR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일</a:t>
                      </a:r>
                      <a:endParaRPr lang="en-US" altLang="ko-KR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수</a:t>
                      </a: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Re-post</a:t>
                      </a: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JPCA </a:t>
                      </a:r>
                      <a:r>
                        <a:rPr lang="ko-KR" altLang="en-US" sz="9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전시회 참여 </a:t>
                      </a:r>
                      <a:r>
                        <a:rPr lang="en-US" altLang="ko-KR" sz="9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포스터</a:t>
                      </a:r>
                      <a:r>
                        <a:rPr lang="en-US" altLang="ko-KR" sz="9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771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68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8.81%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87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11.3%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78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7</a:t>
                      </a:r>
                    </a:p>
                  </a:txBody>
                  <a:tcPr marL="0" marR="0" marT="3218" marB="0"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6</a:t>
                      </a:r>
                      <a:r>
                        <a:rPr lang="ko-KR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25</a:t>
                      </a:r>
                      <a:r>
                        <a:rPr lang="ko-KR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일</a:t>
                      </a:r>
                      <a:endParaRPr lang="en-US" altLang="ko-KR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화</a:t>
                      </a: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모션</a:t>
                      </a: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PFC </a:t>
                      </a:r>
                      <a:r>
                        <a:rPr lang="ko-KR" altLang="en-US" sz="900" b="0" i="0" u="none" strike="noStrike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모션</a:t>
                      </a:r>
                      <a:endParaRPr lang="en-US" altLang="ko-KR" sz="900" b="0" i="0" u="none" strike="noStrike" dirty="0"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743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6.1%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70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9.4%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78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8</a:t>
                      </a:r>
                    </a:p>
                  </a:txBody>
                  <a:tcPr marL="0" marR="0" marT="3218" marB="0"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6</a:t>
                      </a:r>
                      <a:r>
                        <a:rPr lang="ko-KR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</a:t>
                      </a:r>
                      <a:r>
                        <a:rPr lang="ko-KR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일</a:t>
                      </a:r>
                      <a:endParaRPr lang="en-US" altLang="ko-KR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목</a:t>
                      </a: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단일 이미지</a:t>
                      </a: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세계 환경의 날</a:t>
                      </a:r>
                      <a:endParaRPr lang="en-US" altLang="ko-KR" sz="900" b="0" i="0" u="none" strike="noStrike" dirty="0"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890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4.7%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63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7.1%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78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9</a:t>
                      </a:r>
                    </a:p>
                  </a:txBody>
                  <a:tcPr marL="0" marR="0" marT="3218" marB="0"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6</a:t>
                      </a:r>
                      <a:r>
                        <a:rPr lang="ko-KR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22</a:t>
                      </a:r>
                      <a:r>
                        <a:rPr lang="ko-KR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일</a:t>
                      </a:r>
                      <a:endParaRPr lang="en-US" altLang="ko-KR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토</a:t>
                      </a: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Poll</a:t>
                      </a:r>
                      <a:endParaRPr lang="ko-KR" altLang="en-US" sz="900" b="0" i="0" u="none" strike="noStrike" dirty="0"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QUIZ – PFC Roll</a:t>
                      </a:r>
                      <a:r>
                        <a:rPr lang="en-US" altLang="ko-KR" sz="900" b="0" i="0" u="none" strike="noStrike" baseline="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to Roll</a:t>
                      </a:r>
                      <a:endParaRPr lang="en-US" altLang="ko-KR" sz="900" b="0" i="0" u="none" strike="noStrike" dirty="0"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903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4.1%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5.3%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 flipV="1">
            <a:off x="1239111" y="4430584"/>
            <a:ext cx="9646645" cy="30971"/>
          </a:xfrm>
          <a:prstGeom prst="line">
            <a:avLst/>
          </a:prstGeom>
          <a:ln w="15875">
            <a:solidFill>
              <a:srgbClr val="ED083E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954336" y="4136766"/>
            <a:ext cx="746230" cy="507831"/>
          </a:xfrm>
          <a:prstGeom prst="rect">
            <a:avLst/>
          </a:prstGeom>
          <a:solidFill>
            <a:schemeClr val="bg1"/>
          </a:solidFill>
        </p:spPr>
        <p:txBody>
          <a:bodyPr wrap="square" lIns="72000" rtlCol="0">
            <a:spAutoFit/>
          </a:bodyPr>
          <a:lstStyle/>
          <a:p>
            <a:r>
              <a:rPr kumimoji="1" lang="ko-KR" altLang="en-US" sz="900" dirty="0"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지난 </a:t>
            </a:r>
            <a:r>
              <a:rPr kumimoji="1" lang="en-US" altLang="ko-KR" sz="900" dirty="0"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900" dirty="0"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년간 </a:t>
            </a:r>
            <a:endParaRPr kumimoji="1" lang="en-US" altLang="ko-KR" sz="900" dirty="0">
              <a:solidFill>
                <a:srgbClr val="ED083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ko-KR" altLang="en-US" sz="900" dirty="0"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평균 노출 수 </a:t>
            </a:r>
            <a:endParaRPr kumimoji="1" lang="en-US" altLang="ko-KR" sz="900" dirty="0">
              <a:solidFill>
                <a:srgbClr val="ED083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en-US" altLang="ko-KR" sz="900" u="sng" dirty="0"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1,298 </a:t>
            </a:r>
            <a:r>
              <a:rPr kumimoji="1" lang="ko-KR" altLang="en-US" sz="900" u="sng" dirty="0"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이상</a:t>
            </a:r>
            <a:endParaRPr kumimoji="1" lang="en-US" altLang="ko-KR" sz="900" u="sng" dirty="0">
              <a:solidFill>
                <a:srgbClr val="ED083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307691" y="1454601"/>
            <a:ext cx="7856077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Roll to Roll </a:t>
            </a:r>
            <a:r>
              <a:rPr kumimoji="1"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콘텐츠는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지난 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간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두산전자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링크드인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중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번째로 높은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반응률과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클릭률인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50%, 47%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기록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ko-KR" altLang="en-US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 월 </a:t>
            </a:r>
            <a:r>
              <a:rPr kumimoji="1" lang="en-US" altLang="ko-KR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PFC </a:t>
            </a:r>
            <a:r>
              <a:rPr kumimoji="1" lang="ko-KR" altLang="en-US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소개 카드뉴스 이슈와 맞물려 </a:t>
            </a:r>
            <a:r>
              <a:rPr kumimoji="1" lang="en-US" altLang="ko-KR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PFC </a:t>
            </a:r>
            <a:r>
              <a:rPr kumimoji="1" lang="ko-KR" altLang="en-US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관련 소재에 지속적인 긍정 반응이 나온 것으로 시사</a:t>
            </a:r>
            <a:endParaRPr kumimoji="1" lang="en-US" altLang="ko-KR" sz="1000" b="1" u="sng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307691" y="1924467"/>
            <a:ext cx="9256677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Doo a Story – Case of CPR </a:t>
            </a:r>
            <a:r>
              <a:rPr kumimoji="1"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콘텐츠는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중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번째로 높은 노출 수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(1,422)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와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반응률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(46.7%)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기록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ko-KR" altLang="en-US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동일한 유형의 내부 소식 </a:t>
            </a:r>
            <a:r>
              <a:rPr kumimoji="1" lang="ko-KR" altLang="en-US" sz="1000" b="1" u="sng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콘텐츠인</a:t>
            </a:r>
            <a:r>
              <a:rPr kumimoji="1" lang="ko-KR" altLang="en-US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EHS </a:t>
            </a:r>
            <a:r>
              <a:rPr kumimoji="1" lang="ko-KR" altLang="en-US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소개 </a:t>
            </a:r>
            <a:r>
              <a:rPr kumimoji="1" lang="ko-KR" altLang="en-US" sz="1000" b="1" u="sng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대비 약 </a:t>
            </a:r>
            <a:r>
              <a:rPr kumimoji="1" lang="en-US" altLang="ko-KR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115% </a:t>
            </a:r>
            <a:r>
              <a:rPr kumimoji="1" lang="ko-KR" altLang="en-US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증가한 </a:t>
            </a:r>
            <a:r>
              <a:rPr kumimoji="1" lang="ko-KR" altLang="en-US" sz="1000" b="1" u="sng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반응률을</a:t>
            </a:r>
            <a:r>
              <a:rPr kumimoji="1" lang="ko-KR" altLang="en-US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기록했으며</a:t>
            </a:r>
            <a:r>
              <a:rPr kumimoji="1" lang="en-US" altLang="ko-KR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내부 소식을 연속성 있는 시리즈 </a:t>
            </a:r>
            <a:r>
              <a:rPr kumimoji="1" lang="ko-KR" altLang="en-US" sz="1000" b="1" u="sng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콘텐츠로</a:t>
            </a:r>
            <a:r>
              <a:rPr kumimoji="1" lang="ko-KR" altLang="en-US" sz="1000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지속적인 발행해도 좋을 것으로 판단</a:t>
            </a:r>
            <a:endParaRPr kumimoji="1" lang="en-US" altLang="ko-KR" sz="1000" b="1" u="sng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24292" y="1513960"/>
            <a:ext cx="0" cy="111745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6280424" y="2774972"/>
            <a:ext cx="4825456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①</a:t>
            </a:r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2024.06.30.23:59 </a:t>
            </a:r>
            <a:r>
              <a:rPr kumimoji="1" lang="ko-KR" altLang="en-US" sz="8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두산전자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8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링크드인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데이터 기준</a:t>
            </a:r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</a:p>
          <a:p>
            <a:pPr algn="r"/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②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Engagement: </a:t>
            </a:r>
            <a:r>
              <a:rPr lang="en-US" altLang="ko-KR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Click+Like+Comments+Share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86120" y="2877951"/>
            <a:ext cx="5194304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Best Content 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선정 기준 지난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년간 평균 노출 수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1,298 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이상 </a:t>
            </a:r>
            <a:r>
              <a:rPr kumimoji="1" lang="ko-KR" altLang="en-US" sz="9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중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Engagement Rate 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상위 </a:t>
            </a:r>
            <a:r>
              <a:rPr kumimoji="1" lang="ko-KR" altLang="en-US" sz="9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</a:t>
            </a:r>
          </a:p>
          <a:p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  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그 외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년간 평균 </a:t>
            </a:r>
            <a:r>
              <a:rPr kumimoji="1" lang="ko-KR" altLang="en-US" sz="9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노출수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보다 낮은 </a:t>
            </a:r>
            <a:r>
              <a:rPr kumimoji="1" lang="ko-KR" altLang="en-US" sz="9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콘텐츠는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Engagement Rate 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내림차순으로 랭크 </a:t>
            </a:r>
            <a:endParaRPr lang="en-US" altLang="ko-KR" sz="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6747365" y="3049631"/>
            <a:ext cx="4358515" cy="2154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lang="ko-KR" altLang="en-US" sz="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③ </a:t>
            </a:r>
            <a:r>
              <a:rPr lang="en-US" altLang="ko-KR" sz="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E/R: (Engagement/Impression)* 100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01993" y="979342"/>
            <a:ext cx="6456082" cy="29238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캐러셀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상위 랭크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Re-post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준수한 수치 기록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307691" y="2394334"/>
            <a:ext cx="7856077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PFC 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모션 </a:t>
            </a:r>
            <a:r>
              <a:rPr kumimoji="1"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콘텐츠는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지난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간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두산전자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링크드인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동영상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중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번째로 높은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반응률인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9.4%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기록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8563" y="3265075"/>
            <a:ext cx="11138321" cy="296805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724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차트 28"/>
          <p:cNvGraphicFramePr/>
          <p:nvPr>
            <p:extLst>
              <p:ext uri="{D42A27DB-BD31-4B8C-83A1-F6EECF244321}">
                <p14:modId xmlns:p14="http://schemas.microsoft.com/office/powerpoint/2010/main" val="4010224038"/>
              </p:ext>
            </p:extLst>
          </p:nvPr>
        </p:nvGraphicFramePr>
        <p:xfrm>
          <a:off x="8312607" y="2357053"/>
          <a:ext cx="3520248" cy="3748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9" name="TextBox 68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4472825" y="1691750"/>
            <a:ext cx="7470431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가전제품</a:t>
            </a:r>
            <a:r>
              <a:rPr kumimoji="1" lang="en-US" altLang="ko-KR" sz="10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0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전기 및 전자제품 제조가 한 단계 순위 상승하여 </a:t>
            </a:r>
            <a:r>
              <a:rPr kumimoji="1" lang="en-US" altLang="ko-KR" sz="10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0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위</a:t>
            </a:r>
            <a:r>
              <a:rPr kumimoji="1" lang="en-US" altLang="ko-KR" sz="10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0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지난 달과 비슷한 </a:t>
            </a:r>
            <a:r>
              <a:rPr kumimoji="1" lang="ko-KR" altLang="en-US" sz="1000" b="1" dirty="0" err="1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타깃층이</a:t>
            </a:r>
            <a:r>
              <a:rPr kumimoji="1" lang="ko-KR" altLang="en-US" sz="10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유입됨을 확인</a:t>
            </a:r>
            <a:endParaRPr kumimoji="1" lang="en-US" altLang="ko-KR" sz="1000" b="1" dirty="0">
              <a:ln>
                <a:solidFill>
                  <a:srgbClr val="156082">
                    <a:shade val="50000"/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en-US" altLang="ko-KR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 :</a:t>
            </a:r>
            <a:r>
              <a:rPr kumimoji="1" lang="ko-KR" altLang="en-US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JPCA </a:t>
            </a:r>
            <a:r>
              <a:rPr kumimoji="1" lang="ko-KR" altLang="en-US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전시회 참가</a:t>
            </a:r>
            <a:r>
              <a:rPr kumimoji="1" lang="en-US" altLang="ko-KR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한국통신학회 부스 참가 등 전자제품 관련 </a:t>
            </a:r>
            <a:r>
              <a:rPr kumimoji="1" lang="ko-KR" altLang="en-US" sz="1000" dirty="0" err="1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리포스트</a:t>
            </a:r>
            <a:r>
              <a:rPr kumimoji="1" lang="ko-KR" altLang="en-US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000" dirty="0" err="1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콘텐츠에서</a:t>
            </a:r>
            <a:r>
              <a:rPr kumimoji="1" lang="ko-KR" altLang="en-US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전자제품 제조 </a:t>
            </a:r>
            <a:r>
              <a:rPr kumimoji="1" lang="ko-KR" altLang="en-US" sz="1000" dirty="0" err="1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타겟의</a:t>
            </a:r>
            <a:r>
              <a:rPr kumimoji="1" lang="ko-KR" altLang="en-US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순위 상승을 이끈 것으로 추정</a:t>
            </a:r>
            <a:endParaRPr kumimoji="1" lang="en-US" altLang="ko-KR" sz="1000" dirty="0">
              <a:ln>
                <a:solidFill>
                  <a:srgbClr val="156082">
                    <a:shade val="50000"/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en-US" altLang="ko-KR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 : </a:t>
            </a:r>
            <a:r>
              <a:rPr kumimoji="1" lang="ko-KR" altLang="en-US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추후 </a:t>
            </a:r>
            <a:r>
              <a:rPr kumimoji="1" lang="ko-KR" altLang="en-US" sz="1000" dirty="0" err="1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업로드할</a:t>
            </a:r>
            <a:r>
              <a:rPr kumimoji="1" lang="ko-KR" altLang="en-US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다양한 관련 </a:t>
            </a:r>
            <a:r>
              <a:rPr kumimoji="1" lang="ko-KR" altLang="en-US" sz="1000" dirty="0" err="1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콘텐츠들을</a:t>
            </a:r>
            <a:r>
              <a:rPr kumimoji="1" lang="ko-KR" altLang="en-US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토대로 해당 업계 방문자가 어느 정도 유지될 것으로 예상</a:t>
            </a:r>
            <a:endParaRPr kumimoji="1" lang="en-US" altLang="ko-KR" sz="1000" dirty="0">
              <a:ln>
                <a:solidFill>
                  <a:srgbClr val="156082">
                    <a:shade val="50000"/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35" name="차트 34"/>
          <p:cNvGraphicFramePr/>
          <p:nvPr>
            <p:extLst>
              <p:ext uri="{D42A27DB-BD31-4B8C-83A1-F6EECF244321}">
                <p14:modId xmlns:p14="http://schemas.microsoft.com/office/powerpoint/2010/main" val="2014753997"/>
              </p:ext>
            </p:extLst>
          </p:nvPr>
        </p:nvGraphicFramePr>
        <p:xfrm>
          <a:off x="4227967" y="2357053"/>
          <a:ext cx="3728205" cy="3847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757106"/>
              </p:ext>
            </p:extLst>
          </p:nvPr>
        </p:nvGraphicFramePr>
        <p:xfrm>
          <a:off x="464620" y="1877167"/>
          <a:ext cx="3474141" cy="3799857"/>
        </p:xfrm>
        <a:graphic>
          <a:graphicData uri="http://schemas.openxmlformats.org/drawingml/2006/table">
            <a:tbl>
              <a:tblPr/>
              <a:tblGrid>
                <a:gridCol w="210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6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46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30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지역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팔로워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수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팔로워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비중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변동폭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전 월 대비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인도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915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43.6%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29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대한민국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213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10.2%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41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파키스탄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194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9.3%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0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미국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87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4.1%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-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브라질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82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3.9%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25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이집트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81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3.8%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9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사우디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77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3.7%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9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베트남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40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1.9%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중국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29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1.4%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-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인도네시아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27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1.3%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튀니지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21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1.0%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칠레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21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1.0%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모로코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20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1.0%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-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캐나다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19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0.9%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-1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페루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18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0.9%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-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아랍에미리트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18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0.9%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싱가포르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17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0.8%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케냐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17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0.8%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에티오피아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16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0.7%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34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영국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15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0.7%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-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291384" y="507791"/>
            <a:ext cx="3936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페이지 </a:t>
            </a:r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Review_ Follower· Visitor Demographics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462615" y="884411"/>
            <a:ext cx="3476146" cy="49244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13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인도</a:t>
            </a:r>
            <a:r>
              <a:rPr kumimoji="1" lang="en-US" altLang="ko-KR" sz="13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3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대한민국</a:t>
            </a:r>
            <a:r>
              <a:rPr kumimoji="1" lang="en-US" altLang="ko-KR" sz="13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3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파키스탄 </a:t>
            </a:r>
            <a:r>
              <a:rPr kumimoji="1" lang="en-US" altLang="ko-KR" sz="13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TOP 3 </a:t>
            </a:r>
            <a:r>
              <a:rPr kumimoji="1" lang="ko-KR" altLang="en-US" sz="13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국가 유지</a:t>
            </a:r>
            <a:endParaRPr kumimoji="1" lang="en-US" altLang="ko-KR" sz="1300" b="1" dirty="0">
              <a:ln>
                <a:solidFill>
                  <a:srgbClr val="156082">
                    <a:shade val="50000"/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en-US" altLang="ko-KR" sz="13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TOP 20</a:t>
            </a:r>
            <a:r>
              <a:rPr kumimoji="1" lang="ko-KR" altLang="en-US" sz="13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내 신규 국가 영국 등장</a:t>
            </a:r>
            <a:endParaRPr kumimoji="1" lang="en-US" altLang="ko-KR" sz="1300" b="1" dirty="0">
              <a:ln>
                <a:solidFill>
                  <a:srgbClr val="156082">
                    <a:shade val="50000"/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820658" y="1503897"/>
            <a:ext cx="2760060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&lt; </a:t>
            </a:r>
            <a:r>
              <a:rPr kumimoji="1" lang="ko-KR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최근 </a:t>
            </a:r>
            <a:r>
              <a:rPr kumimoji="1"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년간 신규 </a:t>
            </a:r>
            <a:r>
              <a:rPr kumimoji="1" lang="ko-KR" altLang="en-US" sz="10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중 국가 비중 </a:t>
            </a:r>
            <a:r>
              <a:rPr kumimoji="1"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TOP 20</a:t>
            </a:r>
            <a:r>
              <a:rPr kumimoji="1" lang="ko-KR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431366" y="5755903"/>
            <a:ext cx="2901619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80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2024. 06. 30. 23:59 </a:t>
            </a:r>
            <a:r>
              <a:rPr lang="ko-KR" altLang="en-US" sz="80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두산전자 </a:t>
            </a:r>
            <a:r>
              <a:rPr lang="ko-KR" altLang="en-US" sz="800" dirty="0" err="1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링크드인</a:t>
            </a:r>
            <a:r>
              <a:rPr lang="ko-KR" altLang="en-US" sz="80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800" dirty="0" err="1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lang="ko-KR" altLang="en-US" sz="80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기준</a:t>
            </a:r>
            <a:endParaRPr lang="en-US" altLang="ko-KR" sz="800" dirty="0">
              <a:ln>
                <a:solidFill>
                  <a:srgbClr val="156082">
                    <a:alpha val="0"/>
                  </a:srgbClr>
                </a:solidFill>
              </a:ln>
              <a:solidFill>
                <a:prstClr val="white">
                  <a:lumMod val="50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800" b="1" dirty="0" err="1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표본수는</a:t>
            </a:r>
            <a:r>
              <a:rPr lang="ko-KR" altLang="en-US" sz="800" b="1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전체 </a:t>
            </a:r>
            <a:r>
              <a:rPr lang="ko-KR" altLang="en-US" sz="800" b="1" dirty="0" err="1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팔로워의</a:t>
            </a:r>
            <a:r>
              <a:rPr lang="ko-KR" altLang="en-US" sz="800" b="1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800" b="1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47.6% </a:t>
            </a:r>
            <a:r>
              <a:rPr lang="ko-KR" altLang="en-US" sz="800" b="1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규모</a:t>
            </a:r>
            <a:endParaRPr lang="en-US" altLang="ko-KR" sz="800" b="1" dirty="0">
              <a:ln>
                <a:solidFill>
                  <a:srgbClr val="156082">
                    <a:alpha val="0"/>
                  </a:srgbClr>
                </a:solidFill>
              </a:ln>
              <a:solidFill>
                <a:prstClr val="white">
                  <a:lumMod val="50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8891172" y="2190162"/>
            <a:ext cx="2473871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ko-KR" altLang="en-US" sz="1000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&lt; </a:t>
            </a:r>
            <a:r>
              <a:rPr kumimoji="1" lang="ko-KR" altLang="en-US" sz="1000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방문자 업계 분류 </a:t>
            </a:r>
            <a:r>
              <a:rPr kumimoji="1" lang="en-US" altLang="ko-KR" sz="1000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&gt;</a:t>
            </a:r>
            <a:endParaRPr kumimoji="1" lang="en-US" altLang="ko-KR" sz="1000" dirty="0">
              <a:solidFill>
                <a:prstClr val="black">
                  <a:lumMod val="85000"/>
                  <a:lumOff val="15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071104" y="2490149"/>
            <a:ext cx="1808009" cy="197914"/>
          </a:xfrm>
          <a:prstGeom prst="rect">
            <a:avLst/>
          </a:prstGeom>
          <a:noFill/>
          <a:ln w="28575"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4837545" y="2190162"/>
            <a:ext cx="2473871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&lt; </a:t>
            </a:r>
            <a:r>
              <a:rPr kumimoji="1" lang="ko-KR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방문자 직종 분류 </a:t>
            </a:r>
            <a:r>
              <a:rPr kumimoji="1"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&gt;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185628" y="3003910"/>
            <a:ext cx="766693" cy="334033"/>
          </a:xfrm>
          <a:prstGeom prst="rect">
            <a:avLst/>
          </a:prstGeom>
          <a:noFill/>
          <a:ln w="28575"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05635" y="911612"/>
            <a:ext cx="569209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13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공학 직종 </a:t>
            </a:r>
            <a:r>
              <a:rPr kumimoji="1" lang="en-US" altLang="ko-KR" sz="13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3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위 랭크</a:t>
            </a:r>
            <a:r>
              <a:rPr kumimoji="1" lang="en-US" altLang="ko-KR" sz="13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5</a:t>
            </a:r>
            <a:r>
              <a:rPr kumimoji="1" lang="ko-KR" altLang="en-US" sz="13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신규 진입한 업계 큰 변동 없이 채널 방문 페이스 유지 中</a:t>
            </a:r>
            <a:endParaRPr kumimoji="1" lang="en-US" altLang="ko-KR" sz="13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387571" y="6089057"/>
            <a:ext cx="200025" cy="200025"/>
          </a:xfrm>
          <a:prstGeom prst="rect">
            <a:avLst/>
          </a:prstGeom>
          <a:noFill/>
          <a:ln w="19050">
            <a:solidFill>
              <a:srgbClr val="0058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1031911" y="6081347"/>
            <a:ext cx="911346" cy="2154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kumimoji="1" lang="ko-KR" altLang="en-US" sz="80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타겟</a:t>
            </a:r>
            <a:endParaRPr kumimoji="1" lang="en-US" altLang="ko-KR" sz="800" dirty="0">
              <a:ln>
                <a:solidFill>
                  <a:srgbClr val="156082">
                    <a:shade val="50000"/>
                    <a:alpha val="0"/>
                  </a:srgbClr>
                </a:solidFill>
              </a:ln>
              <a:solidFill>
                <a:prstClr val="black">
                  <a:lumMod val="50000"/>
                  <a:lumOff val="50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9097518" y="6081347"/>
            <a:ext cx="2239963" cy="2154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kumimoji="1" lang="en-US" altLang="ko-KR" sz="8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2024.06.01~2024.06.30 </a:t>
            </a:r>
            <a:r>
              <a:rPr kumimoji="1" lang="ko-KR" altLang="en-US" sz="800" dirty="0" err="1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링크드인</a:t>
            </a:r>
            <a:r>
              <a:rPr kumimoji="1" lang="ko-KR" altLang="en-US" sz="8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데이터 기준</a:t>
            </a:r>
            <a:endParaRPr kumimoji="1" lang="en-US" altLang="ko-KR" sz="800" dirty="0">
              <a:ln>
                <a:solidFill>
                  <a:srgbClr val="156082">
                    <a:shade val="50000"/>
                    <a:alpha val="0"/>
                  </a:srgbClr>
                </a:solidFill>
              </a:ln>
              <a:solidFill>
                <a:prstClr val="black">
                  <a:lumMod val="50000"/>
                  <a:lumOff val="50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8746067" y="3287925"/>
            <a:ext cx="1133046" cy="193011"/>
          </a:xfrm>
          <a:prstGeom prst="rect">
            <a:avLst/>
          </a:prstGeom>
          <a:noFill/>
          <a:ln w="28575"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1030832" y="3929092"/>
            <a:ext cx="541815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atinLnBrk="0"/>
            <a:r>
              <a:rPr lang="en-US" altLang="ko-KR" sz="1100" b="1" kern="0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- 0.28%</a:t>
            </a:r>
            <a:endParaRPr lang="ko-KR" altLang="en-US" sz="1100" b="1" kern="0" dirty="0">
              <a:solidFill>
                <a:srgbClr val="0070C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BE420FC-9164-62DC-DFB5-8F7DE9F81B24}"/>
              </a:ext>
            </a:extLst>
          </p:cNvPr>
          <p:cNvSpPr/>
          <p:nvPr/>
        </p:nvSpPr>
        <p:spPr>
          <a:xfrm>
            <a:off x="4190818" y="2487718"/>
            <a:ext cx="766693" cy="175110"/>
          </a:xfrm>
          <a:prstGeom prst="rect">
            <a:avLst/>
          </a:prstGeom>
          <a:noFill/>
          <a:ln w="28575"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53D3EE8-AD1F-3153-29E3-C149EA23EF9F}"/>
              </a:ext>
            </a:extLst>
          </p:cNvPr>
          <p:cNvSpPr/>
          <p:nvPr/>
        </p:nvSpPr>
        <p:spPr>
          <a:xfrm>
            <a:off x="7990207" y="2704210"/>
            <a:ext cx="1888906" cy="189777"/>
          </a:xfrm>
          <a:prstGeom prst="rect">
            <a:avLst/>
          </a:prstGeom>
          <a:noFill/>
          <a:ln w="28575"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34F2BA0-A2B2-4725-1310-F2603470EE48}"/>
              </a:ext>
            </a:extLst>
          </p:cNvPr>
          <p:cNvSpPr txBox="1"/>
          <p:nvPr/>
        </p:nvSpPr>
        <p:spPr>
          <a:xfrm>
            <a:off x="4466823" y="1168007"/>
            <a:ext cx="6676097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공학 직종 </a:t>
            </a:r>
            <a:r>
              <a:rPr kumimoji="1" lang="en-US" altLang="ko-KR" sz="10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0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위 기록</a:t>
            </a:r>
            <a:r>
              <a:rPr kumimoji="1" lang="en-US" altLang="ko-KR" sz="10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000" b="1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전체적으로 지난 달과 큰 변동 없이 순위 기록</a:t>
            </a:r>
            <a:endParaRPr kumimoji="1" lang="en-US" altLang="ko-KR" sz="1000" b="1" dirty="0">
              <a:ln>
                <a:solidFill>
                  <a:srgbClr val="156082">
                    <a:shade val="50000"/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en-US" altLang="ko-KR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 : </a:t>
            </a:r>
            <a:r>
              <a:rPr kumimoji="1" lang="ko-KR" altLang="en-US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지난 달에 이어 공학 직종 방문자 수치 상승</a:t>
            </a:r>
            <a:r>
              <a:rPr kumimoji="1" lang="en-US" altLang="ko-KR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000" dirty="0">
                <a:ln>
                  <a:solidFill>
                    <a:srgbClr val="15608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마케팅 직종 방문자 두 단계 순위 상승</a:t>
            </a:r>
            <a:endParaRPr kumimoji="1" lang="en-US" altLang="ko-KR" sz="1000" dirty="0">
              <a:ln>
                <a:solidFill>
                  <a:srgbClr val="156082">
                    <a:shade val="50000"/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7F5FE5D-A02C-52BA-2E23-9EF979478BB6}"/>
              </a:ext>
            </a:extLst>
          </p:cNvPr>
          <p:cNvSpPr/>
          <p:nvPr/>
        </p:nvSpPr>
        <p:spPr>
          <a:xfrm>
            <a:off x="4191698" y="3529842"/>
            <a:ext cx="766693" cy="339549"/>
          </a:xfrm>
          <a:prstGeom prst="rect">
            <a:avLst/>
          </a:prstGeom>
          <a:noFill/>
          <a:ln w="28575"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AF9257A-5FB3-04CA-BF24-E1E38C9F80D6}"/>
              </a:ext>
            </a:extLst>
          </p:cNvPr>
          <p:cNvGrpSpPr/>
          <p:nvPr/>
        </p:nvGrpSpPr>
        <p:grpSpPr>
          <a:xfrm>
            <a:off x="4233047" y="3536524"/>
            <a:ext cx="267611" cy="169277"/>
            <a:chOff x="4450956" y="3180412"/>
            <a:chExt cx="267611" cy="169277"/>
          </a:xfrm>
        </p:grpSpPr>
        <p:sp>
          <p:nvSpPr>
            <p:cNvPr id="28" name="아래쪽 화살표 53">
              <a:extLst>
                <a:ext uri="{FF2B5EF4-FFF2-40B4-BE49-F238E27FC236}">
                  <a16:creationId xmlns:a16="http://schemas.microsoft.com/office/drawing/2014/main" id="{174E3845-F788-39DF-AA13-DFE012945389}"/>
                </a:ext>
              </a:extLst>
            </p:cNvPr>
            <p:cNvSpPr/>
            <p:nvPr/>
          </p:nvSpPr>
          <p:spPr>
            <a:xfrm rot="10800000">
              <a:off x="4450956" y="3190181"/>
              <a:ext cx="152367" cy="132957"/>
            </a:xfrm>
            <a:prstGeom prst="downArrow">
              <a:avLst/>
            </a:prstGeom>
            <a:solidFill>
              <a:srgbClr val="ED0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D083E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323ED97-ED43-B2BC-7EFE-CFB440ADDF21}"/>
                </a:ext>
              </a:extLst>
            </p:cNvPr>
            <p:cNvSpPr/>
            <p:nvPr/>
          </p:nvSpPr>
          <p:spPr>
            <a:xfrm>
              <a:off x="4632005" y="3180412"/>
              <a:ext cx="86562" cy="16927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lang="en-US" altLang="ko-KR" sz="1100" b="1" kern="0" dirty="0">
                  <a:solidFill>
                    <a:srgbClr val="ED083E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2</a:t>
              </a:r>
              <a:endParaRPr lang="ko-KR" altLang="en-US" sz="1100" b="1" kern="0" dirty="0"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30BD2B0-CAE0-F6FF-9BDF-A22C6802F976}"/>
              </a:ext>
            </a:extLst>
          </p:cNvPr>
          <p:cNvSpPr/>
          <p:nvPr/>
        </p:nvSpPr>
        <p:spPr>
          <a:xfrm>
            <a:off x="126368" y="5510545"/>
            <a:ext cx="296556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atinLnBrk="0"/>
            <a:r>
              <a:rPr lang="en-US" altLang="ko-KR" sz="1100" b="1" kern="0" dirty="0"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New</a:t>
            </a:r>
            <a:endParaRPr lang="ko-KR" altLang="en-US" sz="1100" b="1" kern="0" dirty="0">
              <a:solidFill>
                <a:srgbClr val="ED083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6F022CA-78B0-9BC6-06B6-9B6912011295}"/>
              </a:ext>
            </a:extLst>
          </p:cNvPr>
          <p:cNvGrpSpPr/>
          <p:nvPr/>
        </p:nvGrpSpPr>
        <p:grpSpPr>
          <a:xfrm>
            <a:off x="8121991" y="2505256"/>
            <a:ext cx="246773" cy="169277"/>
            <a:chOff x="7877462" y="2415756"/>
            <a:chExt cx="246773" cy="169277"/>
          </a:xfrm>
        </p:grpSpPr>
        <p:sp>
          <p:nvSpPr>
            <p:cNvPr id="52" name="아래쪽 화살표 74">
              <a:extLst>
                <a:ext uri="{FF2B5EF4-FFF2-40B4-BE49-F238E27FC236}">
                  <a16:creationId xmlns:a16="http://schemas.microsoft.com/office/drawing/2014/main" id="{34917928-B202-14C4-B23C-40D7F8767CA1}"/>
                </a:ext>
              </a:extLst>
            </p:cNvPr>
            <p:cNvSpPr/>
            <p:nvPr/>
          </p:nvSpPr>
          <p:spPr>
            <a:xfrm rot="10800000">
              <a:off x="7877462" y="2425449"/>
              <a:ext cx="152367" cy="132957"/>
            </a:xfrm>
            <a:prstGeom prst="downArrow">
              <a:avLst/>
            </a:prstGeom>
            <a:solidFill>
              <a:srgbClr val="ED0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D083E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95A89E5-DA5A-A03B-4671-B3F125F5108A}"/>
                </a:ext>
              </a:extLst>
            </p:cNvPr>
            <p:cNvSpPr/>
            <p:nvPr/>
          </p:nvSpPr>
          <p:spPr>
            <a:xfrm>
              <a:off x="8058511" y="2415756"/>
              <a:ext cx="65724" cy="16927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lang="en-US" altLang="ko-KR" sz="1100" b="1" kern="0" dirty="0">
                  <a:solidFill>
                    <a:srgbClr val="ED083E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</a:t>
              </a:r>
              <a:endParaRPr lang="ko-KR" altLang="en-US" sz="1100" b="1" kern="0" dirty="0"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7A5894B-217E-D182-F9A4-88027A70CBE8}"/>
              </a:ext>
            </a:extLst>
          </p:cNvPr>
          <p:cNvSpPr/>
          <p:nvPr/>
        </p:nvSpPr>
        <p:spPr>
          <a:xfrm>
            <a:off x="8746067" y="4110240"/>
            <a:ext cx="1133046" cy="193011"/>
          </a:xfrm>
          <a:prstGeom prst="rect">
            <a:avLst/>
          </a:prstGeom>
          <a:noFill/>
          <a:ln w="28575"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7D603A9-A583-2D48-6AFC-99D274BB4495}"/>
              </a:ext>
            </a:extLst>
          </p:cNvPr>
          <p:cNvSpPr/>
          <p:nvPr/>
        </p:nvSpPr>
        <p:spPr>
          <a:xfrm>
            <a:off x="5966832" y="3534955"/>
            <a:ext cx="54021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atinLnBrk="0"/>
            <a:r>
              <a:rPr lang="en-US" altLang="ko-KR" sz="1100" b="1" kern="0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- 2.86%</a:t>
            </a:r>
            <a:endParaRPr lang="ko-KR" altLang="en-US" sz="1100" b="1" kern="0" dirty="0">
              <a:solidFill>
                <a:srgbClr val="0070C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1663136" y="2497636"/>
            <a:ext cx="472886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atinLnBrk="0"/>
            <a:r>
              <a:rPr lang="en-US" altLang="ko-KR" sz="1100" b="1" kern="0" dirty="0"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+ 2.5%</a:t>
            </a:r>
            <a:endParaRPr lang="ko-KR" altLang="en-US" sz="1100" b="1" kern="0" dirty="0">
              <a:solidFill>
                <a:srgbClr val="ED083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8121992" y="2724710"/>
            <a:ext cx="246772" cy="169277"/>
            <a:chOff x="4450957" y="3180412"/>
            <a:chExt cx="246772" cy="169277"/>
          </a:xfrm>
        </p:grpSpPr>
        <p:sp>
          <p:nvSpPr>
            <p:cNvPr id="61" name="아래쪽 화살표 60"/>
            <p:cNvSpPr/>
            <p:nvPr/>
          </p:nvSpPr>
          <p:spPr>
            <a:xfrm>
              <a:off x="4450957" y="3207143"/>
              <a:ext cx="152367" cy="132957"/>
            </a:xfrm>
            <a:prstGeom prst="down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632005" y="3180412"/>
              <a:ext cx="65724" cy="16927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lang="en-US" altLang="ko-KR" sz="1100" b="1" kern="0" dirty="0">
                  <a:solidFill>
                    <a:srgbClr val="0070C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</a:t>
              </a:r>
              <a:endParaRPr lang="ko-KR" altLang="en-US" sz="1100" b="1" kern="0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9423199-B831-47EC-FD34-93E416AD0F3E}"/>
              </a:ext>
            </a:extLst>
          </p:cNvPr>
          <p:cNvSpPr/>
          <p:nvPr/>
        </p:nvSpPr>
        <p:spPr>
          <a:xfrm>
            <a:off x="11699896" y="2704997"/>
            <a:ext cx="445635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atinLnBrk="0"/>
            <a:r>
              <a:rPr lang="en-US" altLang="ko-KR" sz="1100" b="1" kern="0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- 2.5%</a:t>
            </a:r>
            <a:endParaRPr lang="ko-KR" altLang="en-US" sz="1100" b="1" kern="0" dirty="0">
              <a:solidFill>
                <a:srgbClr val="0070C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7A5894B-217E-D182-F9A4-88027A70CBE8}"/>
              </a:ext>
            </a:extLst>
          </p:cNvPr>
          <p:cNvSpPr/>
          <p:nvPr/>
        </p:nvSpPr>
        <p:spPr>
          <a:xfrm>
            <a:off x="8746067" y="3905358"/>
            <a:ext cx="1133046" cy="193011"/>
          </a:xfrm>
          <a:prstGeom prst="rect">
            <a:avLst/>
          </a:prstGeom>
          <a:noFill/>
          <a:ln w="28575"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8819905" y="3917224"/>
            <a:ext cx="246772" cy="169277"/>
            <a:chOff x="4450957" y="3180412"/>
            <a:chExt cx="246772" cy="169277"/>
          </a:xfrm>
        </p:grpSpPr>
        <p:sp>
          <p:nvSpPr>
            <p:cNvPr id="72" name="아래쪽 화살표 71"/>
            <p:cNvSpPr/>
            <p:nvPr/>
          </p:nvSpPr>
          <p:spPr>
            <a:xfrm>
              <a:off x="4450957" y="3207143"/>
              <a:ext cx="152367" cy="132957"/>
            </a:xfrm>
            <a:prstGeom prst="down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632005" y="3180412"/>
              <a:ext cx="65724" cy="16927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latinLnBrk="0"/>
              <a:r>
                <a:rPr lang="en-US" altLang="ko-KR" sz="1100" b="1" kern="0" dirty="0">
                  <a:solidFill>
                    <a:srgbClr val="0070C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</a:t>
              </a:r>
              <a:endParaRPr lang="ko-KR" altLang="en-US" sz="1100" b="1" kern="0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938761" y="2190161"/>
            <a:ext cx="8206770" cy="429485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062537" y="4377698"/>
            <a:ext cx="1971278" cy="547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당월 </a:t>
            </a:r>
            <a:r>
              <a:rPr lang="en-US" altLang="ko-KR" sz="1400" b="1" dirty="0"/>
              <a:t>VS </a:t>
            </a:r>
            <a:r>
              <a:rPr lang="ko-KR" altLang="en-US" sz="1400" b="1" dirty="0"/>
              <a:t>전월 비교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249187" y="1691750"/>
            <a:ext cx="3844729" cy="469237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1160062" y="3902626"/>
            <a:ext cx="1971278" cy="547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최근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년</a:t>
            </a:r>
          </a:p>
        </p:txBody>
      </p:sp>
    </p:spTree>
    <p:extLst>
      <p:ext uri="{BB962C8B-B14F-4D97-AF65-F5344CB8AC3E}">
        <p14:creationId xmlns:p14="http://schemas.microsoft.com/office/powerpoint/2010/main" val="582652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B6B28F2-5D28-0C07-AF80-A72299532039}"/>
              </a:ext>
            </a:extLst>
          </p:cNvPr>
          <p:cNvGraphicFramePr>
            <a:graphicFrameLocks noGrp="1"/>
          </p:cNvGraphicFramePr>
          <p:nvPr/>
        </p:nvGraphicFramePr>
        <p:xfrm>
          <a:off x="838821" y="4718250"/>
          <a:ext cx="10540387" cy="1377524"/>
        </p:xfrm>
        <a:graphic>
          <a:graphicData uri="http://schemas.openxmlformats.org/drawingml/2006/table">
            <a:tbl>
              <a:tblPr/>
              <a:tblGrid>
                <a:gridCol w="105403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47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■ 결과 공유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algn="l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동일한 동영상 유형의 광고였던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CCL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동영상 광고 대비 노출 비용 약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44%, CPC 53%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절감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(3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월 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CCL 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영상 동영상 광고 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- 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지출비용 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288,152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원 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/ 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총 노출 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3,200 / 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총 클릭 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80 / 1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인 당 노출 비용 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: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￦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90 / CPC : 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￦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3,602) </a:t>
                      </a: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타깃 대상 및 지역의 차이로 인한 결과이기도 하며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소재 자체에 대한 유저들의 반응 및 관심의 차이가 클 것으로 유추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많은 커버리지 확보를 통한 </a:t>
                      </a:r>
                      <a:r>
                        <a:rPr lang="ko-KR" altLang="en-US" sz="9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팔로우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인입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유도를 위해 타깃 지역을 미국에서 글로벌로 확장시켰으나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전년도 광고 </a:t>
                      </a:r>
                      <a:r>
                        <a:rPr lang="ko-KR" altLang="en-US" sz="9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세팅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값에서 타깃 대상의 차이가 있는 것을 확인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전년도 광고 </a:t>
                      </a:r>
                      <a:r>
                        <a:rPr lang="ko-KR" altLang="en-US" sz="900" b="0" i="0" u="sng" strike="noStrike" kern="1200" baseline="0" dirty="0" err="1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모수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: 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약 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억 명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/ </a:t>
                      </a:r>
                      <a:r>
                        <a:rPr lang="ko-KR" altLang="en-US" sz="900" b="0" i="0" u="sng" strike="noStrike" kern="1200" baseline="0" dirty="0" err="1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브랜딩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영상 광고 </a:t>
                      </a:r>
                      <a:r>
                        <a:rPr lang="ko-KR" altLang="en-US" sz="900" b="0" i="0" u="sng" strike="noStrike" kern="1200" baseline="0" dirty="0" err="1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모수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: 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약 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  <a:r>
                        <a:rPr lang="ko-KR" altLang="en-US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천만 명</a:t>
                      </a:r>
                      <a:r>
                        <a:rPr lang="en-US" altLang="ko-KR" sz="900" b="0" i="0" u="sng" strike="noStrike" kern="1200" baseline="0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광고 </a:t>
                      </a:r>
                      <a:r>
                        <a:rPr lang="ko-KR" altLang="en-US" sz="9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모수에서의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차이가 목표한 </a:t>
                      </a:r>
                      <a:r>
                        <a:rPr lang="ko-KR" altLang="en-US" sz="9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팔로워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인입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수에 영향을 끼친 것으로 유추 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*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추가 </a:t>
                      </a:r>
                      <a:r>
                        <a:rPr lang="ko-KR" altLang="en-US" sz="900" b="0" i="0" u="none" strike="noStrike" baseline="0" dirty="0" err="1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브랜딩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영상 광고 건은 전년도 광고 </a:t>
                      </a:r>
                      <a:r>
                        <a:rPr lang="ko-KR" altLang="en-US" sz="900" b="0" i="0" u="none" strike="noStrike" baseline="0" dirty="0" err="1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세팅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값 반영하여 현재 약 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억 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9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천 명의 </a:t>
                      </a:r>
                      <a:r>
                        <a:rPr lang="ko-KR" altLang="en-US" sz="900" b="0" i="0" u="none" strike="noStrike" baseline="0" dirty="0" err="1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모수로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집행 중이나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baseline="0" dirty="0" err="1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링크드인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광고 이슈로 인해 잠시 홀딩 상태</a:t>
                      </a:r>
                      <a:endParaRPr lang="en-US" altLang="ko-KR" sz="900" b="0" i="0" u="none" strike="noStrike" baseline="0" dirty="0">
                        <a:solidFill>
                          <a:srgbClr val="FF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5924" marB="0" anchor="ctr">
                    <a:lnL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291384" y="507791"/>
            <a:ext cx="3936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lang="ko-KR" altLang="en-US" sz="1000" b="1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링크드인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광고 성과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B6B28F2-5D28-0C07-AF80-A72299532039}"/>
              </a:ext>
            </a:extLst>
          </p:cNvPr>
          <p:cNvGraphicFramePr>
            <a:graphicFrameLocks noGrp="1"/>
          </p:cNvGraphicFramePr>
          <p:nvPr/>
        </p:nvGraphicFramePr>
        <p:xfrm>
          <a:off x="812792" y="2583505"/>
          <a:ext cx="10566416" cy="1168319"/>
        </p:xfrm>
        <a:graphic>
          <a:graphicData uri="http://schemas.openxmlformats.org/drawingml/2006/table">
            <a:tbl>
              <a:tblPr/>
              <a:tblGrid>
                <a:gridCol w="353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4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75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4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5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5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5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5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5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845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No</a:t>
                      </a:r>
                    </a:p>
                  </a:txBody>
                  <a:tcPr marL="36000" marR="36000" marT="59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유형</a:t>
                      </a: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비용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원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타깃</a:t>
                      </a:r>
                    </a:p>
                  </a:txBody>
                  <a:tcPr marL="72000" marR="72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기간</a:t>
                      </a:r>
                    </a:p>
                  </a:txBody>
                  <a:tcPr marL="5924" marR="5924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노출</a:t>
                      </a: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클릭수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CTR (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클릭률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팔로워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인입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동영상 조회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5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Option</a:t>
                      </a: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시작일</a:t>
                      </a: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종료일</a:t>
                      </a: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</a:p>
                  </a:txBody>
                  <a:tcPr marL="36000" marR="36000" marT="59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동영상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광고</a:t>
                      </a: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573,340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글로벌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지역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가전제품 전기 및 전자제품 제조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자동화 기계 제조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자동차 제조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기계 제조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반도체 제조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나노기술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연구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산업기계 제조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통신사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통신장비 제조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제외 </a:t>
                      </a:r>
                      <a:r>
                        <a:rPr lang="en-US" altLang="ko-KR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미술디자인</a:t>
                      </a:r>
                      <a:r>
                        <a:rPr lang="en-US" altLang="ko-KR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금융</a:t>
                      </a:r>
                      <a:r>
                        <a:rPr lang="en-US" altLang="ko-KR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인사</a:t>
                      </a:r>
                      <a:r>
                        <a:rPr lang="en-US" altLang="ko-KR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법률</a:t>
                      </a:r>
                      <a:r>
                        <a:rPr lang="en-US" altLang="ko-KR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방송미디어</a:t>
                      </a:r>
                      <a:r>
                        <a:rPr lang="en-US" altLang="ko-KR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교육</a:t>
                      </a:r>
                      <a:r>
                        <a:rPr lang="en-US" altLang="ko-KR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사회복지</a:t>
                      </a:r>
                      <a:r>
                        <a:rPr lang="en-US" altLang="ko-KR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의료</a:t>
                      </a: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30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일</a:t>
                      </a: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6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12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일</a:t>
                      </a: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11,382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343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3.01%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79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11,078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35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Total</a:t>
                      </a:r>
                    </a:p>
                  </a:txBody>
                  <a:tcPr marL="36000" marR="36000" marT="59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573,340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-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-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-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5924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11,382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343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3.01%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79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11,078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D88C5FCB-9401-77D5-5203-16B8DE45A834}"/>
              </a:ext>
            </a:extLst>
          </p:cNvPr>
          <p:cNvSpPr txBox="1">
            <a:spLocks/>
          </p:cNvSpPr>
          <p:nvPr/>
        </p:nvSpPr>
        <p:spPr>
          <a:xfrm>
            <a:off x="435738" y="1114380"/>
            <a:ext cx="11311940" cy="502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지출비용 </a:t>
            </a:r>
            <a:r>
              <a:rPr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573,340</a:t>
            </a:r>
            <a:r>
              <a:rPr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원 </a:t>
            </a:r>
            <a:r>
              <a:rPr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 </a:t>
            </a:r>
            <a:r>
              <a:rPr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총 노출 </a:t>
            </a:r>
            <a:r>
              <a:rPr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11,382</a:t>
            </a:r>
            <a:r>
              <a:rPr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 </a:t>
            </a:r>
            <a:r>
              <a:rPr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총 클릭 </a:t>
            </a:r>
            <a:r>
              <a:rPr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343 </a:t>
            </a:r>
            <a:r>
              <a:rPr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진행</a:t>
            </a:r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DE7C5575-475D-2616-BBD2-37029656D542}"/>
              </a:ext>
            </a:extLst>
          </p:cNvPr>
          <p:cNvSpPr txBox="1">
            <a:spLocks/>
          </p:cNvSpPr>
          <p:nvPr/>
        </p:nvSpPr>
        <p:spPr>
          <a:xfrm>
            <a:off x="825942" y="4318477"/>
            <a:ext cx="10221078" cy="20126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*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자료 출처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Doosan Corporation Electro-Materials </a:t>
            </a:r>
            <a:r>
              <a:rPr lang="ko-KR" altLang="en-US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링크드인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채널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2024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24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 수집 기준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 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비용 항목은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24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 실제 정산 금액 기준으로 책정</a:t>
            </a:r>
            <a:endParaRPr lang="ko-KR" altLang="en-US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70C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EB5E68-F5B0-6224-EC05-2A9E1E7967FE}"/>
              </a:ext>
            </a:extLst>
          </p:cNvPr>
          <p:cNvSpPr txBox="1"/>
          <p:nvPr/>
        </p:nvSpPr>
        <p:spPr>
          <a:xfrm>
            <a:off x="838821" y="3836837"/>
            <a:ext cx="5050662" cy="450926"/>
          </a:xfrm>
          <a:prstGeom prst="rect">
            <a:avLst/>
          </a:prstGeom>
        </p:spPr>
        <p:txBody>
          <a:bodyPr vert="horz" wrap="none" lIns="91440" tIns="45720" rIns="91440" bIns="45720" rtlCol="0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업계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클릭률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TOP 3: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기계 제조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(17.2%),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운송장비 제조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(9.33%),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가전제품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전기 및 전자제품 제조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(8.16%)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지역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클릭률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TOP 3: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인도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벵갈루루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지역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(5.25%),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인도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델리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지역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(4.08%),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인도 푸네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핌프리친치와드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지역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(2.04%)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190708" y="1748322"/>
            <a:ext cx="7904910" cy="750951"/>
            <a:chOff x="2190708" y="1748322"/>
            <a:chExt cx="7904910" cy="750951"/>
          </a:xfrm>
        </p:grpSpPr>
        <p:sp>
          <p:nvSpPr>
            <p:cNvPr id="5" name="제목 2">
              <a:extLst>
                <a:ext uri="{FF2B5EF4-FFF2-40B4-BE49-F238E27FC236}">
                  <a16:creationId xmlns:a16="http://schemas.microsoft.com/office/drawing/2014/main" id="{29FF704A-4C3F-D969-8177-8936F8C4367C}"/>
                </a:ext>
              </a:extLst>
            </p:cNvPr>
            <p:cNvSpPr txBox="1">
              <a:spLocks/>
            </p:cNvSpPr>
            <p:nvPr/>
          </p:nvSpPr>
          <p:spPr>
            <a:xfrm>
              <a:off x="3757509" y="2119156"/>
              <a:ext cx="1582395" cy="3801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CPC : </a:t>
              </a: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￦</a:t>
              </a:r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1,672</a:t>
              </a:r>
            </a:p>
          </p:txBody>
        </p:sp>
        <p:sp>
          <p:nvSpPr>
            <p:cNvPr id="6" name="제목 2">
              <a:extLst>
                <a:ext uri="{FF2B5EF4-FFF2-40B4-BE49-F238E27FC236}">
                  <a16:creationId xmlns:a16="http://schemas.microsoft.com/office/drawing/2014/main" id="{98F11065-A641-E53D-1D55-0CDFF4CD6998}"/>
                </a:ext>
              </a:extLst>
            </p:cNvPr>
            <p:cNvSpPr txBox="1">
              <a:spLocks/>
            </p:cNvSpPr>
            <p:nvPr/>
          </p:nvSpPr>
          <p:spPr>
            <a:xfrm>
              <a:off x="8429860" y="2119156"/>
              <a:ext cx="1454803" cy="3801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CTR : 3.01 %</a:t>
              </a:r>
              <a:endPara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7" name="제목 2">
              <a:extLst>
                <a:ext uri="{FF2B5EF4-FFF2-40B4-BE49-F238E27FC236}">
                  <a16:creationId xmlns:a16="http://schemas.microsoft.com/office/drawing/2014/main" id="{35CB8B62-0744-0B60-8191-43815062D9DA}"/>
                </a:ext>
              </a:extLst>
            </p:cNvPr>
            <p:cNvSpPr txBox="1">
              <a:spLocks/>
            </p:cNvSpPr>
            <p:nvPr/>
          </p:nvSpPr>
          <p:spPr>
            <a:xfrm>
              <a:off x="2190708" y="1748322"/>
              <a:ext cx="1718298" cy="4643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</a:t>
              </a:r>
              <a:r>
                <a: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인당 노출 비용</a:t>
              </a:r>
            </a:p>
          </p:txBody>
        </p:sp>
        <p:sp>
          <p:nvSpPr>
            <p:cNvPr id="8" name="제목 2">
              <a:extLst>
                <a:ext uri="{FF2B5EF4-FFF2-40B4-BE49-F238E27FC236}">
                  <a16:creationId xmlns:a16="http://schemas.microsoft.com/office/drawing/2014/main" id="{22E7A544-E41D-865D-6834-B65C0D4FA78C}"/>
                </a:ext>
              </a:extLst>
            </p:cNvPr>
            <p:cNvSpPr txBox="1">
              <a:spLocks/>
            </p:cNvSpPr>
            <p:nvPr/>
          </p:nvSpPr>
          <p:spPr>
            <a:xfrm>
              <a:off x="3689557" y="1748322"/>
              <a:ext cx="1718298" cy="4643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</a:t>
              </a:r>
              <a:r>
                <a: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인당 클릭 비용</a:t>
              </a:r>
            </a:p>
          </p:txBody>
        </p:sp>
        <p:sp>
          <p:nvSpPr>
            <p:cNvPr id="9" name="제목 2">
              <a:extLst>
                <a:ext uri="{FF2B5EF4-FFF2-40B4-BE49-F238E27FC236}">
                  <a16:creationId xmlns:a16="http://schemas.microsoft.com/office/drawing/2014/main" id="{AB7AD051-2D74-B61C-7637-2F10D79D58F9}"/>
                </a:ext>
              </a:extLst>
            </p:cNvPr>
            <p:cNvSpPr txBox="1">
              <a:spLocks/>
            </p:cNvSpPr>
            <p:nvPr/>
          </p:nvSpPr>
          <p:spPr>
            <a:xfrm>
              <a:off x="8270802" y="1748322"/>
              <a:ext cx="1824816" cy="4643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노출대비 클릭빈도 </a:t>
              </a:r>
              <a:r>
                <a: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(</a:t>
              </a:r>
              <a:r>
                <a:rPr lang="ko-KR" altLang="en-US" sz="12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클릭률</a:t>
              </a:r>
              <a:r>
                <a: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)</a:t>
              </a:r>
              <a:endPara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0" name="제목 2">
              <a:extLst>
                <a:ext uri="{FF2B5EF4-FFF2-40B4-BE49-F238E27FC236}">
                  <a16:creationId xmlns:a16="http://schemas.microsoft.com/office/drawing/2014/main" id="{1066379F-B17F-4C1F-F22D-1DEA1B95E66E}"/>
                </a:ext>
              </a:extLst>
            </p:cNvPr>
            <p:cNvSpPr txBox="1">
              <a:spLocks/>
            </p:cNvSpPr>
            <p:nvPr/>
          </p:nvSpPr>
          <p:spPr>
            <a:xfrm>
              <a:off x="2503322" y="2119156"/>
              <a:ext cx="1093070" cy="3801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￦</a:t>
              </a:r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50</a:t>
              </a:r>
              <a:endPara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2" name="제목 2">
              <a:extLst>
                <a:ext uri="{FF2B5EF4-FFF2-40B4-BE49-F238E27FC236}">
                  <a16:creationId xmlns:a16="http://schemas.microsoft.com/office/drawing/2014/main" id="{007B2F36-21E7-7E3F-38F5-D86076CD9AEF}"/>
                </a:ext>
              </a:extLst>
            </p:cNvPr>
            <p:cNvSpPr txBox="1">
              <a:spLocks/>
            </p:cNvSpPr>
            <p:nvPr/>
          </p:nvSpPr>
          <p:spPr>
            <a:xfrm>
              <a:off x="6779514" y="2119156"/>
              <a:ext cx="1582395" cy="3801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79</a:t>
              </a:r>
            </a:p>
          </p:txBody>
        </p:sp>
        <p:sp>
          <p:nvSpPr>
            <p:cNvPr id="13" name="제목 2">
              <a:extLst>
                <a:ext uri="{FF2B5EF4-FFF2-40B4-BE49-F238E27FC236}">
                  <a16:creationId xmlns:a16="http://schemas.microsoft.com/office/drawing/2014/main" id="{46DE0595-279F-CD07-715F-4A4E05D6886F}"/>
                </a:ext>
              </a:extLst>
            </p:cNvPr>
            <p:cNvSpPr txBox="1">
              <a:spLocks/>
            </p:cNvSpPr>
            <p:nvPr/>
          </p:nvSpPr>
          <p:spPr>
            <a:xfrm>
              <a:off x="6711562" y="1748322"/>
              <a:ext cx="1718298" cy="4643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12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팔로워</a:t>
              </a:r>
              <a:r>
                <a: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lang="ko-KR" altLang="en-US" sz="12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인입</a:t>
              </a:r>
              <a:endPara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1" name="제목 2">
              <a:extLst>
                <a:ext uri="{FF2B5EF4-FFF2-40B4-BE49-F238E27FC236}">
                  <a16:creationId xmlns:a16="http://schemas.microsoft.com/office/drawing/2014/main" id="{29FF704A-4C3F-D969-8177-8936F8C4367C}"/>
                </a:ext>
              </a:extLst>
            </p:cNvPr>
            <p:cNvSpPr txBox="1">
              <a:spLocks/>
            </p:cNvSpPr>
            <p:nvPr/>
          </p:nvSpPr>
          <p:spPr>
            <a:xfrm>
              <a:off x="5436043" y="2119156"/>
              <a:ext cx="1582395" cy="3801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CPA : </a:t>
              </a: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￦</a:t>
              </a:r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7,257</a:t>
              </a:r>
            </a:p>
          </p:txBody>
        </p:sp>
        <p:sp>
          <p:nvSpPr>
            <p:cNvPr id="22" name="제목 2">
              <a:extLst>
                <a:ext uri="{FF2B5EF4-FFF2-40B4-BE49-F238E27FC236}">
                  <a16:creationId xmlns:a16="http://schemas.microsoft.com/office/drawing/2014/main" id="{22E7A544-E41D-865D-6834-B65C0D4FA78C}"/>
                </a:ext>
              </a:extLst>
            </p:cNvPr>
            <p:cNvSpPr txBox="1">
              <a:spLocks/>
            </p:cNvSpPr>
            <p:nvPr/>
          </p:nvSpPr>
          <p:spPr>
            <a:xfrm>
              <a:off x="5368091" y="1748322"/>
              <a:ext cx="1718298" cy="4643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</a:t>
              </a:r>
              <a:r>
                <a: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인당 </a:t>
              </a:r>
              <a:r>
                <a:rPr lang="ko-KR" altLang="en-US" sz="12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팔로우</a:t>
              </a:r>
              <a:r>
                <a: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비용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332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91384" y="507791"/>
            <a:ext cx="3936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lang="ko-KR" altLang="en-US" sz="1000" b="1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게재 현황 </a:t>
            </a:r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1000" b="1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캘린더형</a:t>
            </a:r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187384" y="1119491"/>
            <a:ext cx="5644615" cy="29238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요일별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화요일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수요일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목요일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금요일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토요일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endParaRPr kumimoji="1" lang="en-US" altLang="ko-KR" sz="13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187383" y="1392829"/>
            <a:ext cx="7485837" cy="29238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유형별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영상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캐러셀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단일 이미지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POLL 1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Re-post 3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endParaRPr kumimoji="1" lang="en-US" altLang="ko-KR" sz="13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167FFB8-9DCB-0847-DCEE-A627021CA10B}"/>
              </a:ext>
            </a:extLst>
          </p:cNvPr>
          <p:cNvGrpSpPr/>
          <p:nvPr/>
        </p:nvGrpSpPr>
        <p:grpSpPr>
          <a:xfrm>
            <a:off x="9754613" y="1824001"/>
            <a:ext cx="665439" cy="215444"/>
            <a:chOff x="10087333" y="1390286"/>
            <a:chExt cx="665439" cy="21544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6D37ED6-AB0B-D8C9-CAB0-70817E891970}"/>
                </a:ext>
              </a:extLst>
            </p:cNvPr>
            <p:cNvSpPr txBox="1"/>
            <p:nvPr/>
          </p:nvSpPr>
          <p:spPr>
            <a:xfrm>
              <a:off x="10484109" y="1390286"/>
              <a:ext cx="268663" cy="215444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ko-KR" altLang="en-US" sz="8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영상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F662463-09C7-5E93-DBF2-883E774FA2D2}"/>
                </a:ext>
              </a:extLst>
            </p:cNvPr>
            <p:cNvSpPr/>
            <p:nvPr/>
          </p:nvSpPr>
          <p:spPr>
            <a:xfrm>
              <a:off x="10087333" y="1416483"/>
              <a:ext cx="335777" cy="163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1F64EE4-F4AD-7A5B-DD7C-3411AC234258}"/>
              </a:ext>
            </a:extLst>
          </p:cNvPr>
          <p:cNvGrpSpPr/>
          <p:nvPr/>
        </p:nvGrpSpPr>
        <p:grpSpPr>
          <a:xfrm>
            <a:off x="8142614" y="1824001"/>
            <a:ext cx="859403" cy="215444"/>
            <a:chOff x="10087333" y="903145"/>
            <a:chExt cx="859403" cy="21544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F4C32D8-AEB8-722D-516D-B2B54AB5CAA5}"/>
                </a:ext>
              </a:extLst>
            </p:cNvPr>
            <p:cNvSpPr txBox="1"/>
            <p:nvPr/>
          </p:nvSpPr>
          <p:spPr>
            <a:xfrm>
              <a:off x="10484109" y="903145"/>
              <a:ext cx="462627" cy="215444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en-US" altLang="ko-KR" sz="80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Re-Post</a:t>
              </a:r>
              <a:endParaRPr lang="ko-KR" altLang="en-US" sz="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B15F478-B1FB-3053-1B03-CC7EDBC3CAE6}"/>
                </a:ext>
              </a:extLst>
            </p:cNvPr>
            <p:cNvSpPr/>
            <p:nvPr/>
          </p:nvSpPr>
          <p:spPr>
            <a:xfrm>
              <a:off x="10087333" y="929342"/>
              <a:ext cx="335777" cy="1630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7F0FF06-C060-9779-13CC-1AEA9F66291E}"/>
              </a:ext>
            </a:extLst>
          </p:cNvPr>
          <p:cNvGrpSpPr/>
          <p:nvPr/>
        </p:nvGrpSpPr>
        <p:grpSpPr>
          <a:xfrm>
            <a:off x="9002017" y="1824001"/>
            <a:ext cx="753605" cy="215444"/>
            <a:chOff x="10087333" y="1149734"/>
            <a:chExt cx="753605" cy="21544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BE3A606-28BE-2048-5BFF-96709DF6C6AF}"/>
                </a:ext>
              </a:extLst>
            </p:cNvPr>
            <p:cNvSpPr txBox="1"/>
            <p:nvPr/>
          </p:nvSpPr>
          <p:spPr>
            <a:xfrm>
              <a:off x="10484109" y="1149734"/>
              <a:ext cx="356829" cy="215444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ko-KR" altLang="en-US" sz="80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이미지</a:t>
              </a:r>
              <a:endParaRPr lang="ko-KR" altLang="en-US" sz="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EC4F8F3-7792-769E-6ABA-8876270974DC}"/>
                </a:ext>
              </a:extLst>
            </p:cNvPr>
            <p:cNvSpPr/>
            <p:nvPr/>
          </p:nvSpPr>
          <p:spPr>
            <a:xfrm>
              <a:off x="10087333" y="1175931"/>
              <a:ext cx="335777" cy="1630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D82FEEA-038B-1B8C-9602-F3FE4DC57966}"/>
              </a:ext>
            </a:extLst>
          </p:cNvPr>
          <p:cNvGrpSpPr/>
          <p:nvPr/>
        </p:nvGrpSpPr>
        <p:grpSpPr>
          <a:xfrm>
            <a:off x="10420052" y="1824001"/>
            <a:ext cx="665439" cy="215444"/>
            <a:chOff x="10087333" y="1738050"/>
            <a:chExt cx="665439" cy="21544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DC12AAB-5F78-E955-E6D1-DE2D16BDF281}"/>
                </a:ext>
              </a:extLst>
            </p:cNvPr>
            <p:cNvSpPr/>
            <p:nvPr/>
          </p:nvSpPr>
          <p:spPr>
            <a:xfrm>
              <a:off x="10087333" y="1764247"/>
              <a:ext cx="335777" cy="163050"/>
            </a:xfrm>
            <a:prstGeom prst="rect">
              <a:avLst/>
            </a:prstGeom>
            <a:solidFill>
              <a:srgbClr val="B4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886E5CD-1854-3B20-F746-4DBE59B31270}"/>
                </a:ext>
              </a:extLst>
            </p:cNvPr>
            <p:cNvSpPr txBox="1"/>
            <p:nvPr/>
          </p:nvSpPr>
          <p:spPr>
            <a:xfrm>
              <a:off x="10484109" y="1738050"/>
              <a:ext cx="268663" cy="215444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ko-KR" altLang="en-US" sz="8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기타</a:t>
              </a:r>
            </a:p>
          </p:txBody>
        </p:sp>
      </p:grp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517244"/>
              </p:ext>
            </p:extLst>
          </p:nvPr>
        </p:nvGraphicFramePr>
        <p:xfrm>
          <a:off x="1187384" y="2132220"/>
          <a:ext cx="9817232" cy="3683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7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7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71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71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71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71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271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93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SUN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MON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TUE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WED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THU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FRI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SAT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26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27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28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29</a:t>
                      </a:r>
                      <a:endParaRPr lang="ko-KR" altLang="en-US" sz="900" b="0" kern="120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30</a:t>
                      </a:r>
                      <a:endParaRPr lang="ko-KR" altLang="en-US" sz="900" b="0" kern="120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31</a:t>
                      </a:r>
                      <a:endParaRPr lang="ko-KR" altLang="en-US" sz="900" b="0" kern="120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CONTE</a:t>
                      </a:r>
                      <a:r>
                        <a:rPr lang="en-US" altLang="ko-KR" sz="900" b="1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N</a:t>
                      </a:r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TS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Week 1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6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7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8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CONTENTS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세계 환경의 날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Week 2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9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10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11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12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13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14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15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4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CONTENTS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베트남 현장경영 및 </a:t>
                      </a:r>
                      <a:endParaRPr lang="en-US" altLang="ko-KR" sz="900" b="0" kern="120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0" kern="1200" dirty="0" err="1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하이즈엉</a:t>
                      </a:r>
                      <a:r>
                        <a:rPr lang="ko-KR" altLang="en-US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당서기 미팅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JPCA </a:t>
                      </a:r>
                      <a:r>
                        <a:rPr lang="ko-KR" altLang="en-US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전시회 참여 </a:t>
                      </a:r>
                      <a:endParaRPr lang="en-US" altLang="ko-KR" sz="900" b="0" kern="120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포스터</a:t>
                      </a:r>
                      <a:r>
                        <a:rPr lang="en-US" altLang="ko-KR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900" b="0" kern="120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CPR </a:t>
                      </a:r>
                      <a:r>
                        <a:rPr lang="ko-KR" altLang="en-US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사례</a:t>
                      </a:r>
                      <a:endParaRPr lang="en-US" altLang="ko-KR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Week 3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16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17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18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19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20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21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22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CONTENTS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PFC</a:t>
                      </a:r>
                      <a:r>
                        <a:rPr lang="en-US" altLang="ko-KR" sz="900" b="0" baseline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Roll to Roll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한국통신학회 하계종합</a:t>
                      </a:r>
                      <a:endParaRPr lang="en-US" altLang="ko-KR" sz="900" b="0" kern="120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학술발표회 부스 참가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두산전자</a:t>
                      </a:r>
                      <a:r>
                        <a:rPr lang="ko-KR" altLang="en-US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QUIZ</a:t>
                      </a:r>
                    </a:p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Roll</a:t>
                      </a:r>
                      <a:r>
                        <a:rPr lang="en-US" altLang="ko-KR" sz="900" b="0" baseline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to Roll </a:t>
                      </a:r>
                      <a:r>
                        <a:rPr lang="ko-KR" altLang="en-US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복습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Week 4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23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24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25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26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dk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27</a:t>
                      </a:r>
                      <a:endParaRPr lang="ko-KR" altLang="en-US" sz="900" b="0" kern="120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dk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dk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28</a:t>
                      </a:r>
                      <a:endParaRPr lang="ko-KR" altLang="en-US" sz="900" b="0" kern="120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dk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b="0" kern="120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29</a:t>
                      </a:r>
                      <a:endParaRPr lang="ko-KR" altLang="en-US" sz="900" b="0" kern="120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CONTENTS</a:t>
                      </a:r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PFC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모션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rgbClr val="FFFF00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법인 소개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베트남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solidFill>
                              <a:srgbClr val="ED083E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n>
                          <a:solidFill>
                            <a:srgbClr val="ED083E">
                              <a:alpha val="0"/>
                            </a:srgbClr>
                          </a:solidFill>
                        </a:ln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311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1835"/>
            <a:ext cx="1219200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94" y="2767206"/>
            <a:ext cx="3067934" cy="3051644"/>
          </a:xfrm>
          <a:prstGeom prst="rect">
            <a:avLst/>
          </a:prstGeom>
        </p:spPr>
      </p:pic>
      <p:sp>
        <p:nvSpPr>
          <p:cNvPr id="11" name="제목 2"/>
          <p:cNvSpPr txBox="1">
            <a:spLocks/>
          </p:cNvSpPr>
          <p:nvPr/>
        </p:nvSpPr>
        <p:spPr>
          <a:xfrm>
            <a:off x="4454552" y="988595"/>
            <a:ext cx="3282896" cy="35572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6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</a:t>
            </a:r>
            <a:r>
              <a:rPr lang="ko-KR" altLang="en-US" sz="16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Insights &amp; Developments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1384" y="507791"/>
            <a:ext cx="3936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Content Insights &amp; Developments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16B4D27-3B47-ABFE-8082-7D1FAB94E815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86" y="609087"/>
            <a:ext cx="1005963" cy="234192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276196" y="479269"/>
            <a:ext cx="1163960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577C43-9E93-8DB8-072A-0ECE95D1BCFC}"/>
              </a:ext>
            </a:extLst>
          </p:cNvPr>
          <p:cNvSpPr txBox="1"/>
          <p:nvPr/>
        </p:nvSpPr>
        <p:spPr>
          <a:xfrm>
            <a:off x="4585343" y="6524153"/>
            <a:ext cx="30213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COPYRIGHT Ⓒ ALL RIGHT RESERVED BY </a:t>
            </a:r>
            <a:r>
              <a:rPr lang="en-US" altLang="ko-KR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Prain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Global, Inc.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502078" y="1479526"/>
            <a:ext cx="1868779" cy="2616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ko-KR" altLang="en-US" sz="1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인사이트</a:t>
            </a:r>
            <a:r>
              <a:rPr kumimoji="1"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①</a:t>
            </a:r>
            <a:endParaRPr kumimoji="1"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413108" y="1707026"/>
            <a:ext cx="3803506" cy="9233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도입부에 </a:t>
            </a:r>
            <a:r>
              <a:rPr kumimoji="1" lang="ko-KR" altLang="en-US" sz="12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콘텐츠를</a:t>
            </a:r>
            <a:r>
              <a:rPr kumimoji="1"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대표하는 이미지를 </a:t>
            </a:r>
            <a:endParaRPr kumimoji="1"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kumimoji="1"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배치한 것이 유저들의 소비를 촉발 시켰을 것으로 확인</a:t>
            </a:r>
            <a:endParaRPr kumimoji="1"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[</a:t>
            </a:r>
            <a:r>
              <a:rPr kumimoji="1" lang="en-US" altLang="ko-KR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Depthcovery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]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시리즈처럼 제품의 전문적인 내용을 전달하는 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4">
                  <a:lumMod val="7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콘텐츠의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경우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콘텐츠를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대표하는 이미지를 도입부에 노출하는 것이 중요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4">
                  <a:lumMod val="7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5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/>
        </p:nvSpPr>
        <p:spPr>
          <a:xfrm>
            <a:off x="5455531" y="6297477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pPr algn="ctr"/>
              <a:t>16</a:t>
            </a:fld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5285483" y="1479526"/>
            <a:ext cx="1868779" cy="2616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ko-KR" altLang="en-US" sz="1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인사이트</a:t>
            </a:r>
            <a:r>
              <a:rPr kumimoji="1"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②</a:t>
            </a:r>
            <a:endParaRPr kumimoji="1"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4215518" y="1707026"/>
            <a:ext cx="3918140" cy="95410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임직원 즉 사람을 활용한 형태의 </a:t>
            </a:r>
            <a:r>
              <a:rPr kumimoji="1" lang="ko-KR" altLang="en-US" sz="12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콘텐츠에서</a:t>
            </a:r>
            <a:endParaRPr kumimoji="1"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kumimoji="1"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유저의 반응 및 관심이 높은 것을 확인</a:t>
            </a:r>
            <a:endParaRPr kumimoji="1"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endParaRPr kumimoji="1"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사람과 관련한 주제이거나 사람이 전면으로 걸리는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콘텐츠에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좋은 반응이 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4">
                  <a:lumMod val="7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있는 만큼 임직원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사람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을 활용한 유형의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콘텐츠를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진행하면 좋을 것으로 판단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57062" y="5091067"/>
            <a:ext cx="3115598" cy="1182835"/>
          </a:xfrm>
          <a:prstGeom prst="rect">
            <a:avLst/>
          </a:prstGeom>
          <a:solidFill>
            <a:schemeClr val="tx1">
              <a:lumMod val="95000"/>
              <a:lumOff val="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229446" y="5091067"/>
            <a:ext cx="2206456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 카드뉴스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737679" y="5577922"/>
            <a:ext cx="1189990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노출 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1,516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반응 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758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반응률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: 50.0%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850797" y="5305795"/>
            <a:ext cx="84670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ko-KR" sz="105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FFFFCC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Roll to Roll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8919555" y="1434184"/>
            <a:ext cx="1868779" cy="2616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신규 </a:t>
            </a:r>
            <a:r>
              <a:rPr kumimoji="1" lang="ko-KR" altLang="en-US" sz="1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제언 ③</a:t>
            </a:r>
            <a:endParaRPr kumimoji="1"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8172893" y="1707026"/>
            <a:ext cx="3362101" cy="107721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ko-KR" altLang="en-US" sz="12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두산전자가</a:t>
            </a:r>
            <a:r>
              <a:rPr kumimoji="1"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영위하고 있는 산업 업계의 </a:t>
            </a:r>
            <a:endParaRPr kumimoji="1"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kumimoji="1" lang="ko-KR" altLang="en-US" sz="12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인사이트를</a:t>
            </a:r>
            <a:r>
              <a:rPr kumimoji="1"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소개하는 추가 </a:t>
            </a:r>
            <a:r>
              <a:rPr kumimoji="1" lang="ko-KR" altLang="en-US" sz="12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모색</a:t>
            </a:r>
            <a:endParaRPr kumimoji="1"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4">
                  <a:lumMod val="7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반도체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동박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CCL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등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두산전자가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서비스하는 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4">
                  <a:lumMod val="7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산업의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인사이트를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소개하는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시리즈 성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진행 고려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4">
                  <a:lumMod val="7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*</a:t>
            </a:r>
            <a:r>
              <a:rPr kumimoji="1" lang="ko-KR" altLang="en-US" sz="9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카테고리 명 예시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Do-IT(</a:t>
            </a:r>
            <a:r>
              <a:rPr kumimoji="1" lang="ko-KR" altLang="en-US" sz="9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두산전자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9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인사이트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100366" y="2795476"/>
            <a:ext cx="3342156" cy="349697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70975"/>
              </p:ext>
            </p:extLst>
          </p:nvPr>
        </p:nvGraphicFramePr>
        <p:xfrm>
          <a:off x="8217237" y="4285887"/>
          <a:ext cx="2661233" cy="18292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61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741"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kumimoji="1" lang="ko-KR" altLang="en-US" sz="1200" b="1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반도체 시장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741"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kumimoji="1" lang="ko-KR" altLang="en-US" sz="1200" b="1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통신 시장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741"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kumimoji="1" lang="en-US" altLang="ko-KR" sz="1200" b="1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Auto</a:t>
                      </a:r>
                      <a:r>
                        <a:rPr kumimoji="1" lang="en-US" altLang="ko-KR" sz="1200" b="1" kern="12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Motive </a:t>
                      </a:r>
                      <a:r>
                        <a:rPr kumimoji="1" lang="ko-KR" altLang="en-US" sz="1200" b="1" kern="12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시장</a:t>
                      </a:r>
                      <a:endParaRPr kumimoji="1" lang="ko-KR" altLang="en-US" sz="1200" b="1" kern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8222588" y="3234732"/>
            <a:ext cx="3362101" cy="95410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A9FA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INSIGHT OF</a:t>
            </a:r>
          </a:p>
          <a:p>
            <a:r>
              <a:rPr kumimoji="1"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A9FA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SEMICONDUCTOR</a:t>
            </a:r>
            <a:endParaRPr kumimoji="1" lang="en-US" altLang="ko-KR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A9FA2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1028" name="Picture 4" descr="https://i.pinimg.com/564x/23/12/e7/2312e7269e21b130d1bf73c37d2446e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615" y="3985291"/>
            <a:ext cx="1367341" cy="193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200093" y="2992740"/>
            <a:ext cx="414314" cy="8438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8200093" y="2850011"/>
            <a:ext cx="655464" cy="2616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Do-IT</a:t>
            </a:r>
            <a:endParaRPr kumimoji="1" lang="en-US" altLang="ko-KR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9944080" y="6344662"/>
            <a:ext cx="1868779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*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예시 디자인</a:t>
            </a:r>
            <a:endParaRPr kumimoji="1" lang="en-US" altLang="ko-KR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1030" name="Picture 6" descr="https://i.pinimg.com/564x/9f/c0/8f/9fc08fc3ae32dfcf2555d68887b6894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5163" y="4171683"/>
            <a:ext cx="1387169" cy="196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6233" y="2722076"/>
            <a:ext cx="2550056" cy="319107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2481" y="3342805"/>
            <a:ext cx="1988105" cy="199896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5518" y="4607441"/>
            <a:ext cx="2087111" cy="168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15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-1" y="4742315"/>
            <a:ext cx="1219200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477375" y="0"/>
            <a:ext cx="0" cy="685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078" y="5576448"/>
            <a:ext cx="1599220" cy="372305"/>
          </a:xfrm>
          <a:prstGeom prst="rect">
            <a:avLst/>
          </a:prstGeom>
        </p:spPr>
      </p:pic>
      <p:sp>
        <p:nvSpPr>
          <p:cNvPr id="16" name="Rectangle 5"/>
          <p:cNvSpPr>
            <a:spLocks/>
          </p:cNvSpPr>
          <p:nvPr/>
        </p:nvSpPr>
        <p:spPr bwMode="auto">
          <a:xfrm>
            <a:off x="443083" y="5324189"/>
            <a:ext cx="7200001" cy="515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35719" rIns="35719" bIns="35719" anchor="ctr">
            <a:spAutoFit/>
          </a:bodyPr>
          <a:lstStyle>
            <a:lvl1pPr defTabSz="457200"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1pPr>
            <a:lvl2pPr defTabSz="457200"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2pPr>
            <a:lvl3pPr defTabSz="457200"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3pPr>
            <a:lvl4pPr defTabSz="457200"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4pPr>
            <a:lvl5pPr defTabSz="457200"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5pPr>
            <a:lvl6pPr marL="4572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6pPr>
            <a:lvl7pPr marL="9144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7pPr>
            <a:lvl8pPr marL="13716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8pPr>
            <a:lvl9pPr marL="18288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나눔고딕" panose="020D0604000000000000" pitchFamily="50" charset="-127"/>
              </a:rPr>
              <a:t>All the content, including visual images and tables in this report is copyrighted and is the only intellectual property of </a:t>
            </a:r>
            <a:r>
              <a:rPr lang="en-US" altLang="ko-KR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나눔고딕" panose="020D0604000000000000" pitchFamily="50" charset="-127"/>
              </a:rPr>
              <a:t>Prain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나눔고딕" panose="020D0604000000000000" pitchFamily="50" charset="-127"/>
              </a:rPr>
              <a:t> Global</a:t>
            </a:r>
          </a:p>
          <a:p>
            <a:pPr>
              <a:lnSpc>
                <a:spcPct val="120000"/>
              </a:lnSpc>
            </a:pPr>
            <a:r>
              <a:rPr lang="ko-KR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나눔고딕" panose="020D0604000000000000" pitchFamily="50" charset="-127"/>
              </a:rPr>
              <a:t>based in Seoul, South Korea. Users are forbidden to reproduce, republish, redistribute or resell any materials from these documents in either machine-readable or any other form without written permission of </a:t>
            </a:r>
            <a:r>
              <a:rPr lang="en-US" altLang="ko-KR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나눔고딕" panose="020D0604000000000000" pitchFamily="50" charset="-127"/>
              </a:rPr>
              <a:t>Prain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나눔고딕" panose="020D0604000000000000" pitchFamily="50" charset="-127"/>
              </a:rPr>
              <a:t> Global</a:t>
            </a:r>
            <a:endParaRPr lang="ko-KR" altLang="ko-KR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443083" y="5920464"/>
            <a:ext cx="2904088" cy="31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90000" rIns="91440" bIns="900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kern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All rights reserved. Strictly confidential </a:t>
            </a:r>
            <a:endParaRPr kumimoji="1" lang="ko-KR" altLang="en-US" sz="800" kern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BEDAE06-676D-4DC2-A99C-18428DA138DA}"/>
              </a:ext>
            </a:extLst>
          </p:cNvPr>
          <p:cNvSpPr/>
          <p:nvPr/>
        </p:nvSpPr>
        <p:spPr>
          <a:xfrm>
            <a:off x="443083" y="2678970"/>
            <a:ext cx="21579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END OF DOCUMENT</a:t>
            </a:r>
          </a:p>
        </p:txBody>
      </p:sp>
    </p:spTree>
    <p:extLst>
      <p:ext uri="{BB962C8B-B14F-4D97-AF65-F5344CB8AC3E}">
        <p14:creationId xmlns:p14="http://schemas.microsoft.com/office/powerpoint/2010/main" val="2941517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-44553"/>
            <a:ext cx="1219200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2"/>
          <p:cNvSpPr txBox="1">
            <a:spLocks/>
          </p:cNvSpPr>
          <p:nvPr/>
        </p:nvSpPr>
        <p:spPr>
          <a:xfrm>
            <a:off x="747919" y="2642827"/>
            <a:ext cx="1882812" cy="35572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 O N T E N T S</a:t>
            </a:r>
            <a:endParaRPr lang="ko-KR" altLang="en-US" sz="1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-1" y="2162175"/>
            <a:ext cx="1219200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486150" y="0"/>
            <a:ext cx="0" cy="685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2"/>
          <p:cNvSpPr txBox="1">
            <a:spLocks/>
          </p:cNvSpPr>
          <p:nvPr/>
        </p:nvSpPr>
        <p:spPr>
          <a:xfrm>
            <a:off x="4011832" y="3509087"/>
            <a:ext cx="4533055" cy="128292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1) Monthly Highlights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2) 6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페이지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Followers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현황 보고 및 분석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3) 6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주요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Followers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4)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 월 대비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_Total Page Views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5) 6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페이지 </a:t>
            </a:r>
            <a:r>
              <a:rPr lang="en-US" altLang="ko-KR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Review_Total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Page Views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6) 6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콘텐츠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오가닉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Impression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및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Engagement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현황 보고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분석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7)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최근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개월 간 순방문자 수 비교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8) 6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콘텐츠 성과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8) 6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페이지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Review_ Follower· Visitor Demographics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9) 6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링크드인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광고 성과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10) 6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콘텐츠 게재 현황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캘린더형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4011832" y="2642827"/>
            <a:ext cx="4768151" cy="279280"/>
            <a:chOff x="6409266" y="1931994"/>
            <a:chExt cx="4768151" cy="279280"/>
          </a:xfrm>
        </p:grpSpPr>
        <p:sp>
          <p:nvSpPr>
            <p:cNvPr id="30" name="제목 2"/>
            <p:cNvSpPr txBox="1">
              <a:spLocks/>
            </p:cNvSpPr>
            <p:nvPr/>
          </p:nvSpPr>
          <p:spPr>
            <a:xfrm>
              <a:off x="6409266" y="1931994"/>
              <a:ext cx="2653453" cy="279280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2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링크드인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페이지 및 콘텐츠 지표 현황 분석</a:t>
              </a:r>
            </a:p>
          </p:txBody>
        </p:sp>
        <p:sp>
          <p:nvSpPr>
            <p:cNvPr id="31" name="제목 2"/>
            <p:cNvSpPr txBox="1">
              <a:spLocks/>
            </p:cNvSpPr>
            <p:nvPr/>
          </p:nvSpPr>
          <p:spPr>
            <a:xfrm>
              <a:off x="10773557" y="1931994"/>
              <a:ext cx="403860" cy="27928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3 p</a:t>
              </a:r>
              <a:endPara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cxnSp>
          <p:nvCxnSpPr>
            <p:cNvPr id="32" name="직선 연결선 31"/>
            <p:cNvCxnSpPr>
              <a:stCxn id="30" idx="3"/>
              <a:endCxn id="31" idx="1"/>
            </p:cNvCxnSpPr>
            <p:nvPr/>
          </p:nvCxnSpPr>
          <p:spPr>
            <a:xfrm>
              <a:off x="9062719" y="2071634"/>
              <a:ext cx="171083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4011832" y="5482221"/>
            <a:ext cx="4768151" cy="279280"/>
            <a:chOff x="6409264" y="4073750"/>
            <a:chExt cx="4768151" cy="279280"/>
          </a:xfrm>
        </p:grpSpPr>
        <p:sp>
          <p:nvSpPr>
            <p:cNvPr id="20" name="제목 2"/>
            <p:cNvSpPr txBox="1">
              <a:spLocks/>
            </p:cNvSpPr>
            <p:nvPr/>
          </p:nvSpPr>
          <p:spPr>
            <a:xfrm>
              <a:off x="6409264" y="4073750"/>
              <a:ext cx="2653453" cy="250129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2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Content Insigts &amp; Developments</a:t>
              </a:r>
            </a:p>
          </p:txBody>
        </p:sp>
        <p:cxnSp>
          <p:nvCxnSpPr>
            <p:cNvPr id="21" name="직선 연결선 20"/>
            <p:cNvCxnSpPr>
              <a:stCxn id="20" idx="3"/>
              <a:endCxn id="22" idx="1"/>
            </p:cNvCxnSpPr>
            <p:nvPr/>
          </p:nvCxnSpPr>
          <p:spPr>
            <a:xfrm>
              <a:off x="9062717" y="4198815"/>
              <a:ext cx="1710838" cy="145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제목 2"/>
            <p:cNvSpPr txBox="1">
              <a:spLocks/>
            </p:cNvSpPr>
            <p:nvPr/>
          </p:nvSpPr>
          <p:spPr>
            <a:xfrm>
              <a:off x="10773555" y="4073750"/>
              <a:ext cx="403860" cy="27928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12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15 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p</a:t>
              </a:r>
              <a:endPara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11" y="857882"/>
            <a:ext cx="1599220" cy="37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66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2"/>
          <p:cNvSpPr txBox="1">
            <a:spLocks/>
          </p:cNvSpPr>
          <p:nvPr/>
        </p:nvSpPr>
        <p:spPr>
          <a:xfrm>
            <a:off x="4494420" y="3081540"/>
            <a:ext cx="2858881" cy="35572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LinkedIn JUN Report</a:t>
            </a:r>
          </a:p>
          <a:p>
            <a:pPr algn="ctr"/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페이지 및 콘텐츠 지표 현황 분석</a:t>
            </a:r>
          </a:p>
        </p:txBody>
      </p:sp>
    </p:spTree>
    <p:extLst>
      <p:ext uri="{BB962C8B-B14F-4D97-AF65-F5344CB8AC3E}">
        <p14:creationId xmlns:p14="http://schemas.microsoft.com/office/powerpoint/2010/main" val="4237578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91385" y="507791"/>
            <a:ext cx="1598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Overview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02" y="1976437"/>
            <a:ext cx="3067934" cy="305164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88777" y="1522467"/>
            <a:ext cx="3783784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가장 높은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반응률을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기록한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Roll to Roll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endParaRPr kumimoji="1" lang="en-US" altLang="ko-KR" sz="13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노출 수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1,516 /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반응률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50.0%)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-171464" y="5416791"/>
            <a:ext cx="4477246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전문적인 내용을 요하는 </a:t>
            </a:r>
            <a:r>
              <a:rPr kumimoji="1" lang="en-US" altLang="ko-KR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Depthcovery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시리즈에 </a:t>
            </a:r>
            <a:endParaRPr kumimoji="1"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유저 반응이 좋은 편이며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지속적인 시리즈화를 통한 </a:t>
            </a:r>
            <a:r>
              <a:rPr kumimoji="1"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발행 필요</a:t>
            </a:r>
            <a:endParaRPr kumimoji="1"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679083"/>
              </p:ext>
            </p:extLst>
          </p:nvPr>
        </p:nvGraphicFramePr>
        <p:xfrm>
          <a:off x="4405659" y="3902968"/>
          <a:ext cx="3524962" cy="1022384"/>
        </p:xfrm>
        <a:graphic>
          <a:graphicData uri="http://schemas.openxmlformats.org/drawingml/2006/table">
            <a:tbl>
              <a:tblPr/>
              <a:tblGrid>
                <a:gridCol w="385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88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76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3023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게재일</a:t>
                      </a: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게재 요일</a:t>
                      </a: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콘텐츠 </a:t>
                      </a:r>
                      <a:endParaRPr lang="en-US" altLang="ko-KR" sz="700" b="1" i="0" u="none" strike="noStrike"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algn="ctr" fontAlgn="b"/>
                      <a:r>
                        <a:rPr lang="ko-KR" altLang="en-US" sz="700" b="1" i="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유형</a:t>
                      </a: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제목</a:t>
                      </a: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Impressions</a:t>
                      </a: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78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6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월 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11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일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화</a:t>
                      </a: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Re-post</a:t>
                      </a:r>
                      <a:endParaRPr lang="ko-KR" altLang="en-US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베트남 현장경영 및 </a:t>
                      </a:r>
                      <a:r>
                        <a:rPr lang="ko-KR" altLang="en-US" sz="7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하이즈엉</a:t>
                      </a:r>
                      <a:r>
                        <a:rPr lang="ko-KR" altLang="en-US" sz="7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당서기 미팅</a:t>
                      </a: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1,755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787"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6</a:t>
                      </a:r>
                      <a:r>
                        <a:rPr lang="ko-KR" altLang="en-US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월 </a:t>
                      </a:r>
                      <a:r>
                        <a:rPr lang="en-US" altLang="ko-KR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21</a:t>
                      </a:r>
                      <a:r>
                        <a:rPr lang="ko-KR" altLang="en-US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일</a:t>
                      </a:r>
                      <a:endParaRPr lang="en-US" altLang="ko-KR" sz="700" b="0" i="0" u="none" strike="noStrike" kern="1200" dirty="0">
                        <a:solidFill>
                          <a:srgbClr val="FF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금</a:t>
                      </a: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Re-post</a:t>
                      </a:r>
                      <a:endParaRPr lang="ko-KR" altLang="en-US" sz="700" b="0" i="0" u="none" strike="noStrike" kern="1200" dirty="0">
                        <a:solidFill>
                          <a:srgbClr val="FF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1" hangingPunct="1">
                        <a:buFontTx/>
                        <a:buNone/>
                      </a:pPr>
                      <a:r>
                        <a:rPr lang="ko-KR" altLang="en-US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한국통신학회 하계종합학술발표회 부스 참가</a:t>
                      </a:r>
                      <a:endParaRPr lang="en-US" altLang="ko-KR" sz="700" b="0" i="0" u="none" strike="noStrike" kern="1200" dirty="0">
                        <a:solidFill>
                          <a:srgbClr val="FF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435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78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6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월 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12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일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수</a:t>
                      </a: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Re-post</a:t>
                      </a: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JPCA </a:t>
                      </a:r>
                      <a:r>
                        <a:rPr lang="ko-KR" altLang="en-US" sz="7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전시회 참여 </a:t>
                      </a:r>
                      <a:r>
                        <a:rPr lang="en-US" altLang="ko-KR" sz="7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포스터</a:t>
                      </a:r>
                      <a:r>
                        <a:rPr lang="en-US" altLang="ko-KR" sz="7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7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771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350982"/>
              </p:ext>
            </p:extLst>
          </p:nvPr>
        </p:nvGraphicFramePr>
        <p:xfrm>
          <a:off x="4405661" y="3074511"/>
          <a:ext cx="3524960" cy="774642"/>
        </p:xfrm>
        <a:graphic>
          <a:graphicData uri="http://schemas.openxmlformats.org/drawingml/2006/table">
            <a:tbl>
              <a:tblPr/>
              <a:tblGrid>
                <a:gridCol w="370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6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94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3023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게재일</a:t>
                      </a: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게재 요일</a:t>
                      </a: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콘텐츠 </a:t>
                      </a:r>
                      <a:endParaRPr lang="en-US" altLang="ko-KR" sz="700" b="1" i="0" u="none" strike="noStrike"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algn="ctr" fontAlgn="b"/>
                      <a:r>
                        <a:rPr lang="ko-KR" altLang="en-US" sz="700" b="1" i="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유형</a:t>
                      </a: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제목</a:t>
                      </a: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Impressions</a:t>
                      </a: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8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</a:t>
                      </a:r>
                      <a:r>
                        <a:rPr lang="ko-KR" altLang="en-US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월 </a:t>
                      </a:r>
                      <a:r>
                        <a:rPr lang="en-US" altLang="ko-KR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24</a:t>
                      </a:r>
                      <a:r>
                        <a:rPr lang="ko-KR" altLang="en-US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일</a:t>
                      </a:r>
                      <a:endParaRPr lang="en-US" altLang="ko-KR" sz="700" b="0" i="0" u="none" strike="noStrike" kern="1200" dirty="0">
                        <a:solidFill>
                          <a:srgbClr val="FF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금</a:t>
                      </a: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Re-post</a:t>
                      </a:r>
                      <a:endParaRPr lang="ko-KR" alt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김천공장 사회 공헌 활동</a:t>
                      </a:r>
                      <a:endParaRPr lang="en-US" altLang="ko-KR" sz="700" b="0" i="0" u="none" strike="noStrike" dirty="0">
                        <a:solidFill>
                          <a:srgbClr val="FF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855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787"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</a:t>
                      </a:r>
                      <a:r>
                        <a:rPr lang="ko-KR" altLang="en-US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월 </a:t>
                      </a:r>
                      <a:r>
                        <a:rPr lang="en-US" altLang="ko-KR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31</a:t>
                      </a:r>
                      <a:r>
                        <a:rPr lang="ko-KR" altLang="en-US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일</a:t>
                      </a:r>
                      <a:endParaRPr lang="en-US" altLang="ko-KR" sz="700" b="0" i="0" u="none" strike="noStrike" kern="1200" dirty="0">
                        <a:solidFill>
                          <a:srgbClr val="FF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금</a:t>
                      </a: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Re-post</a:t>
                      </a:r>
                      <a:endParaRPr lang="ko-KR" altLang="en-US" sz="700" b="0" i="0" u="none" strike="noStrike" kern="1200" dirty="0">
                        <a:solidFill>
                          <a:srgbClr val="FF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WTP </a:t>
                      </a:r>
                      <a:r>
                        <a:rPr lang="ko-KR" altLang="en-US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전시회 </a:t>
                      </a:r>
                      <a:r>
                        <a:rPr lang="en-US" altLang="ko-KR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5G</a:t>
                      </a:r>
                      <a:r>
                        <a:rPr lang="ko-KR" altLang="en-US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안테나모듈 참여</a:t>
                      </a:r>
                      <a:endParaRPr lang="en-US" altLang="ko-KR" sz="700" b="0" i="0" u="none" strike="noStrike" kern="1200" dirty="0">
                        <a:solidFill>
                          <a:srgbClr val="FF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7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435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4206641" y="1502982"/>
            <a:ext cx="3922996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업로드 일자에 따른 유저 반응 차이 확인</a:t>
            </a:r>
            <a:endParaRPr kumimoji="1" lang="en-US" altLang="ko-KR" sz="13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금요일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리포스트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평균 노출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575 /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다른 요일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리포스트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평균 노출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:1,197)</a:t>
            </a: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330312"/>
              </p:ext>
            </p:extLst>
          </p:nvPr>
        </p:nvGraphicFramePr>
        <p:xfrm>
          <a:off x="4405659" y="2258099"/>
          <a:ext cx="3524961" cy="762597"/>
        </p:xfrm>
        <a:graphic>
          <a:graphicData uri="http://schemas.openxmlformats.org/drawingml/2006/table">
            <a:tbl>
              <a:tblPr/>
              <a:tblGrid>
                <a:gridCol w="370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63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94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3023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게재일</a:t>
                      </a: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게재 요일</a:t>
                      </a: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콘텐츠 </a:t>
                      </a:r>
                      <a:endParaRPr lang="en-US" altLang="ko-KR" sz="700" b="1" i="0" u="none" strike="noStrike"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algn="ctr" fontAlgn="b"/>
                      <a:r>
                        <a:rPr lang="ko-KR" altLang="en-US" sz="700" b="1" i="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유형</a:t>
                      </a: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제목</a:t>
                      </a: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Impressions</a:t>
                      </a: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78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 kern="120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  <a:r>
                        <a:rPr lang="ko-KR" altLang="en-US" sz="700" b="0" i="0" u="none" strike="noStrike" kern="120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월 </a:t>
                      </a:r>
                      <a:r>
                        <a:rPr lang="en-US" altLang="ko-KR" sz="700" b="0" i="0" u="none" strike="noStrike" kern="120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9</a:t>
                      </a:r>
                      <a:r>
                        <a:rPr lang="ko-KR" altLang="en-US" sz="700" b="0" i="0" u="none" strike="noStrike" kern="120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일</a:t>
                      </a:r>
                      <a:endParaRPr lang="en-US" altLang="ko-KR" sz="700" b="0" i="0" u="none" strike="noStrike" kern="1200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목</a:t>
                      </a: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Re-post</a:t>
                      </a:r>
                      <a:endParaRPr lang="ko-KR" altLang="en-US" sz="700" b="0" i="0" u="none" strike="noStrike"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IPC</a:t>
                      </a:r>
                      <a:r>
                        <a:rPr lang="en-US" altLang="ko-KR" sz="700" b="0" i="0" u="none" strike="noStrike" baseline="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APEX EXPO 2024 </a:t>
                      </a:r>
                      <a:r>
                        <a:rPr lang="ko-KR" altLang="en-US" sz="700" b="0" i="0" u="none" strike="noStrike" baseline="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참여 </a:t>
                      </a:r>
                      <a:r>
                        <a:rPr lang="en-US" altLang="ko-KR" sz="700" b="0" i="0" u="none" strike="noStrike" baseline="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News</a:t>
                      </a:r>
                      <a:endParaRPr lang="en-US" altLang="ko-KR" sz="700" b="0" i="0" u="none" strike="noStrike" dirty="0"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700" b="0" i="0" u="none" strike="noStrike" kern="120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1,307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78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 kern="120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  <a:r>
                        <a:rPr lang="ko-KR" altLang="en-US" sz="700" b="0" i="0" u="none" strike="noStrike" kern="120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월 </a:t>
                      </a:r>
                      <a:r>
                        <a:rPr lang="en-US" altLang="ko-KR" sz="700" b="0" i="0" u="none" strike="noStrike" kern="120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r>
                        <a:rPr lang="ko-KR" altLang="en-US" sz="700" b="0" i="0" u="none" strike="noStrike" kern="120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일</a:t>
                      </a:r>
                      <a:endParaRPr lang="en-US" altLang="ko-KR" sz="700" b="0" i="0" u="none" strike="noStrike" kern="1200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화</a:t>
                      </a: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Re-post</a:t>
                      </a:r>
                      <a:endParaRPr lang="ko-KR" altLang="en-US" sz="700" b="0" i="0" u="none" strike="noStrike"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사회공헌활동</a:t>
                      </a:r>
                      <a:endParaRPr lang="en-US" altLang="ko-KR" sz="700" b="0" i="0" u="none" strike="noStrike" dirty="0"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3218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956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4131280" y="5185959"/>
            <a:ext cx="4073716" cy="86177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최근 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개월간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요일에 따른 </a:t>
            </a:r>
            <a:r>
              <a:rPr kumimoji="1"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리포스트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건의 노출 총량의 차이가 있는 것을 확인</a:t>
            </a:r>
            <a:endParaRPr kumimoji="1"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</a:p>
          <a:p>
            <a:pPr algn="ctr"/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비즈니스 </a:t>
            </a:r>
            <a:r>
              <a:rPr kumimoji="1"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타겟의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분포가 높은 플랫폼인 만큼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휴일 전 요일인 </a:t>
            </a:r>
            <a:endParaRPr kumimoji="1"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금요일에 상대적으로 유저들의 반응이 낮은 것으로 판단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algn="ctr"/>
            <a:r>
              <a:rPr kumimoji="1"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시의성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있는 </a:t>
            </a:r>
            <a:r>
              <a:rPr kumimoji="1"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콘텐츠가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아닐 경우 금요일 업로드는 최대한 지양하는 것을 추천</a:t>
            </a:r>
            <a:endParaRPr kumimoji="1"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650" r="69260"/>
          <a:stretch/>
        </p:blipFill>
        <p:spPr>
          <a:xfrm>
            <a:off x="8511406" y="2602937"/>
            <a:ext cx="1918835" cy="19410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8511406" y="1505042"/>
            <a:ext cx="3298824" cy="49244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고객사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내부 이벤트가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상승에 </a:t>
            </a:r>
            <a:endParaRPr kumimoji="1" lang="en-US" altLang="ko-KR" sz="13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영향을 미치는 것으로 추정</a:t>
            </a:r>
            <a:endParaRPr kumimoji="1" lang="en-US" altLang="ko-KR" sz="13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8129636" y="5185959"/>
            <a:ext cx="4062364" cy="86177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일의 높은 일일 </a:t>
            </a:r>
            <a:r>
              <a:rPr kumimoji="1"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수 </a:t>
            </a:r>
            <a:r>
              <a:rPr kumimoji="1"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인입이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광고 및 </a:t>
            </a:r>
            <a:r>
              <a:rPr kumimoji="1"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성과 등의 </a:t>
            </a:r>
            <a:endParaRPr kumimoji="1"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요인이 아닌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고객사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내부 </a:t>
            </a:r>
            <a:r>
              <a:rPr kumimoji="1"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참여 이벤트의 영향으로 판단 </a:t>
            </a:r>
            <a:endParaRPr kumimoji="1"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(5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템플릿 전달 시점 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– 6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  <a:p>
            <a:pPr algn="ctr"/>
            <a:endParaRPr kumimoji="1"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채널의 </a:t>
            </a:r>
            <a:r>
              <a:rPr kumimoji="1"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수 달성을 위해 내부 이벤트도 주요한 요인이 될 것으로 고려</a:t>
            </a:r>
            <a:endParaRPr kumimoji="1"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405605" y="3241040"/>
            <a:ext cx="205740" cy="1104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t="7567" b="23564"/>
          <a:stretch/>
        </p:blipFill>
        <p:spPr>
          <a:xfrm>
            <a:off x="9708658" y="3129937"/>
            <a:ext cx="2116058" cy="19141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3" name="직사각형 52"/>
          <p:cNvSpPr/>
          <p:nvPr/>
        </p:nvSpPr>
        <p:spPr>
          <a:xfrm>
            <a:off x="9885680" y="3893633"/>
            <a:ext cx="1939036" cy="1297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509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차트 41"/>
          <p:cNvGraphicFramePr/>
          <p:nvPr/>
        </p:nvGraphicFramePr>
        <p:xfrm>
          <a:off x="768999" y="3432823"/>
          <a:ext cx="10654003" cy="3304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291385" y="507791"/>
            <a:ext cx="1598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Monthly Highlights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4739213" y="3503537"/>
            <a:ext cx="2473871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&lt; </a:t>
            </a:r>
            <a:r>
              <a:rPr kumimoji="1"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링크드인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채널 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kumimoji="1"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현황 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&gt;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090482" y="1623293"/>
            <a:ext cx="0" cy="447743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187906" y="1582507"/>
            <a:ext cx="3855144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2024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 기준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4,046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명으로 전 월 대비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+6.3%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증가 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D083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187906" y="1799762"/>
            <a:ext cx="3855144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 월 </a:t>
            </a:r>
            <a:r>
              <a:rPr kumimoji="1" lang="ko-KR" altLang="en-US" sz="9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오가닉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9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9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인입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수는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92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명으로 전 월 대비 약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62% 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증가한 수치</a:t>
            </a:r>
            <a:endParaRPr kumimoji="1" lang="en-US" altLang="ko-KR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5850932" y="1616884"/>
            <a:ext cx="3855144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 월 대비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트래픽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지수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(vs 24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대비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5724011" y="1625000"/>
            <a:ext cx="0" cy="1379931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90482" y="2186955"/>
            <a:ext cx="0" cy="397611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187906" y="2137503"/>
            <a:ext cx="3855144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총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9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건의 콘텐츠 발행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187906" y="2335375"/>
            <a:ext cx="3855144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87313" indent="-87313">
              <a:buFont typeface="Arial" panose="020B0604020202020204" pitchFamily="34" charset="0"/>
              <a:buChar char="•"/>
            </a:pP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브랜드 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제품 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공감 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비정기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endParaRPr kumimoji="1"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5850932" y="1886182"/>
            <a:ext cx="2538137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indent="-171450"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페이지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View 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평균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15.5% 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증가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7836041" y="1886182"/>
            <a:ext cx="1870035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(24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39.5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vs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34.2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24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5850931" y="2799648"/>
            <a:ext cx="3855145" cy="230832"/>
            <a:chOff x="5850931" y="2799648"/>
            <a:chExt cx="3855145" cy="2308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F5A760-5F3B-3518-6A3B-983C1AA37B39}"/>
                </a:ext>
              </a:extLst>
            </p:cNvPr>
            <p:cNvSpPr txBox="1"/>
            <p:nvPr/>
          </p:nvSpPr>
          <p:spPr>
            <a:xfrm>
              <a:off x="5850931" y="2799648"/>
              <a:ext cx="2538137" cy="230832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indent="-171450">
                <a:buFont typeface="Arial" panose="020B0604020202020204" pitchFamily="34" charset="0"/>
                <a:buChar char="•"/>
              </a:pPr>
              <a:r>
                <a:rPr kumimoji="1" lang="ko-KR" altLang="en-US" sz="9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순방문자 수 평균 </a:t>
              </a:r>
              <a:r>
                <a:rPr kumimoji="1" lang="en-US" altLang="ko-KR" sz="9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ED083E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10.3% </a:t>
              </a:r>
              <a:r>
                <a:rPr kumimoji="1" lang="ko-KR" altLang="en-US" sz="9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ED083E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증가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F5A760-5F3B-3518-6A3B-983C1AA37B39}"/>
                </a:ext>
              </a:extLst>
            </p:cNvPr>
            <p:cNvSpPr txBox="1"/>
            <p:nvPr/>
          </p:nvSpPr>
          <p:spPr>
            <a:xfrm>
              <a:off x="7836041" y="2799648"/>
              <a:ext cx="1870035" cy="230832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kumimoji="1" lang="en-US" altLang="ko-KR" sz="9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(24</a:t>
              </a:r>
              <a:r>
                <a:rPr kumimoji="1" lang="ko-KR" altLang="en-US" sz="9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년 </a:t>
              </a:r>
              <a:r>
                <a:rPr kumimoji="1" lang="en-US" altLang="ko-KR" sz="9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6</a:t>
              </a:r>
              <a:r>
                <a:rPr kumimoji="1" lang="ko-KR" altLang="en-US" sz="9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월 </a:t>
              </a:r>
              <a:r>
                <a:rPr kumimoji="1" lang="en-US" altLang="ko-KR" sz="9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kumimoji="1" lang="en-US" altLang="ko-KR" sz="9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10.7</a:t>
              </a:r>
              <a:r>
                <a:rPr kumimoji="1" lang="en-US" altLang="ko-KR" sz="9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vs </a:t>
              </a:r>
              <a:r>
                <a:rPr kumimoji="1" lang="en-US" altLang="ko-KR" sz="9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9.7</a:t>
              </a:r>
              <a:r>
                <a:rPr kumimoji="1" lang="en-US" altLang="ko-KR" sz="9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24</a:t>
              </a:r>
              <a:r>
                <a:rPr kumimoji="1" lang="ko-KR" altLang="en-US" sz="9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년 </a:t>
              </a:r>
              <a:r>
                <a:rPr kumimoji="1" lang="en-US" altLang="ko-KR" sz="9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5</a:t>
              </a:r>
              <a:r>
                <a:rPr kumimoji="1" lang="ko-KR" altLang="en-US" sz="9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월</a:t>
              </a:r>
              <a:r>
                <a:rPr kumimoji="1" lang="en-US" altLang="ko-KR" sz="9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)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5850932" y="2100601"/>
            <a:ext cx="1985109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indent="-171450"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Impression 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평균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16.4% 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증가</a:t>
            </a:r>
            <a:endParaRPr kumimoji="1" lang="en-US" altLang="ko-KR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D083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7836041" y="2100601"/>
            <a:ext cx="2031528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(24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167.2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vs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143.6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24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5850932" y="2327385"/>
            <a:ext cx="2538137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indent="-171450"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Engagement 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평균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29.7% 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증가</a:t>
            </a:r>
            <a:endParaRPr kumimoji="1" lang="en-US" altLang="ko-KR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D083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7836041" y="2327385"/>
            <a:ext cx="1870035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(24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24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vs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18.5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24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5850932" y="2555842"/>
            <a:ext cx="2538137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indent="-171450"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총 클릭 수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44.8% 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증가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7836041" y="2555842"/>
            <a:ext cx="2031528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(24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6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2,492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vs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1,721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24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90482" y="963495"/>
            <a:ext cx="6269985" cy="49244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 월 대비 전체적으로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트래픽이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증가하였으나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</a:t>
            </a:r>
          </a:p>
          <a:p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최근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개월 간 가장 높은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오가닉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수인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149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인입</a:t>
            </a:r>
            <a:endParaRPr kumimoji="1" lang="en-US" altLang="ko-KR" sz="13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6482139" y="6235861"/>
            <a:ext cx="4480785" cy="2154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2024.06.30.23:59 </a:t>
            </a:r>
            <a:r>
              <a:rPr kumimoji="1" lang="ko-KR" altLang="en-US" sz="8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두산전자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8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링크드인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데이터 기준</a:t>
            </a:r>
            <a:endParaRPr kumimoji="1" lang="en-US" altLang="ko-KR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5" name="TextBox 1"/>
          <p:cNvSpPr txBox="1"/>
          <p:nvPr/>
        </p:nvSpPr>
        <p:spPr>
          <a:xfrm>
            <a:off x="10837738" y="6251800"/>
            <a:ext cx="585264" cy="18356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kumimoji="1" lang="ko-KR" altLang="en-US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단위</a:t>
            </a:r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kumimoji="1" lang="ko-KR" altLang="en-US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</a:t>
            </a:r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kumimoji="1"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1090482" y="2770476"/>
            <a:ext cx="0" cy="447743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187906" y="2614101"/>
            <a:ext cx="3855144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5,000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달성을 위한 월간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KPI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달성 지수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D083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1184021" y="2860322"/>
          <a:ext cx="3485256" cy="5274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0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8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8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8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08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153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오가닉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654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6540" marR="6540" marT="654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광고</a:t>
                      </a:r>
                      <a:endParaRPr lang="ko-KR" altLang="en-US" sz="900" b="1" i="0" u="none" strike="noStrike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654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6540" marR="6540" marT="654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총합</a:t>
                      </a:r>
                    </a:p>
                  </a:txBody>
                  <a:tcPr marL="36000" marR="36000" marT="654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654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27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목표</a:t>
                      </a:r>
                      <a:endParaRPr 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실제 인입 수</a:t>
                      </a:r>
                      <a:endParaRPr lang="ko-KR" alt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목표</a:t>
                      </a:r>
                      <a:endParaRPr 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실제 인입 수</a:t>
                      </a:r>
                      <a:endParaRPr lang="ko-KR" alt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목표</a:t>
                      </a:r>
                      <a:endParaRPr lang="ko-KR" alt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실제 인입 수</a:t>
                      </a:r>
                      <a:endParaRPr lang="ko-KR" alt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27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75</a:t>
                      </a:r>
                      <a:endParaRPr 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149</a:t>
                      </a:r>
                      <a:endParaRPr lang="ko-KR" alt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75</a:t>
                      </a:r>
                      <a:endParaRPr lang="ko-KR" alt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0" marR="3600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114</a:t>
                      </a:r>
                    </a:p>
                  </a:txBody>
                  <a:tcPr marL="36000" marR="3600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145</a:t>
                      </a:r>
                    </a:p>
                  </a:txBody>
                  <a:tcPr marL="36000" marR="3600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263</a:t>
                      </a:r>
                    </a:p>
                  </a:txBody>
                  <a:tcPr marL="36000" marR="3600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6803149" y="721505"/>
            <a:ext cx="3171838" cy="426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(</a:t>
            </a:r>
            <a:r>
              <a:rPr lang="ko-KR" altLang="en-US" sz="1050" dirty="0" err="1"/>
              <a:t>콘텐츠</a:t>
            </a:r>
            <a:r>
              <a:rPr lang="ko-KR" altLang="en-US" sz="1050" dirty="0"/>
              <a:t> </a:t>
            </a:r>
            <a:r>
              <a:rPr lang="ko-KR" altLang="en-US" sz="1050" dirty="0" err="1"/>
              <a:t>임프레션</a:t>
            </a:r>
            <a:r>
              <a:rPr lang="ko-KR" altLang="en-US" sz="1050" dirty="0"/>
              <a:t> 총량</a:t>
            </a:r>
            <a:r>
              <a:rPr lang="en-US" altLang="ko-KR" sz="1050" dirty="0"/>
              <a:t>)/(</a:t>
            </a:r>
            <a:r>
              <a:rPr lang="ko-KR" altLang="en-US" sz="1050" dirty="0"/>
              <a:t>당월 게재일 수 총합</a:t>
            </a:r>
            <a:r>
              <a:rPr lang="en-US" altLang="ko-KR" sz="1050" dirty="0"/>
              <a:t>)</a:t>
            </a:r>
          </a:p>
          <a:p>
            <a:pPr algn="ctr"/>
            <a:r>
              <a:rPr lang="en-US" altLang="ko-KR" sz="1050" dirty="0"/>
              <a:t>(</a:t>
            </a:r>
            <a:r>
              <a:rPr lang="ko-KR" altLang="en-US" sz="1050" dirty="0" err="1"/>
              <a:t>콘텐츠</a:t>
            </a:r>
            <a:r>
              <a:rPr lang="ko-KR" altLang="en-US" sz="1050" dirty="0"/>
              <a:t> </a:t>
            </a:r>
            <a:r>
              <a:rPr lang="ko-KR" altLang="en-US" sz="1050" dirty="0" err="1"/>
              <a:t>인게이지</a:t>
            </a:r>
            <a:r>
              <a:rPr lang="ko-KR" altLang="en-US" sz="1050" dirty="0"/>
              <a:t> 총량</a:t>
            </a:r>
            <a:r>
              <a:rPr lang="en-US" altLang="ko-KR" sz="1050" dirty="0"/>
              <a:t>)/(</a:t>
            </a:r>
            <a:r>
              <a:rPr lang="ko-KR" altLang="en-US" sz="1050" dirty="0"/>
              <a:t>당월 게재일 수 총합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686094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91384" y="507791"/>
            <a:ext cx="2432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페이지 </a:t>
            </a:r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Followers 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현황 보고 및 분석</a:t>
            </a:r>
          </a:p>
        </p:txBody>
      </p:sp>
      <p:sp>
        <p:nvSpPr>
          <p:cNvPr id="34" name="TextBox 2"/>
          <p:cNvSpPr txBox="1"/>
          <p:nvPr/>
        </p:nvSpPr>
        <p:spPr>
          <a:xfrm>
            <a:off x="840774" y="3316216"/>
            <a:ext cx="1883375" cy="277404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X: </a:t>
            </a:r>
            <a:r>
              <a:rPr lang="ko-KR" altLang="en-US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일자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Y: </a:t>
            </a:r>
            <a:r>
              <a:rPr lang="ko-KR" altLang="en-US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신규 팔로워 유입 수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8536932" y="3524351"/>
            <a:ext cx="2239963" cy="2154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2024.06.30.23:59 </a:t>
            </a:r>
            <a:r>
              <a:rPr kumimoji="1" lang="ko-KR" altLang="en-US" sz="8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두산전자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8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링크드인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데이터 기준</a:t>
            </a:r>
            <a:endParaRPr kumimoji="1" lang="en-US" altLang="ko-KR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4724883" y="3441497"/>
            <a:ext cx="2473871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&lt; 6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신규 </a:t>
            </a:r>
            <a:r>
              <a:rPr kumimoji="1"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일자별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유입 지수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&gt;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1166291" y="1590699"/>
            <a:ext cx="0" cy="1536495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315376" y="1539757"/>
            <a:ext cx="3855144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2024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 기준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4,046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 전 월 대비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+6.3%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증가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D083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456889" y="3316891"/>
            <a:ext cx="200025" cy="20002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9692121" y="3309181"/>
            <a:ext cx="676114" cy="2154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kumimoji="1" lang="ko-KR" altLang="en-US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 게재일</a:t>
            </a:r>
            <a:endParaRPr kumimoji="1" lang="en-US" altLang="ko-KR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315375" y="1836195"/>
            <a:ext cx="5193579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신규 유입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오가닉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수는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149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명으로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 월 대비 약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62%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증가 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D083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315377" y="2019807"/>
            <a:ext cx="6342724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 전 고점을 달성했던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대비 약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34% 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증가한 </a:t>
            </a:r>
            <a:r>
              <a:rPr kumimoji="1" lang="ko-KR" altLang="en-US" sz="9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오가닉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9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9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인입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달성</a:t>
            </a:r>
            <a:endParaRPr kumimoji="1" lang="en-US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97294" y="953474"/>
            <a:ext cx="7815393" cy="49244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최근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개월 간 가장 높은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오가닉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인입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수 달성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</a:p>
          <a:p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오가닉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149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명으로 월간 목표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오가닉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수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(75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대비 약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배 초과 수치 달성</a:t>
            </a:r>
            <a:endParaRPr kumimoji="1" lang="en-US" altLang="ko-KR" sz="13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315375" y="2276749"/>
            <a:ext cx="8376746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주말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인입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수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32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명으로 전 월 대비 주말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인입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수 대비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100%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증가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315375" y="2891736"/>
            <a:ext cx="8166027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당월 약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9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천의 노출 수 대비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149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 </a:t>
            </a:r>
            <a:r>
              <a:rPr kumimoji="1" lang="ko-KR" altLang="en-US" sz="9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9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인입으로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전 월 대비 약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59% 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높은 </a:t>
            </a:r>
            <a:r>
              <a:rPr kumimoji="1" lang="ko-KR" altLang="en-US" sz="9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인입률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기록</a:t>
            </a:r>
            <a:endParaRPr kumimoji="1" lang="en-US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0413321" y="3316891"/>
            <a:ext cx="200025" cy="200025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658431" y="3309181"/>
            <a:ext cx="666235" cy="2154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kumimoji="1" lang="ko-KR" altLang="en-US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주말 </a:t>
            </a:r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· </a:t>
            </a:r>
            <a:r>
              <a:rPr kumimoji="1" lang="ko-KR" altLang="en-US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공휴일</a:t>
            </a:r>
            <a:endParaRPr kumimoji="1" lang="en-US" altLang="ko-KR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4" name="TextBox 1"/>
          <p:cNvSpPr txBox="1"/>
          <p:nvPr/>
        </p:nvSpPr>
        <p:spPr>
          <a:xfrm>
            <a:off x="10747208" y="3524351"/>
            <a:ext cx="585264" cy="18356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단위</a:t>
            </a:r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kumimoji="1" lang="ko-KR" altLang="en-US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</a:t>
            </a:r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kumimoji="1"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360462" y="2709752"/>
            <a:ext cx="8376746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노출 수 대비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오가닉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인입률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1.5%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달성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D083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88" name="직선 연결선 87"/>
          <p:cNvCxnSpPr/>
          <p:nvPr/>
        </p:nvCxnSpPr>
        <p:spPr>
          <a:xfrm>
            <a:off x="1137072" y="5455835"/>
            <a:ext cx="9967814" cy="0"/>
          </a:xfrm>
          <a:prstGeom prst="line">
            <a:avLst/>
          </a:prstGeom>
          <a:ln w="25400">
            <a:solidFill>
              <a:srgbClr val="73896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1137072" y="5640907"/>
            <a:ext cx="9967814" cy="0"/>
          </a:xfrm>
          <a:prstGeom prst="line">
            <a:avLst/>
          </a:prstGeom>
          <a:ln w="22225">
            <a:solidFill>
              <a:srgbClr val="C2DEA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1164596" y="5351748"/>
            <a:ext cx="932558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ko-KR" sz="900" dirty="0">
                <a:solidFill>
                  <a:schemeClr val="accent6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kumimoji="1" lang="ko-KR" altLang="en-US" sz="900" dirty="0">
                <a:solidFill>
                  <a:schemeClr val="accent6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kumimoji="1" lang="ko-KR" altLang="en-US" sz="900" dirty="0" err="1">
                <a:solidFill>
                  <a:schemeClr val="accent6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en-US" altLang="ko-KR" sz="900" dirty="0">
                <a:solidFill>
                  <a:schemeClr val="accent6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900" dirty="0">
                <a:solidFill>
                  <a:schemeClr val="accent6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평균 </a:t>
            </a:r>
            <a:r>
              <a:rPr kumimoji="1" lang="en-US" altLang="ko-KR" sz="900" dirty="0">
                <a:solidFill>
                  <a:schemeClr val="accent6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5.0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1163064" y="5525491"/>
            <a:ext cx="1001968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ko-KR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</a:t>
            </a:r>
            <a:r>
              <a:rPr kumimoji="1" lang="ko-KR" alt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kumimoji="1" lang="ko-KR" altLang="en-US" sz="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en-US" altLang="ko-KR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평균 </a:t>
            </a:r>
            <a:r>
              <a:rPr kumimoji="1" lang="en-US" altLang="ko-KR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3.0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315376" y="2460551"/>
            <a:ext cx="6809450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 월 대비 주말 </a:t>
            </a:r>
            <a:r>
              <a:rPr kumimoji="1" lang="ko-KR" altLang="en-US" sz="9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9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인입이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대폭 상승하였으며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주말 기간에도 준수한 </a:t>
            </a:r>
            <a:r>
              <a:rPr kumimoji="1" lang="ko-KR" altLang="en-US" sz="9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9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인입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컨디션 유지 </a:t>
            </a:r>
            <a:endParaRPr kumimoji="1" lang="en-US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864433" y="5725663"/>
            <a:ext cx="1201962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kumimoji="1" lang="en-US" altLang="ko-KR" sz="600" dirty="0">
                <a:solidFill>
                  <a:srgbClr val="C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*</a:t>
            </a:r>
            <a:r>
              <a:rPr kumimoji="1" lang="ko-KR" altLang="en-US" sz="600" dirty="0">
                <a:solidFill>
                  <a:srgbClr val="C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평균은 </a:t>
            </a:r>
            <a:r>
              <a:rPr kumimoji="1" lang="ko-KR" altLang="en-US" sz="600" dirty="0" err="1">
                <a:solidFill>
                  <a:srgbClr val="C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오가닉</a:t>
            </a:r>
            <a:r>
              <a:rPr kumimoji="1" lang="ko-KR" altLang="en-US" sz="600" dirty="0">
                <a:solidFill>
                  <a:srgbClr val="C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기준으로 산정</a:t>
            </a:r>
            <a:endParaRPr kumimoji="1" lang="en-US" altLang="ko-KR" sz="600" dirty="0">
              <a:solidFill>
                <a:srgbClr val="C0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159852" y="5924157"/>
            <a:ext cx="9879725" cy="457649"/>
            <a:chOff x="1247502" y="5808653"/>
            <a:chExt cx="9879725" cy="457649"/>
          </a:xfrm>
        </p:grpSpPr>
        <p:sp>
          <p:nvSpPr>
            <p:cNvPr id="54" name="직사각형 53"/>
            <p:cNvSpPr/>
            <p:nvPr/>
          </p:nvSpPr>
          <p:spPr>
            <a:xfrm>
              <a:off x="5280900" y="5818604"/>
              <a:ext cx="200025" cy="2000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576787" y="5808654"/>
              <a:ext cx="200025" cy="2000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596793" y="5808654"/>
              <a:ext cx="200025" cy="2000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8282641" y="6066277"/>
              <a:ext cx="200025" cy="2000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9963153" y="5816612"/>
              <a:ext cx="200025" cy="2000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618444" y="5816612"/>
              <a:ext cx="200025" cy="2000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571637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916521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929685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6265128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8260185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8594671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9291063" y="5816612"/>
              <a:ext cx="200025" cy="2000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2911273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584889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10592716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10927202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917492" y="5808653"/>
              <a:ext cx="200025" cy="2000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7958171" y="5816612"/>
              <a:ext cx="200025" cy="2000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5293052" y="5816612"/>
              <a:ext cx="200025" cy="2000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2588939" y="5816612"/>
              <a:ext cx="200025" cy="2000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608945" y="5816612"/>
              <a:ext cx="200025" cy="2000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4929644" y="5816612"/>
              <a:ext cx="200025" cy="2000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1247502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2495576" y="5910329"/>
            <a:ext cx="7549815" cy="457649"/>
            <a:chOff x="2576787" y="5808653"/>
            <a:chExt cx="7549815" cy="457649"/>
          </a:xfrm>
        </p:grpSpPr>
        <p:sp>
          <p:nvSpPr>
            <p:cNvPr id="103" name="직사각형 102"/>
            <p:cNvSpPr/>
            <p:nvPr/>
          </p:nvSpPr>
          <p:spPr>
            <a:xfrm>
              <a:off x="5280900" y="5818604"/>
              <a:ext cx="200025" cy="2000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2576787" y="5808654"/>
              <a:ext cx="200025" cy="2000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596793" y="5808654"/>
              <a:ext cx="200025" cy="2000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8282641" y="6066277"/>
              <a:ext cx="200025" cy="2000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9926577" y="5816612"/>
              <a:ext cx="200025" cy="2000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7618444" y="5816612"/>
              <a:ext cx="200025" cy="2000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9291063" y="5816612"/>
              <a:ext cx="200025" cy="2000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4917492" y="5808653"/>
              <a:ext cx="200025" cy="2000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958171" y="5816612"/>
              <a:ext cx="200025" cy="2000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5293052" y="5816612"/>
              <a:ext cx="200025" cy="2000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2588939" y="5816612"/>
              <a:ext cx="200025" cy="2000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4608945" y="5816612"/>
              <a:ext cx="200025" cy="2000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4929644" y="5816612"/>
              <a:ext cx="200025" cy="2000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3121452272"/>
              </p:ext>
            </p:extLst>
          </p:nvPr>
        </p:nvGraphicFramePr>
        <p:xfrm>
          <a:off x="840774" y="3333379"/>
          <a:ext cx="10399350" cy="30899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직사각형 1"/>
          <p:cNvSpPr/>
          <p:nvPr/>
        </p:nvSpPr>
        <p:spPr>
          <a:xfrm>
            <a:off x="424026" y="3271976"/>
            <a:ext cx="11393905" cy="333225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269332" y="1531138"/>
            <a:ext cx="3679113" cy="277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250741" y="1838950"/>
            <a:ext cx="3679113" cy="277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270543" y="2292015"/>
            <a:ext cx="3656389" cy="26443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211125" y="2685446"/>
            <a:ext cx="3656389" cy="26443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986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604369"/>
              </p:ext>
            </p:extLst>
          </p:nvPr>
        </p:nvGraphicFramePr>
        <p:xfrm>
          <a:off x="994244" y="1517010"/>
          <a:ext cx="9721381" cy="46104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4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5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7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7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9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484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이름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6540" marR="6540" marT="6540" marB="0" anchor="ctr"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회사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6540" marR="6540" marT="654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회사 소개</a:t>
                      </a:r>
                      <a:endParaRPr lang="ko-KR" altLang="en-US" sz="900" b="1" i="0" u="none" strike="noStrike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6540" marR="6540" marT="654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업계</a:t>
                      </a:r>
                      <a:endParaRPr lang="ko-KR" altLang="en-US" sz="900" b="1" i="0" u="none" strike="noStrike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6540" marR="6540" marT="654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비고</a:t>
                      </a:r>
                      <a:endParaRPr lang="ko-KR" altLang="en-US" sz="900" b="1" i="0" u="none" strike="noStrike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6540" marR="6540" marT="654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국가</a:t>
                      </a:r>
                      <a:endParaRPr lang="ko-KR" altLang="en-US" sz="900" b="1" i="0" u="none" strike="noStrike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6540" marR="6540" marT="654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841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Shantha Jayasena</a:t>
                      </a: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3"/>
                        </a:rPr>
                        <a:t>Global Events Solutions (</a:t>
                      </a:r>
                      <a:r>
                        <a:rPr 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3"/>
                        </a:rPr>
                        <a:t>pvt</a:t>
                      </a:r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3"/>
                        </a:rPr>
                        <a:t>) Ltd</a:t>
                      </a:r>
                      <a:endParaRPr 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BTL </a:t>
                      </a: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마케팅 기업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마케팅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높은 </a:t>
                      </a:r>
                      <a:r>
                        <a:rPr lang="ko-KR" alt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팔로워</a:t>
                      </a: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수</a:t>
                      </a:r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(32,398</a:t>
                      </a: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명</a:t>
                      </a:r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스리랑카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841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Nilson Kasita</a:t>
                      </a: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pt-B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4"/>
                        </a:rPr>
                        <a:t>K2K Consultoria e Serviços Ltda</a:t>
                      </a:r>
                      <a:endParaRPr lang="pt-BR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정보 기술 지원 및 유지 기업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정보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높은 </a:t>
                      </a:r>
                      <a:r>
                        <a:rPr lang="ko-KR" alt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팔로워</a:t>
                      </a: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수</a:t>
                      </a:r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(30,536</a:t>
                      </a: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명</a:t>
                      </a:r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브라질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4841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Ramazan</a:t>
                      </a:r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SARAÇ</a:t>
                      </a: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5"/>
                        </a:rPr>
                        <a:t>Volkswagen </a:t>
                      </a:r>
                      <a:r>
                        <a:rPr 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5"/>
                        </a:rPr>
                        <a:t>Doğuş</a:t>
                      </a:r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5"/>
                        </a:rPr>
                        <a:t> </a:t>
                      </a:r>
                      <a:r>
                        <a:rPr 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5"/>
                        </a:rPr>
                        <a:t>Finansman</a:t>
                      </a:r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5"/>
                        </a:rPr>
                        <a:t> A.Ş. </a:t>
                      </a:r>
                      <a:endParaRPr 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금융 서비스 기업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금융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높은 </a:t>
                      </a:r>
                      <a:r>
                        <a:rPr lang="ko-KR" alt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팔로워</a:t>
                      </a: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수</a:t>
                      </a:r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(30,091</a:t>
                      </a: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명</a:t>
                      </a:r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터키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492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Khouloud</a:t>
                      </a:r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ZOUAGHI</a:t>
                      </a: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6"/>
                        </a:rPr>
                        <a:t>Autoliv</a:t>
                      </a:r>
                      <a:endParaRPr 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자동차 부품 제조 기업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제조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자동차 부품 제조 기업 재직 중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튀니지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2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Marcelo Alves</a:t>
                      </a: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7"/>
                        </a:rPr>
                        <a:t>Continental</a:t>
                      </a:r>
                      <a:endParaRPr 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자동차 제조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제조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비슷한 업계 종사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브라질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647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Mouhamed DIONE</a:t>
                      </a: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8"/>
                        </a:rPr>
                        <a:t>NORDIK CONSULTING</a:t>
                      </a:r>
                      <a:endParaRPr 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비즈니스 컨설팅 기업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컨설팅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높은 </a:t>
                      </a:r>
                      <a:r>
                        <a:rPr lang="ko-KR" alt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팔로워</a:t>
                      </a: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수</a:t>
                      </a:r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(24,771</a:t>
                      </a: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명</a:t>
                      </a:r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세네갈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487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Dylan Lao</a:t>
                      </a: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9"/>
                        </a:rPr>
                        <a:t>Shenzhen </a:t>
                      </a:r>
                      <a:r>
                        <a:rPr 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9"/>
                        </a:rPr>
                        <a:t>Jufeng</a:t>
                      </a:r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9"/>
                        </a:rPr>
                        <a:t> Solder Co., Ltd.</a:t>
                      </a:r>
                      <a:endParaRPr 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가전제품</a:t>
                      </a:r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전기 및 전자제품 제조 기업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제조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비슷한 업계 종사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중국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841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Jorge </a:t>
                      </a:r>
                      <a:r>
                        <a:rPr 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Izaguirre</a:t>
                      </a:r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Montiel</a:t>
                      </a:r>
                      <a:endParaRPr 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10"/>
                        </a:rPr>
                        <a:t>Ontec</a:t>
                      </a:r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10"/>
                        </a:rPr>
                        <a:t> Investment Limited</a:t>
                      </a:r>
                      <a:endParaRPr 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아웃소싱</a:t>
                      </a: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기업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아웃소싱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높은 </a:t>
                      </a:r>
                      <a:r>
                        <a:rPr lang="ko-KR" alt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팔로워</a:t>
                      </a: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수</a:t>
                      </a:r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(21,501</a:t>
                      </a: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명</a:t>
                      </a:r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과테말라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4841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Matías</a:t>
                      </a:r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Bosch</a:t>
                      </a: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11"/>
                        </a:rPr>
                        <a:t>OCASA</a:t>
                      </a:r>
                      <a:endParaRPr 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운송</a:t>
                      </a:r>
                      <a:r>
                        <a:rPr lang="en-US" altLang="ko-KR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물류 서비스 기업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운송</a:t>
                      </a:r>
                      <a:r>
                        <a:rPr lang="en-US" altLang="ko-KR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&amp;</a:t>
                      </a:r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물류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높은 </a:t>
                      </a:r>
                      <a:r>
                        <a:rPr lang="ko-KR" alt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팔로우</a:t>
                      </a: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수</a:t>
                      </a:r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(19,357</a:t>
                      </a: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명</a:t>
                      </a:r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아르헨티나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048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Nancy Yi</a:t>
                      </a: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12"/>
                        </a:rPr>
                        <a:t>Dongguan PMP Precision Machinery </a:t>
                      </a:r>
                      <a:r>
                        <a:rPr 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12"/>
                        </a:rPr>
                        <a:t>Co.,Ltd</a:t>
                      </a:r>
                      <a:endParaRPr 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자동화 기계 제조 기업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제조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비슷한 업계 종사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중국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048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Víctor Palma </a:t>
                      </a:r>
                      <a:r>
                        <a:rPr 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Palomera</a:t>
                      </a:r>
                      <a:endParaRPr 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13"/>
                        </a:rPr>
                        <a:t>Marca</a:t>
                      </a:r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13"/>
                        </a:rPr>
                        <a:t> Chile</a:t>
                      </a:r>
                      <a:endParaRPr 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PR, </a:t>
                      </a: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마케팅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PR, </a:t>
                      </a:r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마케팅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높은 </a:t>
                      </a:r>
                      <a:r>
                        <a:rPr lang="ko-KR" alt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팔로워</a:t>
                      </a: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수</a:t>
                      </a:r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(5,</a:t>
                      </a: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명</a:t>
                      </a:r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칠레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9048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Shismexsandro</a:t>
                      </a:r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Caetano </a:t>
                      </a: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14"/>
                        </a:rPr>
                        <a:t>CAOA</a:t>
                      </a:r>
                      <a:endParaRPr 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자동차 제조 기업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제조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비슷한 업계 종사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브라질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9048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Ayoub</a:t>
                      </a:r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GUEMOURIA </a:t>
                      </a: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15"/>
                        </a:rPr>
                        <a:t>UM6P - Mohammed VI Polytechnic University</a:t>
                      </a:r>
                      <a:endParaRPr 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대학교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교육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높은 </a:t>
                      </a:r>
                      <a:r>
                        <a:rPr lang="ko-KR" alt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팔로워</a:t>
                      </a: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수</a:t>
                      </a:r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(16,847</a:t>
                      </a: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명</a:t>
                      </a:r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모로코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9048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DEWANG SHAH</a:t>
                      </a: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16"/>
                        </a:rPr>
                        <a:t>CKD BUSINESS TECHNOLOGY</a:t>
                      </a:r>
                      <a:endParaRPr 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BTL </a:t>
                      </a:r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마케팅 기업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마케팅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높은 </a:t>
                      </a:r>
                      <a:r>
                        <a:rPr lang="ko-KR" alt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팔로워</a:t>
                      </a: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수</a:t>
                      </a:r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(13,272</a:t>
                      </a: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명</a:t>
                      </a:r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인도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4841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Hanish</a:t>
                      </a:r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Maurya</a:t>
                      </a:r>
                      <a:endParaRPr 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17"/>
                        </a:rPr>
                        <a:t>EDILE CONSTRUCTION</a:t>
                      </a:r>
                      <a:endParaRPr 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건설 기업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건설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높은 </a:t>
                      </a:r>
                      <a:r>
                        <a:rPr lang="ko-KR" alt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팔로워</a:t>
                      </a: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수</a:t>
                      </a:r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(10,706</a:t>
                      </a: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명</a:t>
                      </a:r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콩고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8326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Jorge Armando Hernández Suárez</a:t>
                      </a: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18"/>
                        </a:rPr>
                        <a:t>ARCO IRIS MAQUISERVICIOS E.I.R.L</a:t>
                      </a:r>
                      <a:endParaRPr 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건설 기업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건설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높은 </a:t>
                      </a:r>
                      <a:r>
                        <a:rPr lang="ko-KR" alt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팔로워</a:t>
                      </a: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수</a:t>
                      </a:r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(10,503</a:t>
                      </a: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명</a:t>
                      </a:r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페루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8326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Joel </a:t>
                      </a:r>
                      <a:r>
                        <a:rPr 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Omale</a:t>
                      </a:r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19"/>
                        </a:rPr>
                        <a:t>Umicore</a:t>
                      </a:r>
                      <a:endParaRPr 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원자재 제조 기업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제조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이차전지 </a:t>
                      </a:r>
                      <a:r>
                        <a:rPr lang="ko-KR" alt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양극재</a:t>
                      </a: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생산 기업</a:t>
                      </a:r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양극재</a:t>
                      </a: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부문 세계 </a:t>
                      </a:r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위 회사 재직 중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벨기에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4841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Igor </a:t>
                      </a:r>
                      <a:r>
                        <a:rPr 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Auad</a:t>
                      </a:r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MSc. </a:t>
                      </a: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20"/>
                        </a:rPr>
                        <a:t>SALUBI LATICÍNIOS</a:t>
                      </a:r>
                      <a:endParaRPr 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식</a:t>
                      </a:r>
                      <a:r>
                        <a:rPr lang="en-US" altLang="ko-KR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음료 제조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제조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높은 </a:t>
                      </a:r>
                      <a:r>
                        <a:rPr lang="ko-KR" alt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팔로워</a:t>
                      </a: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수</a:t>
                      </a:r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(8,531</a:t>
                      </a:r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명</a:t>
                      </a:r>
                      <a:r>
                        <a:rPr lang="en-US" altLang="ko-KR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브라질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4841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Thurai</a:t>
                      </a:r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Muthusamy</a:t>
                      </a: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21"/>
                        </a:rPr>
                        <a:t>GE </a:t>
                      </a:r>
                      <a:r>
                        <a:rPr 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21"/>
                        </a:rPr>
                        <a:t>Vernova</a:t>
                      </a:r>
                      <a:endParaRPr 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에너지 솔루션 기업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솔루션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비슷한 업계 종사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말레이시아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8326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Thierry (Martial) TCHANGOLE</a:t>
                      </a: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22"/>
                        </a:rPr>
                        <a:t>CosmoLAB</a:t>
                      </a:r>
                      <a:r>
                        <a:rPr 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22"/>
                        </a:rPr>
                        <a:t> Hub</a:t>
                      </a:r>
                      <a:endParaRPr 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항공 우주 부품 제조 기업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제조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비슷한 업계 종사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 err="1">
                          <a:ln>
                            <a:solidFill>
                              <a:schemeClr val="bg1">
                                <a:lumMod val="95000"/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베냉</a:t>
                      </a:r>
                      <a:endParaRPr lang="ko-KR" altLang="en-US" sz="800" u="none" strike="noStrike" kern="1200" dirty="0">
                        <a:ln>
                          <a:solidFill>
                            <a:schemeClr val="bg1">
                              <a:lumMod val="95000"/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994244" y="955403"/>
            <a:ext cx="8548818" cy="29238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신규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중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유관 업계 종사자 높은 비중 및 마케팅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아웃소싱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교육 등 다양한 업계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팔로우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인입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확인</a:t>
            </a:r>
            <a:endParaRPr kumimoji="1" lang="en-US" altLang="ko-KR" sz="13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91384" y="507791"/>
            <a:ext cx="2432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페이지 주요 </a:t>
            </a:r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Followers</a:t>
            </a:r>
            <a:endParaRPr lang="ko-KR" altLang="en-US" sz="10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5721" y="1100889"/>
            <a:ext cx="10395284" cy="523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없어질 예정</a:t>
            </a:r>
          </a:p>
        </p:txBody>
      </p:sp>
    </p:spTree>
    <p:extLst>
      <p:ext uri="{BB962C8B-B14F-4D97-AF65-F5344CB8AC3E}">
        <p14:creationId xmlns:p14="http://schemas.microsoft.com/office/powerpoint/2010/main" val="864679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1310798609"/>
              </p:ext>
            </p:extLst>
          </p:nvPr>
        </p:nvGraphicFramePr>
        <p:xfrm>
          <a:off x="909739" y="2757403"/>
          <a:ext cx="10585450" cy="3081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291384" y="507791"/>
            <a:ext cx="2432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 월 대비</a:t>
            </a:r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_Total Page Views</a:t>
            </a:r>
          </a:p>
        </p:txBody>
      </p:sp>
      <p:sp>
        <p:nvSpPr>
          <p:cNvPr id="24" name="TextBox 2"/>
          <p:cNvSpPr txBox="1"/>
          <p:nvPr/>
        </p:nvSpPr>
        <p:spPr>
          <a:xfrm>
            <a:off x="840774" y="2768216"/>
            <a:ext cx="1883375" cy="277404"/>
          </a:xfrm>
          <a:prstGeom prst="rect">
            <a:avLst/>
          </a:prstGeom>
          <a:ln>
            <a:noFill/>
          </a:ln>
        </p:spPr>
        <p:txBody>
          <a:bodyPr vert="horz" wrap="square" lIns="91440" tIns="0" rIns="91440" bIns="0" rtlCol="0" anchor="ctr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X: </a:t>
            </a:r>
            <a:r>
              <a:rPr lang="ko-KR" altLang="en-US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일자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Y: </a:t>
            </a:r>
            <a:r>
              <a:rPr lang="ko-KR" altLang="en-US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페이지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View</a:t>
            </a:r>
            <a:r>
              <a:rPr lang="ko-KR" altLang="en-US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8412362" y="2610972"/>
            <a:ext cx="2239963" cy="123111"/>
          </a:xfrm>
          <a:prstGeom prst="rect">
            <a:avLst/>
          </a:prstGeom>
          <a:noFill/>
        </p:spPr>
        <p:txBody>
          <a:bodyPr wrap="square" lIns="0" tIns="0" bIns="0" rtlCol="0" anchor="ctr">
            <a:spAutoFit/>
          </a:bodyPr>
          <a:lstStyle/>
          <a:p>
            <a:pPr algn="r"/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2024.06.30.23:59 </a:t>
            </a:r>
            <a:r>
              <a:rPr kumimoji="1" lang="ko-KR" altLang="en-US" sz="8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두산전자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8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링크드인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데이터 기준</a:t>
            </a:r>
            <a:endParaRPr kumimoji="1" lang="en-US" altLang="ko-KR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7" name="TextBox 1"/>
          <p:cNvSpPr txBox="1"/>
          <p:nvPr/>
        </p:nvSpPr>
        <p:spPr>
          <a:xfrm>
            <a:off x="10515297" y="2585505"/>
            <a:ext cx="1044856" cy="174045"/>
          </a:xfrm>
          <a:prstGeom prst="rect">
            <a:avLst/>
          </a:prstGeom>
        </p:spPr>
        <p:txBody>
          <a:bodyPr vert="horz" wrap="square" lIns="91440" tIns="0" rIns="9144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단위</a:t>
            </a:r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Page View)</a:t>
            </a:r>
            <a:endParaRPr kumimoji="1"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34217" y="6052316"/>
            <a:ext cx="1597003" cy="123111"/>
            <a:chOff x="1334217" y="6221435"/>
            <a:chExt cx="1597003" cy="123111"/>
          </a:xfrm>
        </p:grpSpPr>
        <p:cxnSp>
          <p:nvCxnSpPr>
            <p:cNvPr id="49" name="직선 화살표 연결선 48"/>
            <p:cNvCxnSpPr/>
            <p:nvPr/>
          </p:nvCxnSpPr>
          <p:spPr>
            <a:xfrm>
              <a:off x="1334217" y="6282990"/>
              <a:ext cx="1597003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CF5A760-5F3B-3518-6A3B-983C1AA37B39}"/>
                </a:ext>
              </a:extLst>
            </p:cNvPr>
            <p:cNvSpPr txBox="1"/>
            <p:nvPr/>
          </p:nvSpPr>
          <p:spPr>
            <a:xfrm>
              <a:off x="1866069" y="6221435"/>
              <a:ext cx="533299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ko-KR" sz="800" spc="30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</a:t>
              </a:r>
              <a:r>
                <a:rPr kumimoji="1" lang="ko-KR" altLang="en-US" sz="800" spc="30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주차</a:t>
              </a:r>
              <a:endParaRPr kumimoji="1" lang="en-US" altLang="ko-KR" sz="8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307692" y="1468044"/>
            <a:ext cx="7580276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Roll to Roll (PV 231), 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세계 환경의 날 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(PV 84), PFC 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모션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(PV 75), </a:t>
            </a:r>
          </a:p>
          <a:p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베트남 법인 소개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(PV 57), Doo a Story – Case of CPR (PV 51), </a:t>
            </a:r>
            <a:r>
              <a:rPr kumimoji="1"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모두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평균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PV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대비 약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2.5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배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이상의 높은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트래픽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달성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3358507" y="1119570"/>
            <a:ext cx="1858786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en-US" altLang="ko-KR" sz="9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kumimoji="1" lang="ko-KR" altLang="en-US" sz="9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kumimoji="1" lang="en-US" altLang="ko-KR" sz="9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PV </a:t>
            </a:r>
            <a:r>
              <a:rPr kumimoji="1" lang="en-US" altLang="ko-KR" sz="9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1,185 vs 1,060</a:t>
            </a:r>
            <a:r>
              <a:rPr kumimoji="1" lang="en-US" altLang="ko-KR" sz="9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</a:t>
            </a:r>
            <a:r>
              <a:rPr kumimoji="1" lang="ko-KR" altLang="en-US" sz="9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PV 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307691" y="2010222"/>
            <a:ext cx="9912854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Roll to Roll </a:t>
            </a:r>
            <a:r>
              <a:rPr kumimoji="1"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(PV 231)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는 이 전 일일 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PV 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최고점을 기록했던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로보틱스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협업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(PV 152)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보다도 약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1.5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배 높은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PV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기록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 flipH="1">
            <a:off x="1112520" y="1430903"/>
            <a:ext cx="2248" cy="863311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45711" y="873349"/>
            <a:ext cx="4820075" cy="49244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전반적으로 기획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콘텐츠가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평균 이상의 우수한 </a:t>
            </a:r>
            <a:r>
              <a:rPr kumimoji="1"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트래픽을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달성하였으며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endParaRPr kumimoji="1" lang="en-US" altLang="ko-KR" sz="13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 월 대비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PV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평균 약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11.8%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증가 </a:t>
            </a:r>
            <a:endParaRPr kumimoji="1" lang="en-US" altLang="ko-KR" sz="13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D083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252731" y="5122110"/>
            <a:ext cx="9967814" cy="0"/>
          </a:xfrm>
          <a:prstGeom prst="line">
            <a:avLst/>
          </a:prstGeom>
          <a:ln w="254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1253671" y="5142856"/>
            <a:ext cx="874968" cy="230832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kumimoji="1" lang="en-US" altLang="ko-KR" sz="900" dirty="0">
                <a:solidFill>
                  <a:srgbClr val="00B0F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</a:t>
            </a:r>
            <a:r>
              <a:rPr kumimoji="1" lang="ko-KR" altLang="en-US" sz="900" dirty="0">
                <a:solidFill>
                  <a:srgbClr val="00B0F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kumimoji="1" lang="en-US" altLang="ko-KR" sz="900" dirty="0">
                <a:solidFill>
                  <a:srgbClr val="00B0F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PV </a:t>
            </a:r>
            <a:r>
              <a:rPr kumimoji="1" lang="ko-KR" altLang="en-US" sz="900" dirty="0">
                <a:solidFill>
                  <a:srgbClr val="00B0F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평균 </a:t>
            </a:r>
            <a:r>
              <a:rPr kumimoji="1" lang="en-US" altLang="ko-KR" sz="900" dirty="0">
                <a:solidFill>
                  <a:srgbClr val="00B0F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34.1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1222218" y="2573481"/>
            <a:ext cx="1044856" cy="174045"/>
          </a:xfrm>
          <a:prstGeom prst="rect">
            <a:avLst/>
          </a:prstGeom>
        </p:spPr>
        <p:txBody>
          <a:bodyPr vert="horz" wrap="square" lIns="91440" tIns="0" rIns="9144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*PV : Page view</a:t>
            </a:r>
            <a:endParaRPr kumimoji="1" lang="ko-KR" altLang="en-US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1246628" y="5258272"/>
            <a:ext cx="9967814" cy="0"/>
          </a:xfrm>
          <a:prstGeom prst="line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1243714" y="5006373"/>
            <a:ext cx="874968" cy="230832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kumimoji="1" lang="en-US" altLang="ko-KR" sz="900" b="1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kumimoji="1" lang="ko-KR" altLang="en-US" sz="900" b="1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kumimoji="1" lang="en-US" altLang="ko-KR" sz="900" b="1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PV </a:t>
            </a:r>
            <a:r>
              <a:rPr kumimoji="1" lang="ko-KR" altLang="en-US" sz="900" b="1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평균 </a:t>
            </a:r>
            <a:r>
              <a:rPr kumimoji="1" lang="en-US" altLang="ko-KR" sz="900" b="1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39.5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674807" y="5426215"/>
            <a:ext cx="168370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주차</a:t>
            </a:r>
            <a:endParaRPr lang="en-US" altLang="ko-KR" sz="9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EHS </a:t>
            </a:r>
            <a:r>
              <a:rPr lang="ko-KR" altLang="en-US" sz="900" dirty="0" err="1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골든룰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제정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626275" y="5426215"/>
            <a:ext cx="1577782" cy="507831"/>
          </a:xfrm>
          <a:prstGeom prst="rect">
            <a:avLst/>
          </a:prstGeom>
          <a:solidFill>
            <a:srgbClr val="00B0F0"/>
          </a:solidFill>
        </p:spPr>
        <p:txBody>
          <a:bodyPr wrap="square" lIns="36000" rIns="0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주차</a:t>
            </a:r>
            <a:endParaRPr lang="en-US" altLang="ko-KR" sz="9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PFC 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소개</a:t>
            </a:r>
            <a:endParaRPr lang="en-US" altLang="ko-KR" sz="9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PFC 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관련 퀴즈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794378" y="5422499"/>
            <a:ext cx="1394132" cy="369332"/>
          </a:xfrm>
          <a:prstGeom prst="rect">
            <a:avLst/>
          </a:prstGeom>
          <a:solidFill>
            <a:srgbClr val="00B0F0"/>
          </a:solidFill>
        </p:spPr>
        <p:txBody>
          <a:bodyPr wrap="square" lIns="36000" rIns="0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주차</a:t>
            </a:r>
            <a:endParaRPr lang="en-US" altLang="ko-KR" sz="9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세계 가정의 날</a:t>
            </a:r>
            <a:endParaRPr lang="en-US" altLang="ko-KR" sz="9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107373" y="5426215"/>
            <a:ext cx="1425574" cy="507831"/>
          </a:xfrm>
          <a:prstGeom prst="rect">
            <a:avLst/>
          </a:prstGeom>
          <a:solidFill>
            <a:srgbClr val="00B0F0"/>
          </a:solidFill>
        </p:spPr>
        <p:txBody>
          <a:bodyPr wrap="square" lIns="36000" rIns="0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주차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Doo a Study – </a:t>
            </a:r>
            <a:r>
              <a:rPr lang="ko-KR" altLang="en-US" sz="900" dirty="0" err="1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동박</a:t>
            </a:r>
            <a:endParaRPr lang="en-US" altLang="ko-KR" sz="9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사회 공헌 활동</a:t>
            </a:r>
            <a:endParaRPr lang="en-US" altLang="ko-KR" sz="9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620181" y="6061051"/>
            <a:ext cx="1597003" cy="123111"/>
            <a:chOff x="3620181" y="6061051"/>
            <a:chExt cx="1597003" cy="123111"/>
          </a:xfrm>
        </p:grpSpPr>
        <p:cxnSp>
          <p:nvCxnSpPr>
            <p:cNvPr id="54" name="직선 화살표 연결선 53"/>
            <p:cNvCxnSpPr/>
            <p:nvPr/>
          </p:nvCxnSpPr>
          <p:spPr>
            <a:xfrm>
              <a:off x="3620181" y="6122606"/>
              <a:ext cx="1597003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CF5A760-5F3B-3518-6A3B-983C1AA37B39}"/>
                </a:ext>
              </a:extLst>
            </p:cNvPr>
            <p:cNvSpPr txBox="1"/>
            <p:nvPr/>
          </p:nvSpPr>
          <p:spPr>
            <a:xfrm>
              <a:off x="4152033" y="6061051"/>
              <a:ext cx="533299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ko-KR" sz="800" spc="30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2</a:t>
              </a:r>
              <a:r>
                <a:rPr kumimoji="1" lang="ko-KR" altLang="en-US" sz="800" spc="30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주차</a:t>
              </a:r>
              <a:endParaRPr kumimoji="1" lang="en-US" altLang="ko-KR" sz="8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5865787" y="6061051"/>
            <a:ext cx="1597003" cy="123111"/>
            <a:chOff x="3620181" y="6061051"/>
            <a:chExt cx="1597003" cy="123111"/>
          </a:xfrm>
        </p:grpSpPr>
        <p:cxnSp>
          <p:nvCxnSpPr>
            <p:cNvPr id="71" name="직선 화살표 연결선 70"/>
            <p:cNvCxnSpPr/>
            <p:nvPr/>
          </p:nvCxnSpPr>
          <p:spPr>
            <a:xfrm>
              <a:off x="3620181" y="6122606"/>
              <a:ext cx="1597003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CF5A760-5F3B-3518-6A3B-983C1AA37B39}"/>
                </a:ext>
              </a:extLst>
            </p:cNvPr>
            <p:cNvSpPr txBox="1"/>
            <p:nvPr/>
          </p:nvSpPr>
          <p:spPr>
            <a:xfrm>
              <a:off x="4152033" y="6061051"/>
              <a:ext cx="533299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ko-KR" sz="800" spc="30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3</a:t>
              </a:r>
              <a:r>
                <a:rPr kumimoji="1" lang="ko-KR" altLang="en-US" sz="800" spc="30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주차</a:t>
              </a:r>
              <a:endParaRPr kumimoji="1" lang="en-US" altLang="ko-KR" sz="8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8107373" y="6061050"/>
            <a:ext cx="1597003" cy="123111"/>
            <a:chOff x="3620181" y="6061051"/>
            <a:chExt cx="1597003" cy="123111"/>
          </a:xfrm>
        </p:grpSpPr>
        <p:cxnSp>
          <p:nvCxnSpPr>
            <p:cNvPr id="74" name="직선 화살표 연결선 73"/>
            <p:cNvCxnSpPr/>
            <p:nvPr/>
          </p:nvCxnSpPr>
          <p:spPr>
            <a:xfrm>
              <a:off x="3620181" y="6122606"/>
              <a:ext cx="1597003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CF5A760-5F3B-3518-6A3B-983C1AA37B39}"/>
                </a:ext>
              </a:extLst>
            </p:cNvPr>
            <p:cNvSpPr txBox="1"/>
            <p:nvPr/>
          </p:nvSpPr>
          <p:spPr>
            <a:xfrm>
              <a:off x="4152033" y="6061051"/>
              <a:ext cx="533299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ko-KR" sz="800" spc="30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4</a:t>
              </a:r>
              <a:r>
                <a:rPr kumimoji="1" lang="ko-KR" altLang="en-US" sz="800" spc="30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주차</a:t>
              </a:r>
              <a:endParaRPr kumimoji="1" lang="en-US" altLang="ko-KR" sz="8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cxnSp>
        <p:nvCxnSpPr>
          <p:cNvPr id="77" name="직선 화살표 연결선 76"/>
          <p:cNvCxnSpPr/>
          <p:nvPr/>
        </p:nvCxnSpPr>
        <p:spPr>
          <a:xfrm>
            <a:off x="10394819" y="6128840"/>
            <a:ext cx="650627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579694" y="6058196"/>
            <a:ext cx="313691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</a:t>
            </a:r>
            <a:r>
              <a:rPr kumimoji="1"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주차</a:t>
            </a:r>
            <a:endParaRPr kumimoji="1"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307691" y="3045620"/>
            <a:ext cx="1628162" cy="349702"/>
          </a:xfrm>
          <a:prstGeom prst="rect">
            <a:avLst/>
          </a:prstGeom>
          <a:solidFill>
            <a:srgbClr val="0070C0"/>
          </a:solidFill>
        </p:spPr>
        <p:txBody>
          <a:bodyPr wrap="square" tIns="36000" bIns="36000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주차</a:t>
            </a:r>
            <a:endParaRPr lang="en-US" altLang="ko-KR" sz="9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세계 환경의 날</a:t>
            </a:r>
            <a:endParaRPr lang="en-US" altLang="ko-KR" sz="9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239912" y="3021463"/>
            <a:ext cx="2179432" cy="626701"/>
          </a:xfrm>
          <a:prstGeom prst="rect">
            <a:avLst/>
          </a:prstGeom>
          <a:solidFill>
            <a:srgbClr val="0070C0"/>
          </a:solidFill>
        </p:spPr>
        <p:txBody>
          <a:bodyPr wrap="square" tIns="36000" rIns="0" bIns="36000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주차</a:t>
            </a:r>
            <a:endParaRPr lang="en-US" altLang="ko-KR" sz="9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Doo a Story – Case of CRP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베트남 현장경영 및 </a:t>
            </a:r>
            <a:r>
              <a:rPr lang="ko-KR" altLang="en-US" sz="900" dirty="0" err="1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하이즈엉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당서기 미팅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JPCA 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전시회 참여 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포스터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lang="ko-KR" altLang="en-US" sz="9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794378" y="3021588"/>
            <a:ext cx="1567177" cy="626701"/>
          </a:xfrm>
          <a:prstGeom prst="rect">
            <a:avLst/>
          </a:prstGeom>
          <a:solidFill>
            <a:srgbClr val="0070C0"/>
          </a:solidFill>
        </p:spPr>
        <p:txBody>
          <a:bodyPr wrap="square" tIns="36000" bIns="36000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주차</a:t>
            </a:r>
            <a:endParaRPr lang="en-US" altLang="ko-KR" sz="9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Roll to Roll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한국통신학회 하계종합학술발표회 부스 참가</a:t>
            </a:r>
            <a:endParaRPr lang="en-US" altLang="ko-KR" sz="9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995005" y="3021463"/>
            <a:ext cx="1464707" cy="488201"/>
          </a:xfrm>
          <a:prstGeom prst="rect">
            <a:avLst/>
          </a:prstGeom>
          <a:solidFill>
            <a:srgbClr val="0070C0"/>
          </a:solidFill>
        </p:spPr>
        <p:txBody>
          <a:bodyPr wrap="square" tIns="36000" bIns="36000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주차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PFC 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모션</a:t>
            </a:r>
            <a:endParaRPr lang="en-US" altLang="ko-KR" sz="9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법인 소개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베트남</a:t>
            </a:r>
            <a:endParaRPr lang="en-US" altLang="ko-KR" sz="9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704376" y="5405506"/>
            <a:ext cx="1859778" cy="507831"/>
          </a:xfrm>
          <a:prstGeom prst="rect">
            <a:avLst/>
          </a:prstGeom>
          <a:solidFill>
            <a:srgbClr val="00B0F0"/>
          </a:solidFill>
        </p:spPr>
        <p:txBody>
          <a:bodyPr wrap="square" lIns="36000" rIns="0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주차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err="1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브랜딩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영상</a:t>
            </a:r>
            <a:endParaRPr lang="en-US" altLang="ko-KR" sz="9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WTP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전시회 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5G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안테나모듈 참여</a:t>
            </a:r>
            <a:endParaRPr lang="en-US" altLang="ko-KR" sz="9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28563" y="2900873"/>
            <a:ext cx="11393905" cy="333225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217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247502" y="5808653"/>
            <a:ext cx="9922253" cy="457649"/>
            <a:chOff x="1247502" y="5808653"/>
            <a:chExt cx="9922253" cy="457649"/>
          </a:xfrm>
        </p:grpSpPr>
        <p:sp>
          <p:nvSpPr>
            <p:cNvPr id="74" name="직사각형 73"/>
            <p:cNvSpPr/>
            <p:nvPr/>
          </p:nvSpPr>
          <p:spPr>
            <a:xfrm>
              <a:off x="5280900" y="5818604"/>
              <a:ext cx="200025" cy="2000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576787" y="5808654"/>
              <a:ext cx="200025" cy="2000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596793" y="5808654"/>
              <a:ext cx="200025" cy="2000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8282641" y="6066277"/>
              <a:ext cx="200025" cy="2000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9963153" y="5816612"/>
              <a:ext cx="200025" cy="2000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618444" y="5816612"/>
              <a:ext cx="200025" cy="2000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571637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3916521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929685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265128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8288537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8623023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9291063" y="5816612"/>
              <a:ext cx="200025" cy="2000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911273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584889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0635244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0969730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917492" y="5808653"/>
              <a:ext cx="200025" cy="2000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7958171" y="5816612"/>
              <a:ext cx="200025" cy="2000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293052" y="5816612"/>
              <a:ext cx="200025" cy="2000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588939" y="5816612"/>
              <a:ext cx="200025" cy="2000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608945" y="5816612"/>
              <a:ext cx="200025" cy="2000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929644" y="5816612"/>
              <a:ext cx="200025" cy="2000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1247502" y="5816612"/>
              <a:ext cx="200025" cy="20002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3884420226"/>
              </p:ext>
            </p:extLst>
          </p:nvPr>
        </p:nvGraphicFramePr>
        <p:xfrm>
          <a:off x="803275" y="2644009"/>
          <a:ext cx="10585449" cy="3761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291384" y="507791"/>
            <a:ext cx="2432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페이지 </a:t>
            </a:r>
            <a:r>
              <a:rPr lang="en-US" altLang="ko-KR" sz="1000" b="1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Review_Total</a:t>
            </a:r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Page Views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365581" y="1608837"/>
            <a:ext cx="3625520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PC View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34.8% 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증가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633 vs 853 6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90480" y="944398"/>
            <a:ext cx="9418487" cy="49244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 월 대비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PC View</a:t>
            </a:r>
            <a:r>
              <a:rPr kumimoji="1" lang="ko-KR" altLang="en-US" sz="13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는 증가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Mobile View</a:t>
            </a:r>
            <a:r>
              <a:rPr kumimoji="1" lang="ko-KR" altLang="en-US" sz="13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는 감소한 수치를 기록했으며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</a:p>
          <a:p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24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사분기 대비 높은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PC, Mobile View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기록</a:t>
            </a:r>
            <a:endParaRPr kumimoji="1" lang="en-US" altLang="ko-KR" sz="13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5" name="TextBox 2"/>
          <p:cNvSpPr txBox="1"/>
          <p:nvPr/>
        </p:nvSpPr>
        <p:spPr>
          <a:xfrm>
            <a:off x="1090482" y="2777673"/>
            <a:ext cx="1883375" cy="277404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X: </a:t>
            </a:r>
            <a:r>
              <a:rPr lang="ko-KR" altLang="en-US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일자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Y</a:t>
            </a:r>
            <a:r>
              <a:rPr lang="en-US" altLang="ko-KR" sz="8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8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페이지 </a:t>
            </a:r>
            <a:r>
              <a:rPr lang="en-US" altLang="ko-KR" sz="8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View</a:t>
            </a:r>
            <a:r>
              <a:rPr lang="ko-KR" altLang="en-US" sz="80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8703194" y="3126848"/>
            <a:ext cx="2239963" cy="2154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2024.06.30.23:59 </a:t>
            </a:r>
            <a:r>
              <a:rPr kumimoji="1" lang="ko-KR" altLang="en-US" sz="8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두산전자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8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링크드인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데이터 기준</a:t>
            </a:r>
            <a:endParaRPr kumimoji="1" lang="en-US" altLang="ko-KR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9876606" y="2915670"/>
            <a:ext cx="200025" cy="20002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129192" y="2907960"/>
            <a:ext cx="658759" cy="2154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kumimoji="1" lang="ko-KR" altLang="en-US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 게재일</a:t>
            </a:r>
            <a:endParaRPr kumimoji="1" lang="en-US" altLang="ko-KR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0833038" y="2915670"/>
            <a:ext cx="200025" cy="200025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833038" y="2907960"/>
            <a:ext cx="911346" cy="2154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kumimoji="1" lang="ko-KR" altLang="en-US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주말 </a:t>
            </a:r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· </a:t>
            </a:r>
            <a:r>
              <a:rPr kumimoji="1" lang="ko-KR" altLang="en-US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공휴일</a:t>
            </a:r>
            <a:endParaRPr kumimoji="1" lang="en-US" altLang="ko-KR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4618878" y="2812473"/>
            <a:ext cx="2473871" cy="2616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&lt;6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kumimoji="1"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Review_Total</a:t>
            </a:r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Page Views &gt;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365581" y="1818893"/>
            <a:ext cx="3625520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Mobile View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22.2% 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감소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427 vs 332 6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</p:txBody>
      </p:sp>
      <p:cxnSp>
        <p:nvCxnSpPr>
          <p:cNvPr id="93" name="직선 연결선 92"/>
          <p:cNvCxnSpPr/>
          <p:nvPr/>
        </p:nvCxnSpPr>
        <p:spPr>
          <a:xfrm>
            <a:off x="6024465" y="1452166"/>
            <a:ext cx="0" cy="1091432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6130778" y="1826840"/>
            <a:ext cx="5176999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세계 환경의 날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PFC 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모션 등의 </a:t>
            </a:r>
            <a:r>
              <a:rPr kumimoji="1" lang="ko-KR" altLang="en-US" sz="9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콘텐츠에서</a:t>
            </a:r>
            <a:endParaRPr kumimoji="1" lang="en-US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  준수한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Mobile View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통해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2~3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대비</a:t>
            </a:r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Mobile View 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총량 약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22% 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증가</a:t>
            </a:r>
            <a:endParaRPr kumimoji="1" lang="en-US" altLang="ko-KR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D083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6130779" y="1433124"/>
            <a:ext cx="481237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PC View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경우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Roll to Roll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카드뉴스가 업로드 된 시점에 가장 높은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PC View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기록 </a:t>
            </a:r>
            <a:endParaRPr kumimoji="1" lang="en-US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  5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대비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PC View 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총량 약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34.8% </a:t>
            </a:r>
            <a:r>
              <a:rPr kumimoji="1" lang="ko-KR" altLang="en-US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증가</a:t>
            </a:r>
            <a:endParaRPr kumimoji="1" lang="en-US" altLang="ko-KR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D083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7" name="TextBox 1"/>
          <p:cNvSpPr txBox="1"/>
          <p:nvPr/>
        </p:nvSpPr>
        <p:spPr>
          <a:xfrm>
            <a:off x="10780476" y="3126457"/>
            <a:ext cx="1044856" cy="17404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단위</a:t>
            </a:r>
            <a:r>
              <a:rPr kumimoji="1" lang="en-US" altLang="ko-KR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Page View)</a:t>
            </a:r>
            <a:endParaRPr kumimoji="1"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477001" y="4792978"/>
            <a:ext cx="1700177" cy="230832"/>
          </a:xfrm>
          <a:prstGeom prst="rect">
            <a:avLst/>
          </a:prstGeom>
          <a:solidFill>
            <a:srgbClr val="1F4E79"/>
          </a:solidFill>
        </p:spPr>
        <p:txBody>
          <a:bodyPr wrap="square" lIns="36000" rIns="0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Doo a Story – Case of CRP</a:t>
            </a:r>
            <a:endParaRPr lang="ko-KR" altLang="en-US" sz="9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424193" y="4503225"/>
            <a:ext cx="1229402" cy="230832"/>
          </a:xfrm>
          <a:prstGeom prst="rect">
            <a:avLst/>
          </a:prstGeom>
          <a:solidFill>
            <a:srgbClr val="1F4E79"/>
          </a:solidFill>
        </p:spPr>
        <p:txBody>
          <a:bodyPr wrap="square" lIns="36000" rIns="0" rtlCol="0">
            <a:spAutoFit/>
          </a:bodyPr>
          <a:lstStyle/>
          <a:p>
            <a:pPr algn="ctr"/>
            <a:r>
              <a:rPr lang="ko-KR" altLang="en-US" sz="90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베트남 법인 소개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1185058" y="1560311"/>
            <a:ext cx="0" cy="576803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584889" y="4467229"/>
            <a:ext cx="1918227" cy="230832"/>
          </a:xfrm>
          <a:prstGeom prst="rect">
            <a:avLst/>
          </a:prstGeom>
          <a:solidFill>
            <a:srgbClr val="1F4E79"/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베트남 현장경영 및 </a:t>
            </a:r>
            <a:r>
              <a:rPr lang="ko-KR" altLang="en-US" sz="900" dirty="0" err="1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하이즈엉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당서기 미팅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2092962" y="4775143"/>
            <a:ext cx="1131065" cy="230832"/>
          </a:xfrm>
          <a:prstGeom prst="rect">
            <a:avLst/>
          </a:prstGeom>
          <a:solidFill>
            <a:srgbClr val="1F4E79"/>
          </a:solidFill>
        </p:spPr>
        <p:txBody>
          <a:bodyPr wrap="square" lIns="36000" rIns="0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세계 환경의 날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8958612" y="4784262"/>
            <a:ext cx="765469" cy="230832"/>
          </a:xfrm>
          <a:prstGeom prst="rect">
            <a:avLst/>
          </a:prstGeom>
          <a:solidFill>
            <a:srgbClr val="1F4E79"/>
          </a:solidFill>
        </p:spPr>
        <p:txBody>
          <a:bodyPr wrap="square" lIns="36000" rIns="0" rtlCol="0">
            <a:spAutoFit/>
          </a:bodyPr>
          <a:lstStyle/>
          <a:p>
            <a:pPr algn="ctr"/>
            <a:r>
              <a:rPr lang="en-US" altLang="ko-KR" sz="90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PFC </a:t>
            </a:r>
            <a:r>
              <a:rPr lang="ko-KR" altLang="en-US" sz="90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모션</a:t>
            </a:r>
            <a:endParaRPr lang="ko-KR" altLang="en-US" sz="9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116547" y="4177433"/>
            <a:ext cx="1386570" cy="230832"/>
          </a:xfrm>
          <a:prstGeom prst="rect">
            <a:avLst/>
          </a:prstGeom>
          <a:solidFill>
            <a:srgbClr val="1F4E79"/>
          </a:solidFill>
        </p:spPr>
        <p:txBody>
          <a:bodyPr wrap="square" lIns="36000" rIns="0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JPCA 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전시회 참여 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포스터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lang="ko-KR" altLang="en-US" sz="9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37224" y="3532171"/>
            <a:ext cx="962466" cy="230832"/>
          </a:xfrm>
          <a:prstGeom prst="rect">
            <a:avLst/>
          </a:prstGeom>
          <a:solidFill>
            <a:srgbClr val="1F4E79"/>
          </a:solidFill>
        </p:spPr>
        <p:txBody>
          <a:bodyPr wrap="square" lIns="36000" rIns="0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Roll to Roll</a:t>
            </a:r>
            <a:endParaRPr lang="ko-KR" altLang="en-US" sz="9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34622" y="4853186"/>
            <a:ext cx="1184655" cy="230832"/>
          </a:xfrm>
          <a:prstGeom prst="rect">
            <a:avLst/>
          </a:prstGeom>
          <a:solidFill>
            <a:srgbClr val="1F4E79"/>
          </a:solidFill>
        </p:spPr>
        <p:txBody>
          <a:bodyPr wrap="square" lIns="36000" rIns="0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한국통신학회 부스 참가</a:t>
            </a:r>
            <a:endParaRPr lang="en-US" altLang="ko-KR" sz="9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430152" y="4567343"/>
            <a:ext cx="1295363" cy="230832"/>
          </a:xfrm>
          <a:prstGeom prst="rect">
            <a:avLst/>
          </a:prstGeom>
          <a:solidFill>
            <a:srgbClr val="1F4E79"/>
          </a:solidFill>
        </p:spPr>
        <p:txBody>
          <a:bodyPr wrap="square" lIns="36000" rIns="0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QUIZ – PFC Roll to Roll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1291371" y="1417789"/>
            <a:ext cx="2703113" cy="83782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568175" y="3109017"/>
            <a:ext cx="11393905" cy="333225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934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8680</TotalTime>
  <Words>3465</Words>
  <Application>Microsoft Office PowerPoint</Application>
  <PresentationFormat>와이드스크린</PresentationFormat>
  <Paragraphs>853</Paragraphs>
  <Slides>17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Pretendard</vt:lpstr>
      <vt:lpstr>나눔고딕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범 박</dc:creator>
  <cp:lastModifiedBy>Joon Young Lee</cp:lastModifiedBy>
  <cp:revision>740</cp:revision>
  <dcterms:created xsi:type="dcterms:W3CDTF">2024-01-12T05:29:21Z</dcterms:created>
  <dcterms:modified xsi:type="dcterms:W3CDTF">2024-08-07T07:36:47Z</dcterms:modified>
</cp:coreProperties>
</file>